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9" r:id="rId5"/>
    <p:sldId id="261" r:id="rId6"/>
    <p:sldId id="260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99F"/>
    <a:srgbClr val="F1F8F9"/>
    <a:srgbClr val="E8F3F4"/>
    <a:srgbClr val="BBDCDF"/>
    <a:srgbClr val="DDEDEF"/>
    <a:srgbClr val="FFFFFF"/>
    <a:srgbClr val="397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6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6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71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66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4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97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2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43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72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67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46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434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74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679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01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69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19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10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51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62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78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52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9021337" y="966516"/>
            <a:ext cx="3170663" cy="5891484"/>
          </a:xfrm>
          <a:prstGeom prst="rect">
            <a:avLst/>
          </a:prstGeom>
          <a:solidFill>
            <a:srgbClr val="F1F8F9"/>
          </a:solidFill>
          <a:ln>
            <a:solidFill>
              <a:srgbClr val="F1F8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/>
          <p:cNvCxnSpPr/>
          <p:nvPr userDrawn="1"/>
        </p:nvCxnSpPr>
        <p:spPr>
          <a:xfrm flipV="1">
            <a:off x="410547" y="947855"/>
            <a:ext cx="11781453" cy="9330"/>
          </a:xfrm>
          <a:prstGeom prst="line">
            <a:avLst/>
          </a:prstGeom>
          <a:ln>
            <a:solidFill>
              <a:srgbClr val="4A9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MP_BRASIL_2015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908627" y="6278136"/>
            <a:ext cx="2070789" cy="3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40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ejamento.gov.br/secretarias/upload/Arquivos/noticias/2015/setembro/nota_metodologica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Planilha_do_Microsoft_Excel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Planilha_do_Microsoft_Excel2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494522" y="4321570"/>
            <a:ext cx="9144000" cy="146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Boletim de despesas de </a:t>
            </a:r>
            <a:b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CUSTEIO ADMINISTRATIVO</a:t>
            </a:r>
            <a:endParaRPr lang="pt-BR" sz="4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971592"/>
            <a:ext cx="12192000" cy="886408"/>
          </a:xfrm>
          <a:prstGeom prst="rect">
            <a:avLst/>
          </a:prstGeom>
          <a:solidFill>
            <a:srgbClr val="4A999F"/>
          </a:solidFill>
          <a:ln>
            <a:solidFill>
              <a:srgbClr val="4A9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/>
              <a:t>   Abril </a:t>
            </a:r>
            <a:r>
              <a:rPr lang="pt-BR" sz="3200" dirty="0" smtClean="0"/>
              <a:t>| 2016</a:t>
            </a:r>
            <a:endParaRPr lang="pt-BR" sz="3600" dirty="0"/>
          </a:p>
        </p:txBody>
      </p:sp>
      <p:pic>
        <p:nvPicPr>
          <p:cNvPr id="6" name="Imagem 5" descr="MP_BRASIL_2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1937" y="6159526"/>
            <a:ext cx="269748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Despesas de Custeio Administrativo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00722" y="1293540"/>
            <a:ext cx="8608030" cy="5274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Boletim do Custeio Administrativo tem por objetivo dar transparência e ampla divulgação à composição das despesas com o funcionamento da Administração Pública Federal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despesas foram agrupadas em 8 itens: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Serviços de apoio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de consumo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Comunicação e processamento de dados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Locação e conservação de bens imóveis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Energia elétrica e água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Locação e conservação de bens móveis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Diárias e passagens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Outros serviços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nota metodológica elaborada pela Secretaria de Orçamento Federal encontra-se disponível em: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http://www.planejamento.gov.br/secretarias/upload/Arquivos/noticias/2015/setembro/nota_metodologica.pdf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7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629451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Distribuição acumulada nos últimos 12 meses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97844" y="947854"/>
            <a:ext cx="2867776" cy="514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Os serviços de apoio corresponderam a 44% do total de despesas de custeio administrativo contabilizadas nos últimos 12 meses.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33" y="955008"/>
            <a:ext cx="8664105" cy="54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01460"/>
              </p:ext>
            </p:extLst>
          </p:nvPr>
        </p:nvGraphicFramePr>
        <p:xfrm>
          <a:off x="158400" y="1731599"/>
          <a:ext cx="8815741" cy="344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lanilha" r:id="rId4" imgW="6867637" imgH="2686011" progId="Excel.Sheet.12">
                  <p:embed/>
                </p:oleObj>
              </mc:Choice>
              <mc:Fallback>
                <p:oleObj name="Planilha" r:id="rId4" imgW="6867637" imgH="26860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00" y="1731599"/>
                        <a:ext cx="8815741" cy="3448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839668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Variação acumulada em 12 meses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Valores reais a</a:t>
            </a:r>
            <a:r>
              <a:rPr kumimoji="0" lang="pt-BR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preços de mar/16, com base no IPCA mensal.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61809" y="947854"/>
            <a:ext cx="2903811" cy="5142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Nos últimos 12 meses, as despesas de custeio administrativo totalizaram R$ </a:t>
            </a:r>
            <a:r>
              <a:rPr lang="pt-BR" sz="1600" b="1" dirty="0" smtClean="0">
                <a:latin typeface="Calibri" panose="020F0502020204030204"/>
              </a:rPr>
              <a:t>33,57 bilhões. 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Um aumento de 4,5%, em termos nominais, em relação aos 12 meses encerrados em mar/15. Em termos reais, verifica-se um </a:t>
            </a:r>
            <a:r>
              <a:rPr lang="pt-BR" sz="1600" b="1" dirty="0" smtClean="0">
                <a:latin typeface="Calibri" panose="020F0502020204030204"/>
              </a:rPr>
              <a:t>redução de 4,8%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Caso sejam excluídas, para fins de comparação, as despesas com energia elétrica e com serviços bancários (Outros Serviços), as demais despesas tiveram uma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anose="020F0502020204030204"/>
              </a:rPr>
              <a:t>redução, em termos reais, de 9,0% 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no período em análise.</a:t>
            </a: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19999" y="4188877"/>
            <a:ext cx="755779" cy="289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224361" y="4790035"/>
            <a:ext cx="755779" cy="289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224362" y="4166574"/>
            <a:ext cx="755779" cy="289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8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55879"/>
              </p:ext>
            </p:extLst>
          </p:nvPr>
        </p:nvGraphicFramePr>
        <p:xfrm>
          <a:off x="158400" y="1731600"/>
          <a:ext cx="8833061" cy="344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lanilha" r:id="rId4" imgW="6867637" imgH="2676551" progId="Excel.Sheet.12">
                  <p:embed/>
                </p:oleObj>
              </mc:Choice>
              <mc:Fallback>
                <p:oleObj name="Planilha" r:id="rId4" imgW="6867637" imgH="26765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00" y="1731600"/>
                        <a:ext cx="8833061" cy="3442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Variação acumulada no trimestre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88862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Notas: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</a:t>
            </a:r>
            <a:r>
              <a:rPr lang="pt-BR" sz="1100" kern="0" dirty="0">
                <a:solidFill>
                  <a:prstClr val="black"/>
                </a:solidFill>
              </a:rPr>
              <a:t>. Valores reais a preços de mar/16, com base no IPCA mensal.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61809" y="947854"/>
            <a:ext cx="2903811" cy="5142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No 1º trimestre de 2016, as despesas de custeio administrativo totalizaram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anose="020F0502020204030204"/>
              </a:rPr>
              <a:t>R$ 3,3 bilhões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. Um aumento de 12,8%, em termos nominais, em relação ao realizado no mesmo período do ano anterior. Em termos reais, verifica-se um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anose="020F0502020204030204"/>
              </a:rPr>
              <a:t>aumento de 2,7%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Caso sejam excluídas, para fins de comparação, as despesas com energia elétrica e com serviços bancários (Outros Serviços), as demais despesas tiveram uma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anose="020F0502020204030204"/>
              </a:rPr>
              <a:t>redução, em termos reais, de 3,3%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 no período em análise.</a:t>
            </a: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53338" y="4189216"/>
            <a:ext cx="755779" cy="289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228775" y="4780385"/>
            <a:ext cx="755779" cy="289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251077" y="4189216"/>
            <a:ext cx="755779" cy="289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0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Evolução Histórica – valores nominais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</a:t>
            </a:r>
          </a:p>
          <a:p>
            <a:pPr>
              <a:defRPr/>
            </a:pPr>
            <a:r>
              <a:rPr lang="pt-BR" sz="1100" kern="0" dirty="0">
                <a:solidFill>
                  <a:prstClr val="black"/>
                </a:solidFill>
              </a:rPr>
              <a:t>* Para 2016 foram considerados os valores acumulados nos últimos 12 meses.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" y="2155589"/>
            <a:ext cx="8489102" cy="27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Evolução Histórica – valores reais de março de 2016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</a:t>
            </a:r>
            <a:r>
              <a:rPr lang="pt-BR" sz="1100" kern="0" dirty="0">
                <a:solidFill>
                  <a:prstClr val="black"/>
                </a:solidFill>
              </a:rPr>
              <a:t>Valores reais a preços de mar/16, 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kern="0" dirty="0" smtClean="0">
                <a:solidFill>
                  <a:prstClr val="black"/>
                </a:solidFill>
              </a:rPr>
              <a:t>* Para 2016 foram considerados os valores acumulados nos últimos 12 meses.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" y="2155604"/>
            <a:ext cx="8488373" cy="27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9013371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Evolução Histórica – acumulada em 12 meses, valores reais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</a:t>
            </a:r>
            <a:r>
              <a:rPr lang="pt-BR" sz="1100" kern="0" dirty="0">
                <a:solidFill>
                  <a:prstClr val="black"/>
                </a:solidFill>
              </a:rPr>
              <a:t>Valores reais a preços de mar/16, 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  <a:endParaRPr lang="pt-BR" sz="1100" kern="0" dirty="0">
              <a:solidFill>
                <a:prstClr val="black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97844" y="947854"/>
            <a:ext cx="2867776" cy="514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Quando analisada a série histórica de  observa-se uma tendência de decrescimento no, as despesas administrativas (em valores reais de março de 2016).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99" y="992801"/>
            <a:ext cx="8449054" cy="52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536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Planilha</vt:lpstr>
      <vt:lpstr>Boletim de despesas de  CUSTEIO ADMINISTRATIVO</vt:lpstr>
      <vt:lpstr>Despesas de Custeio Administrativo</vt:lpstr>
      <vt:lpstr>Distribuição acumulada nos últimos 12 meses</vt:lpstr>
      <vt:lpstr>Variação acumulada em 12 meses</vt:lpstr>
      <vt:lpstr>Variação acumulada no trimestre</vt:lpstr>
      <vt:lpstr>Evolução Histórica – valores nominais</vt:lpstr>
      <vt:lpstr>Evolução Histórica – valores reais de março de 2016</vt:lpstr>
      <vt:lpstr>Evolução Histórica – acumulada em 12 meses, valores reais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Boletim de despesas de  CUSTEIO ADMINISTRATIVO</dc:title>
  <dc:creator>Girley Vieira Damasceno</dc:creator>
  <cp:lastModifiedBy>Marcelo Macedo Klotz</cp:lastModifiedBy>
  <cp:revision>34</cp:revision>
  <dcterms:created xsi:type="dcterms:W3CDTF">2016-04-15T21:36:19Z</dcterms:created>
  <dcterms:modified xsi:type="dcterms:W3CDTF">2016-05-10T19:16:04Z</dcterms:modified>
</cp:coreProperties>
</file>