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66" r:id="rId5"/>
    <p:sldId id="265" r:id="rId6"/>
    <p:sldId id="259" r:id="rId7"/>
    <p:sldId id="261" r:id="rId8"/>
    <p:sldId id="263" r:id="rId9"/>
    <p:sldId id="264" r:id="rId10"/>
    <p:sldId id="262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999F"/>
    <a:srgbClr val="F1F8F9"/>
    <a:srgbClr val="E8F3F4"/>
    <a:srgbClr val="BBDCDF"/>
    <a:srgbClr val="DDEDEF"/>
    <a:srgbClr val="FFFFFF"/>
    <a:srgbClr val="397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fls03\SEARI\CGAPP\COAPP\Custeio%20Administrativo\Boletim\2017\2017.06%20(jun-2017)\131047-junho-2017-Custeio-Administrativo-inclui-obrigat&#243;ria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pfls03\SEARI\CGAPP\COAPP\Custeio%20Administrativo\Boletim\2017\2017.06%20(jun-2017)\131047-junho-2017-Custeio-Administrativo-inclui-obrigat&#243;ria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Planilha_do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94612925859517"/>
          <c:y val="0.1723591090362154"/>
          <c:w val="0.42926296094176342"/>
          <c:h val="0.6869719245298837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9803115730268497"/>
                  <c:y val="-2.13603910126579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3802625905971986E-2"/>
                  <c:y val="5.07067093144859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4936212562714758E-2"/>
                  <c:y val="-2.74570006998571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47079415292022"/>
                      <c:h val="0.18682509027624394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1.1527922570385799E-2"/>
                  <c:y val="-6.52678283939743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2658048029969114E-2"/>
                  <c:y val="2.70067005330090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2663184428679088E-2"/>
                  <c:y val="6.64696166391048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5.1853538109716484E-2"/>
                  <c:y val="1.69014093879011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8.5041033237181984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'Apresenta 1a'!$B$6:$B$13</c:f>
              <c:strCache>
                <c:ptCount val="8"/>
                <c:pt idx="0">
                  <c:v>Serviços de Apoio</c:v>
                </c:pt>
                <c:pt idx="1">
                  <c:v>Material de Consumo</c:v>
                </c:pt>
                <c:pt idx="2">
                  <c:v>Comunicação e Processamento de Dados</c:v>
                </c:pt>
                <c:pt idx="3">
                  <c:v>Locação e Conservação de Bens Imóveis</c:v>
                </c:pt>
                <c:pt idx="4">
                  <c:v>Energia Elétrica e Água</c:v>
                </c:pt>
                <c:pt idx="5">
                  <c:v>Locação e Conservação de Bens Móveis</c:v>
                </c:pt>
                <c:pt idx="6">
                  <c:v>Diárias e Passagens</c:v>
                </c:pt>
                <c:pt idx="7">
                  <c:v>Outros Serviços</c:v>
                </c:pt>
              </c:strCache>
            </c:strRef>
          </c:cat>
          <c:val>
            <c:numRef>
              <c:f>'Apresenta 1a'!$G$6:$G$13</c:f>
              <c:numCache>
                <c:formatCode>_-* #,##0.0_-;\-* #,##0.0_-;_-* "-"??_-;_-@_-</c:formatCode>
                <c:ptCount val="8"/>
                <c:pt idx="0">
                  <c:v>4783.4586646128919</c:v>
                </c:pt>
                <c:pt idx="1">
                  <c:v>889.45116145536485</c:v>
                </c:pt>
                <c:pt idx="2">
                  <c:v>1022.273120674094</c:v>
                </c:pt>
                <c:pt idx="3">
                  <c:v>809.23789897478446</c:v>
                </c:pt>
                <c:pt idx="4">
                  <c:v>902.82507999332358</c:v>
                </c:pt>
                <c:pt idx="5">
                  <c:v>471.94835644061851</c:v>
                </c:pt>
                <c:pt idx="6">
                  <c:v>567.69476655067501</c:v>
                </c:pt>
                <c:pt idx="7">
                  <c:v>526.23350199162655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94612925859517"/>
          <c:y val="0.1723591090362154"/>
          <c:w val="0.42926296094176342"/>
          <c:h val="0.6869719245298837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9801980198019811"/>
                  <c:y val="5.492958051067874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FA43D4A-DF4C-436C-9EC0-E90A3021D459}" type="CATEGORYNAME">
                      <a:rPr lang="pt-BR" sz="1400">
                        <a:solidFill>
                          <a:schemeClr val="bg1"/>
                        </a:solidFill>
                      </a:rPr>
                      <a:pPr>
                        <a:defRPr sz="1400" b="1">
                          <a:solidFill>
                            <a:schemeClr val="accent1"/>
                          </a:solidFill>
                        </a:defRPr>
                      </a:pPr>
                      <a:t>[NOME DA CATEGORIA]</a:t>
                    </a:fld>
                    <a:r>
                      <a:rPr lang="pt-BR" sz="1400" baseline="0">
                        <a:solidFill>
                          <a:schemeClr val="bg1"/>
                        </a:solidFill>
                      </a:rPr>
                      <a:t>
</a:t>
                    </a:r>
                    <a:fld id="{1D2B5F9F-73F0-4271-AC92-80A0ACDCBF3A}" type="VALUE">
                      <a:rPr lang="pt-BR" sz="1400" baseline="0">
                        <a:solidFill>
                          <a:schemeClr val="bg1"/>
                        </a:solidFill>
                      </a:rPr>
                      <a:pPr>
                        <a:defRPr sz="1400" b="1">
                          <a:solidFill>
                            <a:schemeClr val="accent1"/>
                          </a:solidFill>
                        </a:defRPr>
                      </a:pPr>
                      <a:t>[VALOR]</a:t>
                    </a:fld>
                    <a:r>
                      <a:rPr lang="pt-BR" sz="1400" baseline="0">
                        <a:solidFill>
                          <a:schemeClr val="bg1"/>
                        </a:solidFill>
                      </a:rPr>
                      <a:t>
</a:t>
                    </a:r>
                    <a:fld id="{52C4D561-5708-47BC-A66A-4345125415BD}" type="PERCENTAGE">
                      <a:rPr lang="pt-BR" sz="1400" baseline="0">
                        <a:solidFill>
                          <a:schemeClr val="bg1"/>
                        </a:solidFill>
                      </a:rPr>
                      <a:pPr>
                        <a:defRPr sz="1400" b="1">
                          <a:solidFill>
                            <a:schemeClr val="accent1"/>
                          </a:solidFill>
                        </a:defRPr>
                      </a:pPr>
                      <a:t>[PORCENTAGEM]</a:t>
                    </a:fld>
                    <a:endParaRPr lang="pt-BR" sz="1400" baseline="0">
                      <a:solidFill>
                        <a:schemeClr val="bg1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5119513526155764E-2"/>
                  <c:y val="-2.0985362148461914E-3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841584158415842E-2"/>
                  <c:y val="8.4507046939504213E-3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8941555572879995E-3"/>
                  <c:y val="4.6679330524527586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7568410384345519E-3"/>
                  <c:y val="7.136320679622965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2663184428679088E-2"/>
                  <c:y val="6.6469616639104834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5.1853538109716484E-2"/>
                  <c:y val="1.6901409387901151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8.5041033237181984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B84C10D-6C14-4C08-9530-4306AFE85261}" type="CATEGORYNAME">
                      <a:rPr lang="en-US" sz="1400" baseline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pPr>
                        <a:defRPr sz="1400" b="1">
                          <a:solidFill>
                            <a:schemeClr val="accent2">
                              <a:lumMod val="50000"/>
                            </a:schemeClr>
                          </a:solidFill>
                        </a:defRPr>
                      </a:pPr>
                      <a:t>[NOME DA CATEGORIA]</a:t>
                    </a:fld>
                    <a:r>
                      <a:rPr lang="en-US" sz="1400" baseline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
</a:t>
                    </a:r>
                    <a:fld id="{03944994-E78B-4F8D-BED0-9E00F13EFCB6}" type="VALUE">
                      <a:rPr lang="en-US" sz="1400" baseline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pPr>
                        <a:defRPr sz="1400" b="1">
                          <a:solidFill>
                            <a:schemeClr val="accent2">
                              <a:lumMod val="50000"/>
                            </a:schemeClr>
                          </a:solidFill>
                        </a:defRPr>
                      </a:pPr>
                      <a:t>[VALOR]</a:t>
                    </a:fld>
                    <a:r>
                      <a:rPr lang="en-US" sz="1400" baseline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
</a:t>
                    </a:r>
                    <a:fld id="{348B59C1-361E-4201-8F17-77917FF8CBD4}" type="PERCENTAGE">
                      <a:rPr lang="en-US" sz="1400" baseline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pPr>
                        <a:defRPr sz="1400" b="1">
                          <a:solidFill>
                            <a:schemeClr val="accent2">
                              <a:lumMod val="50000"/>
                            </a:schemeClr>
                          </a:solidFill>
                        </a:defRPr>
                      </a:pPr>
                      <a:t>[PORCENTAGEM]</a:t>
                    </a:fld>
                    <a:endParaRPr lang="en-US" sz="1400" baseline="0">
                      <a:solidFill>
                        <a:schemeClr val="bg2">
                          <a:lumMod val="50000"/>
                        </a:schemeClr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'Apresenta 1a'!$B$25:$B$32</c:f>
              <c:strCache>
                <c:ptCount val="8"/>
                <c:pt idx="0">
                  <c:v>Serviços de Apoio</c:v>
                </c:pt>
                <c:pt idx="1">
                  <c:v>Material de Consumo</c:v>
                </c:pt>
                <c:pt idx="2">
                  <c:v>Comunicação e Processamento de Dados</c:v>
                </c:pt>
                <c:pt idx="3">
                  <c:v>Locação e Conservação de Bens Imóveis</c:v>
                </c:pt>
                <c:pt idx="4">
                  <c:v>Energia Elétrica e Água</c:v>
                </c:pt>
                <c:pt idx="5">
                  <c:v>Locação e Conservação de Bens Móveis</c:v>
                </c:pt>
                <c:pt idx="6">
                  <c:v>Diárias e Passagens</c:v>
                </c:pt>
                <c:pt idx="7">
                  <c:v>Outros Serviços</c:v>
                </c:pt>
              </c:strCache>
            </c:strRef>
          </c:cat>
          <c:val>
            <c:numRef>
              <c:f>'Apresenta 1a'!$G$25:$G$32</c:f>
              <c:numCache>
                <c:formatCode>_-* #,##0.0_-;\-* #,##0.0_-;_-* "-"??_-;_-@_-</c:formatCode>
                <c:ptCount val="8"/>
                <c:pt idx="0">
                  <c:v>14825.317610738279</c:v>
                </c:pt>
                <c:pt idx="1">
                  <c:v>4746.4830928875763</c:v>
                </c:pt>
                <c:pt idx="2">
                  <c:v>3958.7504244822912</c:v>
                </c:pt>
                <c:pt idx="3">
                  <c:v>2854.3236481636823</c:v>
                </c:pt>
                <c:pt idx="4">
                  <c:v>2518.2176700408518</c:v>
                </c:pt>
                <c:pt idx="5">
                  <c:v>1954.9163403710227</c:v>
                </c:pt>
                <c:pt idx="6">
                  <c:v>1751.1338701208301</c:v>
                </c:pt>
                <c:pt idx="7">
                  <c:v>2289.6779644518924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4325130693095"/>
          <c:y val="6.5538861490866657E-2"/>
          <c:w val="0.8698198705392467"/>
          <c:h val="0.80361546555326913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7152778059155382E-2"/>
                  <c:y val="1.897364688266965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/>
                      <a:t>38,0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2.5069444855688617E-2"/>
                  <c:y val="-2.1081829869632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/>
                      <a:t>39,6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-3.0347222720044118E-2"/>
                  <c:y val="1.897364688266965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/>
                      <a:t>39,4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6"/>
              <c:layout>
                <c:manualLayout>
                  <c:x val="-5.2777778643555958E-3"/>
                  <c:y val="-1.05409149348164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/>
                      <a:t>39,1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8"/>
              <c:layout>
                <c:manualLayout>
                  <c:x val="-1.5839250736162002E-2"/>
                  <c:y val="2.740613717542658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/>
                      <a:t>36,6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0"/>
              <c:layout>
                <c:manualLayout>
                  <c:x val="-2.9006991918432135E-2"/>
                  <c:y val="3.37300813353597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/>
                      <a:t>35,6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'Tabela 3.1'!$E$6:$BS$6</c:f>
              <c:strCache>
                <c:ptCount val="67"/>
                <c:pt idx="0">
                  <c:v>dez/11</c:v>
                </c:pt>
                <c:pt idx="1">
                  <c:v>jan/12</c:v>
                </c:pt>
                <c:pt idx="2">
                  <c:v>fev/12</c:v>
                </c:pt>
                <c:pt idx="3">
                  <c:v>mar/12</c:v>
                </c:pt>
                <c:pt idx="4">
                  <c:v>abr/12</c:v>
                </c:pt>
                <c:pt idx="5">
                  <c:v>mai/12</c:v>
                </c:pt>
                <c:pt idx="6">
                  <c:v>jun/12</c:v>
                </c:pt>
                <c:pt idx="7">
                  <c:v>jul/12</c:v>
                </c:pt>
                <c:pt idx="8">
                  <c:v>ago/12</c:v>
                </c:pt>
                <c:pt idx="9">
                  <c:v>set/12</c:v>
                </c:pt>
                <c:pt idx="10">
                  <c:v>out/12</c:v>
                </c:pt>
                <c:pt idx="11">
                  <c:v>nov/12</c:v>
                </c:pt>
                <c:pt idx="12">
                  <c:v>dez/12</c:v>
                </c:pt>
                <c:pt idx="13">
                  <c:v>jan/13</c:v>
                </c:pt>
                <c:pt idx="14">
                  <c:v>fev/13</c:v>
                </c:pt>
                <c:pt idx="15">
                  <c:v>mar/13</c:v>
                </c:pt>
                <c:pt idx="16">
                  <c:v>abr/13</c:v>
                </c:pt>
                <c:pt idx="17">
                  <c:v>mai/13</c:v>
                </c:pt>
                <c:pt idx="18">
                  <c:v>jun/13</c:v>
                </c:pt>
                <c:pt idx="19">
                  <c:v>jul/13</c:v>
                </c:pt>
                <c:pt idx="20">
                  <c:v>ago/13</c:v>
                </c:pt>
                <c:pt idx="21">
                  <c:v>set/13</c:v>
                </c:pt>
                <c:pt idx="22">
                  <c:v>out/13</c:v>
                </c:pt>
                <c:pt idx="23">
                  <c:v>nov/13</c:v>
                </c:pt>
                <c:pt idx="24">
                  <c:v>dez/13</c:v>
                </c:pt>
                <c:pt idx="25">
                  <c:v>jan/14</c:v>
                </c:pt>
                <c:pt idx="26">
                  <c:v>fev/14</c:v>
                </c:pt>
                <c:pt idx="27">
                  <c:v>mar/14</c:v>
                </c:pt>
                <c:pt idx="28">
                  <c:v>abr/14</c:v>
                </c:pt>
                <c:pt idx="29">
                  <c:v>mai/14</c:v>
                </c:pt>
                <c:pt idx="30">
                  <c:v>jun/14</c:v>
                </c:pt>
                <c:pt idx="31">
                  <c:v>jul/14</c:v>
                </c:pt>
                <c:pt idx="32">
                  <c:v>ago/14</c:v>
                </c:pt>
                <c:pt idx="33">
                  <c:v>set/14</c:v>
                </c:pt>
                <c:pt idx="34">
                  <c:v>out/14</c:v>
                </c:pt>
                <c:pt idx="35">
                  <c:v>nov/14</c:v>
                </c:pt>
                <c:pt idx="36">
                  <c:v>dez/14</c:v>
                </c:pt>
                <c:pt idx="37">
                  <c:v>jan/15</c:v>
                </c:pt>
                <c:pt idx="38">
                  <c:v>fev/15</c:v>
                </c:pt>
                <c:pt idx="39">
                  <c:v>mar/15</c:v>
                </c:pt>
                <c:pt idx="40">
                  <c:v>abr/15</c:v>
                </c:pt>
                <c:pt idx="41">
                  <c:v>mai/15</c:v>
                </c:pt>
                <c:pt idx="42">
                  <c:v>jun/15</c:v>
                </c:pt>
                <c:pt idx="43">
                  <c:v>jul/15</c:v>
                </c:pt>
                <c:pt idx="44">
                  <c:v>ago/15</c:v>
                </c:pt>
                <c:pt idx="45">
                  <c:v>set/15</c:v>
                </c:pt>
                <c:pt idx="46">
                  <c:v>out/15</c:v>
                </c:pt>
                <c:pt idx="47">
                  <c:v>nov/15</c:v>
                </c:pt>
                <c:pt idx="48">
                  <c:v>dez/15</c:v>
                </c:pt>
                <c:pt idx="49">
                  <c:v>jan/16</c:v>
                </c:pt>
                <c:pt idx="50">
                  <c:v>fev/16</c:v>
                </c:pt>
                <c:pt idx="51">
                  <c:v>mar/16</c:v>
                </c:pt>
                <c:pt idx="52">
                  <c:v>abr/16</c:v>
                </c:pt>
                <c:pt idx="53">
                  <c:v>mai/16</c:v>
                </c:pt>
                <c:pt idx="54">
                  <c:v>jun/16</c:v>
                </c:pt>
                <c:pt idx="55">
                  <c:v>jul/16</c:v>
                </c:pt>
                <c:pt idx="56">
                  <c:v>ago/16</c:v>
                </c:pt>
                <c:pt idx="57">
                  <c:v>set/16</c:v>
                </c:pt>
                <c:pt idx="58">
                  <c:v>out/16</c:v>
                </c:pt>
                <c:pt idx="59">
                  <c:v>nov/16</c:v>
                </c:pt>
                <c:pt idx="60">
                  <c:v>dez/16</c:v>
                </c:pt>
                <c:pt idx="61">
                  <c:v>jan/17</c:v>
                </c:pt>
                <c:pt idx="62">
                  <c:v>fev/17</c:v>
                </c:pt>
                <c:pt idx="63">
                  <c:v>mar/17</c:v>
                </c:pt>
                <c:pt idx="64">
                  <c:v>abr/17</c:v>
                </c:pt>
                <c:pt idx="65">
                  <c:v>mai/17</c:v>
                </c:pt>
                <c:pt idx="66">
                  <c:v>jun/17</c:v>
                </c:pt>
              </c:strCache>
            </c:strRef>
          </c:cat>
          <c:val>
            <c:numRef>
              <c:f>'Tabela 3.1'!$E$30:$BS$30</c:f>
              <c:numCache>
                <c:formatCode>_-* #,##0.0_-;\-* #,##0.0_-;_-* "-"??_-;_-@_-</c:formatCode>
                <c:ptCount val="67"/>
                <c:pt idx="0">
                  <c:v>38008.466923714041</c:v>
                </c:pt>
                <c:pt idx="1">
                  <c:v>38096.801584381676</c:v>
                </c:pt>
                <c:pt idx="2">
                  <c:v>38054.173951995494</c:v>
                </c:pt>
                <c:pt idx="3">
                  <c:v>38152.483258010143</c:v>
                </c:pt>
                <c:pt idx="4">
                  <c:v>38076.533725869835</c:v>
                </c:pt>
                <c:pt idx="5">
                  <c:v>38069.109019192292</c:v>
                </c:pt>
                <c:pt idx="6">
                  <c:v>38021.333967912768</c:v>
                </c:pt>
                <c:pt idx="7">
                  <c:v>38286.67600508254</c:v>
                </c:pt>
                <c:pt idx="8">
                  <c:v>38518.872075118197</c:v>
                </c:pt>
                <c:pt idx="9">
                  <c:v>38320.293426013974</c:v>
                </c:pt>
                <c:pt idx="10">
                  <c:v>38497.233429114181</c:v>
                </c:pt>
                <c:pt idx="11">
                  <c:v>38589.014057838351</c:v>
                </c:pt>
                <c:pt idx="12">
                  <c:v>39634.163150373468</c:v>
                </c:pt>
                <c:pt idx="13">
                  <c:v>39560.979394130118</c:v>
                </c:pt>
                <c:pt idx="14">
                  <c:v>39599.962010106487</c:v>
                </c:pt>
                <c:pt idx="15">
                  <c:v>39371.253451157507</c:v>
                </c:pt>
                <c:pt idx="16">
                  <c:v>39687.087426078833</c:v>
                </c:pt>
                <c:pt idx="17">
                  <c:v>39718.660138716616</c:v>
                </c:pt>
                <c:pt idx="18">
                  <c:v>39809.280156670306</c:v>
                </c:pt>
                <c:pt idx="19">
                  <c:v>39914.105976747633</c:v>
                </c:pt>
                <c:pt idx="20">
                  <c:v>39698.326663996682</c:v>
                </c:pt>
                <c:pt idx="21">
                  <c:v>39946.190371352444</c:v>
                </c:pt>
                <c:pt idx="22">
                  <c:v>40217.693746848527</c:v>
                </c:pt>
                <c:pt idx="23">
                  <c:v>40109.937787356874</c:v>
                </c:pt>
                <c:pt idx="24">
                  <c:v>39410.587266203343</c:v>
                </c:pt>
                <c:pt idx="25">
                  <c:v>39463.151111762607</c:v>
                </c:pt>
                <c:pt idx="26">
                  <c:v>39655.425317307228</c:v>
                </c:pt>
                <c:pt idx="27">
                  <c:v>39760.672962510849</c:v>
                </c:pt>
                <c:pt idx="28">
                  <c:v>39606.619154918531</c:v>
                </c:pt>
                <c:pt idx="29">
                  <c:v>39724.581068904932</c:v>
                </c:pt>
                <c:pt idx="30">
                  <c:v>39696.532751281804</c:v>
                </c:pt>
                <c:pt idx="31">
                  <c:v>39840.400044944588</c:v>
                </c:pt>
                <c:pt idx="32">
                  <c:v>39856.235355006429</c:v>
                </c:pt>
                <c:pt idx="33">
                  <c:v>40217.355725779627</c:v>
                </c:pt>
                <c:pt idx="34">
                  <c:v>40209.605482728184</c:v>
                </c:pt>
                <c:pt idx="35">
                  <c:v>40370.831687411635</c:v>
                </c:pt>
                <c:pt idx="36">
                  <c:v>39122.048714232224</c:v>
                </c:pt>
                <c:pt idx="37">
                  <c:v>38977.604025857334</c:v>
                </c:pt>
                <c:pt idx="38">
                  <c:v>38625.656700089734</c:v>
                </c:pt>
                <c:pt idx="39">
                  <c:v>38586.458215893508</c:v>
                </c:pt>
                <c:pt idx="40">
                  <c:v>38358.495250974222</c:v>
                </c:pt>
                <c:pt idx="41">
                  <c:v>38159.450807057947</c:v>
                </c:pt>
                <c:pt idx="42">
                  <c:v>38462.757846697743</c:v>
                </c:pt>
                <c:pt idx="43">
                  <c:v>38297.320841361965</c:v>
                </c:pt>
                <c:pt idx="44">
                  <c:v>38183.456433455001</c:v>
                </c:pt>
                <c:pt idx="45">
                  <c:v>38119.401929868523</c:v>
                </c:pt>
                <c:pt idx="46">
                  <c:v>37805.548443964908</c:v>
                </c:pt>
                <c:pt idx="47">
                  <c:v>37680.832817212402</c:v>
                </c:pt>
                <c:pt idx="48">
                  <c:v>36636.590892073982</c:v>
                </c:pt>
                <c:pt idx="49">
                  <c:v>36649.798013983396</c:v>
                </c:pt>
                <c:pt idx="50">
                  <c:v>36684.295537149752</c:v>
                </c:pt>
                <c:pt idx="51">
                  <c:v>36727.709904860385</c:v>
                </c:pt>
                <c:pt idx="52">
                  <c:v>36826.429472649033</c:v>
                </c:pt>
                <c:pt idx="53">
                  <c:v>36738.599459445337</c:v>
                </c:pt>
                <c:pt idx="54">
                  <c:v>36586.897766502065</c:v>
                </c:pt>
                <c:pt idx="55">
                  <c:v>36314.017526379837</c:v>
                </c:pt>
                <c:pt idx="56">
                  <c:v>36377.549174245432</c:v>
                </c:pt>
                <c:pt idx="57">
                  <c:v>36034.183024200487</c:v>
                </c:pt>
                <c:pt idx="58">
                  <c:v>35936.622451404677</c:v>
                </c:pt>
                <c:pt idx="59">
                  <c:v>35695.69958938023</c:v>
                </c:pt>
                <c:pt idx="60">
                  <c:v>35671.48723696325</c:v>
                </c:pt>
                <c:pt idx="61">
                  <c:v>35667.47539798131</c:v>
                </c:pt>
                <c:pt idx="62">
                  <c:v>35575.011070912929</c:v>
                </c:pt>
                <c:pt idx="63">
                  <c:v>35318.260049472185</c:v>
                </c:pt>
                <c:pt idx="64">
                  <c:v>35040.387266528291</c:v>
                </c:pt>
                <c:pt idx="65">
                  <c:v>35180.831908624183</c:v>
                </c:pt>
                <c:pt idx="66">
                  <c:v>34898.820621256418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419185488"/>
        <c:axId val="-1419175152"/>
      </c:lineChart>
      <c:dateAx>
        <c:axId val="-14191854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419175152"/>
        <c:crosses val="autoZero"/>
        <c:auto val="0"/>
        <c:lblOffset val="100"/>
        <c:baseTimeUnit val="days"/>
        <c:majorUnit val="2"/>
        <c:minorUnit val="1"/>
      </c:dateAx>
      <c:valAx>
        <c:axId val="-1419175152"/>
        <c:scaling>
          <c:orientation val="minMax"/>
          <c:min val="3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 sz="1600" baseline="0"/>
                  <a:t>Bilhões de Reais</a:t>
                </a:r>
              </a:p>
            </c:rich>
          </c:tx>
          <c:layout>
            <c:manualLayout>
              <c:xMode val="edge"/>
              <c:yMode val="edge"/>
              <c:x val="8.9238153303324731E-3"/>
              <c:y val="0.378484049382502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#,##0.0,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41918548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rnd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0.93138</cdr:x>
      <cdr:y>0.65373</cdr:y>
    </cdr:from>
    <cdr:to>
      <cdr:x>1</cdr:x>
      <cdr:y>0.701</cdr:y>
    </cdr:to>
    <cdr:sp macro="" textlink="">
      <cdr:nvSpPr>
        <cdr:cNvPr id="2" name="Retângulo 1"/>
        <cdr:cNvSpPr/>
      </cdr:nvSpPr>
      <cdr:spPr>
        <a:xfrm xmlns:a="http://schemas.openxmlformats.org/drawingml/2006/main">
          <a:off x="8231897" y="3484187"/>
          <a:ext cx="606491" cy="25192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t-BR" sz="1600" b="1" dirty="0" smtClean="0">
              <a:solidFill>
                <a:schemeClr val="tx1"/>
              </a:solidFill>
            </a:rPr>
            <a:t>34,9</a:t>
          </a:r>
          <a:endParaRPr lang="pt-BR" sz="1600" b="1" dirty="0">
            <a:solidFill>
              <a:schemeClr val="tx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362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66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712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665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148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5979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245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439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47274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673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4460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14347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745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679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401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469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119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410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51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162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7783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452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9021337" y="966516"/>
            <a:ext cx="3170663" cy="5891484"/>
          </a:xfrm>
          <a:prstGeom prst="rect">
            <a:avLst/>
          </a:prstGeom>
          <a:solidFill>
            <a:srgbClr val="F1F8F9"/>
          </a:solidFill>
          <a:ln>
            <a:solidFill>
              <a:srgbClr val="F1F8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7" name="Conector reto 6"/>
          <p:cNvCxnSpPr/>
          <p:nvPr userDrawn="1"/>
        </p:nvCxnSpPr>
        <p:spPr>
          <a:xfrm flipV="1">
            <a:off x="410547" y="947855"/>
            <a:ext cx="11781453" cy="9330"/>
          </a:xfrm>
          <a:prstGeom prst="line">
            <a:avLst/>
          </a:prstGeom>
          <a:ln>
            <a:solidFill>
              <a:srgbClr val="4A99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540" y="6087600"/>
            <a:ext cx="2528596" cy="5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80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40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ejamento.gov.br/servicos/central-de-conteudos/boletim-de-custeio-administrativo/nota_metodologica_custeio_administrativo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 idx="4294967295"/>
          </p:nvPr>
        </p:nvSpPr>
        <p:spPr>
          <a:xfrm>
            <a:off x="494522" y="4321570"/>
            <a:ext cx="9144000" cy="146208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pt-BR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Boletim de despesas de </a:t>
            </a:r>
            <a:br>
              <a:rPr lang="pt-BR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pt-BR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CUSTEIO ADMINISTRATIVO</a:t>
            </a:r>
            <a:endParaRPr lang="pt-BR" sz="4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105" y="5974703"/>
            <a:ext cx="12192000" cy="886408"/>
          </a:xfrm>
          <a:prstGeom prst="rect">
            <a:avLst/>
          </a:prstGeom>
          <a:solidFill>
            <a:srgbClr val="4A999F"/>
          </a:solidFill>
          <a:ln>
            <a:solidFill>
              <a:srgbClr val="4A99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/>
              <a:t>            </a:t>
            </a:r>
            <a:r>
              <a:rPr lang="pt-BR" sz="3200" dirty="0" smtClean="0"/>
              <a:t>9ª Edição | Junho| 2017</a:t>
            </a:r>
            <a:endParaRPr lang="pt-BR" sz="36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6709" y="6179782"/>
            <a:ext cx="298132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60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316800" y="78059"/>
            <a:ext cx="8750749" cy="869795"/>
          </a:xfr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Despesas de Custeio Administrativo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200722" y="1293540"/>
            <a:ext cx="8608030" cy="527452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just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 Boletim do Custeio Administrativo tem por objetivo dar transparência e ampla divulgação à composição das despesas com o funcionamento da Administração Pública Federal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 despesas foram agrupadas em 8 itens: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Serviços de apoio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Material de consumo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Comunicação e processamento de dados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Locação e conservação de bens imóveis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Energia elétrica e água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Locação e conservação de bens móveis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Diárias e passagens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Outros serviços</a:t>
            </a:r>
          </a:p>
          <a:p>
            <a:pPr lvl="0">
              <a:lnSpc>
                <a:spcPct val="120000"/>
              </a:lnSpc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nota metodológica elaborada pela Secretaria de Orçamento Federal encontra-se disponível em: </a:t>
            </a:r>
            <a:r>
              <a:rPr lang="pt-BR" dirty="0">
                <a:solidFill>
                  <a:sysClr val="windowText" lastClr="000000"/>
                </a:solidFill>
                <a:hlinkClick r:id="rId2"/>
              </a:rPr>
              <a:t>http://</a:t>
            </a:r>
            <a:r>
              <a:rPr lang="pt-BR" dirty="0" smtClean="0">
                <a:solidFill>
                  <a:sysClr val="windowText" lastClr="000000"/>
                </a:solidFill>
                <a:hlinkClick r:id="rId2"/>
              </a:rPr>
              <a:t>www.planejamento.gov.br/servicos/central-de-conteudos/boletim-de-custeio-administrativo/nota_metodologica_custeio_administrativo.pdf</a:t>
            </a:r>
            <a:r>
              <a:rPr lang="pt-BR" dirty="0" smtClean="0">
                <a:solidFill>
                  <a:sysClr val="windowText" lastClr="000000"/>
                </a:solidFill>
              </a:rPr>
              <a:t> 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077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316800" y="78059"/>
            <a:ext cx="8629451" cy="869795"/>
          </a:xfr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Distribuição acumulada no ano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8310" y="6243267"/>
            <a:ext cx="75571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Fonte: SOF/MP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Nota: Em R$ milhões (valores reais a preços de </a:t>
            </a:r>
            <a:r>
              <a:rPr kumimoji="0" lang="pt-BR" sz="11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jun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/17). Valores liquidados, inclui obrigatórias </a:t>
            </a: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PAC.</a:t>
            </a: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9197844" y="947854"/>
            <a:ext cx="2867776" cy="51423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Os serviços de apoio corresponderam a 48% do total de despesas de custeio administrativo contabilizadas até o segundo trimestre de 2017.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Gráfic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885432"/>
              </p:ext>
            </p:extLst>
          </p:nvPr>
        </p:nvGraphicFramePr>
        <p:xfrm>
          <a:off x="170232" y="947854"/>
          <a:ext cx="8847941" cy="536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006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316800" y="78059"/>
            <a:ext cx="8750749" cy="869795"/>
          </a:xfr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Variação acumulada no ano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8310" y="6243267"/>
            <a:ext cx="88862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Fonte: SOF/MP</a:t>
            </a:r>
          </a:p>
          <a:p>
            <a:pPr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Notas: Em R$ milhões. Valores liquidados, inclui obrigatórias </a:t>
            </a: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PAC</a:t>
            </a:r>
            <a:r>
              <a:rPr lang="pt-BR" sz="1100" kern="0" dirty="0">
                <a:solidFill>
                  <a:prstClr val="black"/>
                </a:solidFill>
              </a:rPr>
              <a:t>. Valores reais a preços de </a:t>
            </a:r>
            <a:r>
              <a:rPr lang="pt-BR" sz="1100" kern="0" dirty="0" err="1" smtClean="0">
                <a:solidFill>
                  <a:prstClr val="black"/>
                </a:solidFill>
              </a:rPr>
              <a:t>jun</a:t>
            </a:r>
            <a:r>
              <a:rPr lang="pt-BR" sz="1100" kern="0" dirty="0" smtClean="0">
                <a:solidFill>
                  <a:prstClr val="black"/>
                </a:solidFill>
              </a:rPr>
              <a:t>/17, </a:t>
            </a:r>
            <a:r>
              <a:rPr lang="pt-BR" sz="1100" kern="0" dirty="0">
                <a:solidFill>
                  <a:prstClr val="black"/>
                </a:solidFill>
              </a:rPr>
              <a:t>com base no IPCA mensal.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9161809" y="947854"/>
            <a:ext cx="2903811" cy="51423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Até o 2º trimestre de 2017, as despesas de custeio administrativo totalizaram </a:t>
            </a:r>
            <a:r>
              <a:rPr lang="pt-BR" sz="1600" b="1" dirty="0" smtClean="0">
                <a:solidFill>
                  <a:sysClr val="windowText" lastClr="000000"/>
                </a:solidFill>
                <a:latin typeface="Calibri" panose="020F0502020204030204"/>
              </a:rPr>
              <a:t>R$ 10,0 bilhões</a:t>
            </a: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. Uma redução de 3,6%, em termos nominais, em relação ao realizado no mesmo período do ano anterior. Em termos reais, verifica-se uma </a:t>
            </a:r>
            <a:r>
              <a:rPr lang="pt-BR" sz="1600" b="1" dirty="0" smtClean="0">
                <a:solidFill>
                  <a:sysClr val="windowText" lastClr="000000"/>
                </a:solidFill>
                <a:latin typeface="Calibri" panose="020F0502020204030204"/>
              </a:rPr>
              <a:t>queda de 7,2%</a:t>
            </a: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Caso sejam excluídas, para fins de comparação, as despesas com energia elétrica e com serviços bancários (Outros Serviços), as demais despesas tiveram uma </a:t>
            </a:r>
            <a:r>
              <a:rPr lang="pt-BR" sz="1600" b="1" dirty="0" smtClean="0">
                <a:solidFill>
                  <a:sysClr val="windowText" lastClr="000000"/>
                </a:solidFill>
                <a:latin typeface="Calibri" panose="020F0502020204030204"/>
              </a:rPr>
              <a:t>redução, em termos reais, de 7,0%</a:t>
            </a: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 no período em análise.</a:t>
            </a:r>
            <a:endParaRPr lang="pt-BR" sz="16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395846" y="4152123"/>
            <a:ext cx="755779" cy="2892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3895800" y="3658931"/>
            <a:ext cx="755779" cy="2892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8395847" y="3658930"/>
            <a:ext cx="755779" cy="2892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39" y="1644789"/>
            <a:ext cx="8858615" cy="28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01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316800" y="78059"/>
            <a:ext cx="8629451" cy="869795"/>
          </a:xfr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Distribuição acumulada nos últimos 12 meses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8310" y="6243267"/>
            <a:ext cx="75571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Fonte: SOF/MP</a:t>
            </a:r>
          </a:p>
          <a:p>
            <a:pPr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Nota: Em R$ milhões. Valores liquidados, inclui obrigatórias </a:t>
            </a: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PAC</a:t>
            </a:r>
            <a:r>
              <a:rPr lang="pt-BR" sz="1100" kern="0" dirty="0">
                <a:solidFill>
                  <a:prstClr val="black"/>
                </a:solidFill>
              </a:rPr>
              <a:t>. Valores reais a preços de </a:t>
            </a:r>
            <a:r>
              <a:rPr lang="pt-BR" sz="1100" kern="0" dirty="0" err="1" smtClean="0">
                <a:solidFill>
                  <a:prstClr val="black"/>
                </a:solidFill>
              </a:rPr>
              <a:t>jun</a:t>
            </a:r>
            <a:r>
              <a:rPr lang="pt-BR" sz="1100" kern="0" dirty="0" smtClean="0">
                <a:solidFill>
                  <a:prstClr val="black"/>
                </a:solidFill>
              </a:rPr>
              <a:t>/17</a:t>
            </a:r>
            <a:r>
              <a:rPr lang="pt-BR" sz="1100" kern="0" dirty="0">
                <a:solidFill>
                  <a:prstClr val="black"/>
                </a:solidFill>
              </a:rPr>
              <a:t>, com base no IPCA mensal.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9197844" y="947854"/>
            <a:ext cx="2867776" cy="5142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Os serviços de apoio corresponderam a 42% do total de despesas de custeio administrativo contabilizadas nos últimos 12 meses.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Gráfic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414019"/>
              </p:ext>
            </p:extLst>
          </p:nvPr>
        </p:nvGraphicFramePr>
        <p:xfrm>
          <a:off x="371590" y="821094"/>
          <a:ext cx="8574661" cy="5533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633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316800" y="78059"/>
            <a:ext cx="8839668" cy="869795"/>
          </a:xfr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Variação acumulada em 12 meses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8310" y="6243267"/>
            <a:ext cx="75571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Fonte: SOF/MP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Nota: Em R$ milhões. Valores liquidados, inclui obrigatórias </a:t>
            </a: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PAC. Valores reais a</a:t>
            </a:r>
            <a:r>
              <a:rPr kumimoji="0" lang="pt-BR" sz="11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preços de </a:t>
            </a:r>
            <a:r>
              <a:rPr kumimoji="0" lang="pt-BR" sz="1100" b="0" i="0" u="none" strike="noStrike" kern="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jun</a:t>
            </a:r>
            <a:r>
              <a:rPr kumimoji="0" lang="pt-BR" sz="11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/17, com base no IPCA mensal.</a:t>
            </a:r>
            <a:endParaRPr kumimoji="0" lang="pt-BR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9161809" y="947854"/>
            <a:ext cx="2903811" cy="51423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Nos últimos 12 meses, as despesas de custeio administrativo totalizaram R$ </a:t>
            </a:r>
            <a:r>
              <a:rPr lang="pt-BR" sz="1600" b="1" dirty="0" smtClean="0">
                <a:latin typeface="Calibri" panose="020F0502020204030204"/>
              </a:rPr>
              <a:t>34,5 bilhões. </a:t>
            </a: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Um aumento de 1,4% em termos nominais, em relação aos 12 meses encerrados em </a:t>
            </a:r>
            <a:r>
              <a:rPr lang="pt-BR" sz="1600" dirty="0" err="1" smtClean="0">
                <a:solidFill>
                  <a:sysClr val="windowText" lastClr="000000"/>
                </a:solidFill>
                <a:latin typeface="Calibri" panose="020F0502020204030204"/>
              </a:rPr>
              <a:t>jun</a:t>
            </a: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/16. Em termos reais, verifica-se um </a:t>
            </a:r>
            <a:r>
              <a:rPr lang="pt-BR" sz="1600" b="1" dirty="0" smtClean="0">
                <a:latin typeface="Calibri" panose="020F0502020204030204"/>
              </a:rPr>
              <a:t>redução de 4,6%</a:t>
            </a: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Caso sejam excluídas, para fins de comparação, as despesas com energia elétrica e com serviços bancários (Outros Serviços), as demais despesas tiveram uma </a:t>
            </a:r>
            <a:r>
              <a:rPr lang="pt-BR" sz="1600" b="1" dirty="0" smtClean="0">
                <a:solidFill>
                  <a:sysClr val="windowText" lastClr="000000"/>
                </a:solidFill>
                <a:latin typeface="Calibri" panose="020F0502020204030204"/>
              </a:rPr>
              <a:t>redução, em termos reais, de 5,6% </a:t>
            </a: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no período em análise.</a:t>
            </a:r>
            <a:endParaRPr lang="pt-BR" sz="16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811553" y="3382388"/>
            <a:ext cx="707402" cy="2732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8389830" y="3382388"/>
            <a:ext cx="755779" cy="2892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8389830" y="3884054"/>
            <a:ext cx="755779" cy="2892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664866"/>
              </p:ext>
            </p:extLst>
          </p:nvPr>
        </p:nvGraphicFramePr>
        <p:xfrm>
          <a:off x="223937" y="1119669"/>
          <a:ext cx="8809444" cy="3158449"/>
        </p:xfrm>
        <a:graphic>
          <a:graphicData uri="http://schemas.openxmlformats.org/drawingml/2006/table">
            <a:tbl>
              <a:tblPr/>
              <a:tblGrid>
                <a:gridCol w="2667079"/>
                <a:gridCol w="848615"/>
                <a:gridCol w="767796"/>
                <a:gridCol w="767796"/>
                <a:gridCol w="878924"/>
                <a:gridCol w="767796"/>
                <a:gridCol w="767796"/>
                <a:gridCol w="666768"/>
                <a:gridCol w="676874"/>
              </a:tblGrid>
              <a:tr h="22845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Valores nominais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Valores reais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Variação 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2845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jun/16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jun/17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Variação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jun/16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jun/17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Variação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Nominal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5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de Apoio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14.762,8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14.664,0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15.862,7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14.825,3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-1.037,4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45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4.867,4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4.688,5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5.247,4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4.746,5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-501,0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45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Comunicação e Processamento de Dados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3.727,8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3.914,3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4.010,3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3.958,8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45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e Conservação de Bens Imóveis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2.791,0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2.821,9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3.002,6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2.854,3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45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Energia Elétrica e Água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2.519,5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2.491,6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2.700,0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2.518,2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45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e Conservação de Bens Móveis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1.957,5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1.931,8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2.106,4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1.954,9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45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Diárias e Passagens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1.523,1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1.729,5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1.638,6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1.751,1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45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Outros Serviços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1.883,9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2.263,4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2.018,8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2.289,7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87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de Custeio Administrativo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34.032,9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34.505,2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472,2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36.586,9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34.898,8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-1.688,1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843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90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de Custeio Administrativo</a:t>
                      </a:r>
                      <a:b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 energia elétrica e serviços bancários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30.545,7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30.659,8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32.852,0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31.010,6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-1.841,4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82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316800" y="78059"/>
            <a:ext cx="8750749" cy="869795"/>
          </a:xfr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Evolução Histórica – valores nominais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07640" y="6088559"/>
            <a:ext cx="7557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Fonte: SOF/MP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Nota: Em R$ milhões. Valores liquidados, inclui obrigatórias </a:t>
            </a: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PAC.</a:t>
            </a:r>
          </a:p>
          <a:p>
            <a:pPr>
              <a:defRPr/>
            </a:pPr>
            <a:r>
              <a:rPr lang="pt-BR" sz="1100" kern="0" dirty="0">
                <a:solidFill>
                  <a:prstClr val="black"/>
                </a:solidFill>
              </a:rPr>
              <a:t>* Para </a:t>
            </a:r>
            <a:r>
              <a:rPr lang="pt-BR" sz="1100" kern="0" dirty="0" smtClean="0">
                <a:solidFill>
                  <a:prstClr val="black"/>
                </a:solidFill>
              </a:rPr>
              <a:t>2017 </a:t>
            </a:r>
            <a:r>
              <a:rPr lang="pt-BR" sz="1100" kern="0" dirty="0">
                <a:solidFill>
                  <a:prstClr val="black"/>
                </a:solidFill>
              </a:rPr>
              <a:t>foram considerados os valores acumulados nos últimos 12 meses.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940866"/>
              </p:ext>
            </p:extLst>
          </p:nvPr>
        </p:nvGraphicFramePr>
        <p:xfrm>
          <a:off x="316800" y="1875451"/>
          <a:ext cx="8714295" cy="2364851"/>
        </p:xfrm>
        <a:graphic>
          <a:graphicData uri="http://schemas.openxmlformats.org/drawingml/2006/table">
            <a:tbl>
              <a:tblPr/>
              <a:tblGrid>
                <a:gridCol w="3111372"/>
                <a:gridCol w="815213"/>
                <a:gridCol w="805050"/>
                <a:gridCol w="796532"/>
                <a:gridCol w="796532"/>
                <a:gridCol w="796532"/>
                <a:gridCol w="796532"/>
                <a:gridCol w="796532"/>
              </a:tblGrid>
              <a:tr h="3079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33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de Apoio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9.963,2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11.735,2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12.383,9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13.980,5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14.483,1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14.736,9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14.664,0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733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4.406,4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4.300,2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4.796,7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5.146,7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4.839,8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4.836,2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4.688,5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33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Comunicação e Processamento de Dados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3.982,9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3.696,8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3.633,7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3.796,8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3.768,5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3.962,4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3.914,3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33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e Conservação de Bens Imóveis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2.442,9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2.679,8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2.732,8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2.891,5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2.799,6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2.830,2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2.821,9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33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Energia Elétrica e Água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1.608,5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1.747,9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1.640,8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1.688,9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2.311,4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2.638,2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2.491,6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33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e Conservação de Bens Móveis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1.358,8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1.560,6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1.865,0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1.774,4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1.864,1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1.987,5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1.931,8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33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Diárias e Passagens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1.326,1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1.647,6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1.906,6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2.068,4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1.545,4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1.696,6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1.729,5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33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Outros Serviços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1.298,0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1.664,3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1.659,3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975,9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1.585,0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2.185,4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2.263,4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91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de Custeio Administrativo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26.386,9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29.032,3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30.618,9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32.323,0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33.196,9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34.873,3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34.505,2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89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316800" y="78059"/>
            <a:ext cx="8750749" cy="869795"/>
          </a:xfr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Evolução Histórica – valores reais de junho de 2017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8310" y="6243267"/>
            <a:ext cx="75571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Fonte: SOF/MP</a:t>
            </a:r>
          </a:p>
          <a:p>
            <a:pPr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Nota: Em R$ milhões. Valores liquidados, inclui obrigatórias </a:t>
            </a: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PAC. </a:t>
            </a:r>
            <a:r>
              <a:rPr lang="pt-BR" sz="1100" kern="0" dirty="0">
                <a:solidFill>
                  <a:prstClr val="black"/>
                </a:solidFill>
              </a:rPr>
              <a:t>Valores reais a preços de </a:t>
            </a:r>
            <a:r>
              <a:rPr lang="pt-BR" sz="1100" kern="0" dirty="0" err="1" smtClean="0">
                <a:solidFill>
                  <a:prstClr val="black"/>
                </a:solidFill>
              </a:rPr>
              <a:t>jun</a:t>
            </a:r>
            <a:r>
              <a:rPr lang="pt-BR" sz="1100" kern="0" dirty="0" smtClean="0">
                <a:solidFill>
                  <a:prstClr val="black"/>
                </a:solidFill>
              </a:rPr>
              <a:t>/17, </a:t>
            </a:r>
            <a:r>
              <a:rPr lang="pt-BR" sz="1100" kern="0" dirty="0">
                <a:solidFill>
                  <a:prstClr val="black"/>
                </a:solidFill>
              </a:rPr>
              <a:t>com base no IPCA mensal</a:t>
            </a:r>
            <a:r>
              <a:rPr lang="pt-BR" sz="1100" kern="0" dirty="0" smtClean="0">
                <a:solidFill>
                  <a:prstClr val="black"/>
                </a:solidFill>
              </a:rPr>
              <a:t>.</a:t>
            </a:r>
            <a:endParaRPr kumimoji="0" lang="pt-BR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kern="0" dirty="0" smtClean="0">
                <a:solidFill>
                  <a:prstClr val="black"/>
                </a:solidFill>
              </a:rPr>
              <a:t>* Para 2017 foram considerados os valores acumulados nos últimos 12 meses.</a:t>
            </a:r>
            <a:endParaRPr kumimoji="0" lang="pt-BR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401562"/>
              </p:ext>
            </p:extLst>
          </p:nvPr>
        </p:nvGraphicFramePr>
        <p:xfrm>
          <a:off x="316802" y="1837499"/>
          <a:ext cx="8733892" cy="2407930"/>
        </p:xfrm>
        <a:graphic>
          <a:graphicData uri="http://schemas.openxmlformats.org/drawingml/2006/table">
            <a:tbl>
              <a:tblPr/>
              <a:tblGrid>
                <a:gridCol w="3145631"/>
                <a:gridCol w="798323"/>
                <a:gridCol w="798323"/>
                <a:gridCol w="798323"/>
                <a:gridCol w="798323"/>
                <a:gridCol w="798323"/>
                <a:gridCol w="798323"/>
                <a:gridCol w="798323"/>
              </a:tblGrid>
              <a:tr h="29858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de Apoio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14.365,0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16.032,9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15.950,4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16.931,9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16.015,6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15.089,8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14.825,3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2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6.327,9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5.858,4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6.162,1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6.210,5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5.316,7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4.932,7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4.746,5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Comunicação e Processamento de Dados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5.745,1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5.048,3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4.678,9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4.596,4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4.158,1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4.047,7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3.958,8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e Conservação de Bens Imóveis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3.509,1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3.651,0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3.514,6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3.497,8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3.091,1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2.895,1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2.854,3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Energia Elétrica e Água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2.325,8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2.396,7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2.120,3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2.052,5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2.563,9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2.707,4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2.518,2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e Conservação de Bens Móveis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1.955,1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2.127,4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2.393,5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2.144,9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2.052,1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2.030,2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1.954,9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Diárias e Passagens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1.917,0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2.263,5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2.467,5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2.515,1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1.716,8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1.739,5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1.751,1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3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Outros Serviços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1.863,5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2.256,0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2.123,3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1.173,0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1.722,4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2.228,9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2.289,7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7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de Custeio Administrativo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38.008,5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39.634,2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39.410,6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39.122,0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36.636,6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35.671,5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34.898,8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91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316800" y="78059"/>
            <a:ext cx="9013371" cy="869795"/>
          </a:xfr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Evolução Histórica – acumulada em 12 meses, valores reais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8310" y="6243267"/>
            <a:ext cx="75571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Fonte: SOF/MP</a:t>
            </a:r>
          </a:p>
          <a:p>
            <a:pPr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Nota: Em R$ bilhões. Valores liquidados, inclui obrigatórias </a:t>
            </a: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PAC. </a:t>
            </a:r>
            <a:r>
              <a:rPr lang="pt-BR" sz="1100" kern="0" dirty="0">
                <a:solidFill>
                  <a:prstClr val="black"/>
                </a:solidFill>
              </a:rPr>
              <a:t>Valores reais a preços de </a:t>
            </a:r>
            <a:r>
              <a:rPr lang="pt-BR" sz="1100" kern="0" dirty="0" err="1" smtClean="0">
                <a:solidFill>
                  <a:prstClr val="black"/>
                </a:solidFill>
              </a:rPr>
              <a:t>jun</a:t>
            </a:r>
            <a:r>
              <a:rPr lang="pt-BR" sz="1100" kern="0" dirty="0" smtClean="0">
                <a:solidFill>
                  <a:prstClr val="black"/>
                </a:solidFill>
              </a:rPr>
              <a:t>/17, </a:t>
            </a:r>
            <a:r>
              <a:rPr lang="pt-BR" sz="1100" kern="0" dirty="0">
                <a:solidFill>
                  <a:prstClr val="black"/>
                </a:solidFill>
              </a:rPr>
              <a:t>com base no IPCA mensal</a:t>
            </a:r>
            <a:r>
              <a:rPr lang="pt-BR" sz="1100" kern="0" dirty="0" smtClean="0">
                <a:solidFill>
                  <a:prstClr val="black"/>
                </a:solidFill>
              </a:rPr>
              <a:t>.</a:t>
            </a:r>
            <a:endParaRPr lang="pt-BR" sz="1100" kern="0" dirty="0">
              <a:solidFill>
                <a:prstClr val="black"/>
              </a:solidFill>
            </a:endParaRP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9197844" y="947854"/>
            <a:ext cx="2867776" cy="5142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Quando analisada a série histórica, observa-se uma tendência de decrescimento desde o início de 2015 (em valores reais de junho de 2017).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Gráfic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046218"/>
              </p:ext>
            </p:extLst>
          </p:nvPr>
        </p:nvGraphicFramePr>
        <p:xfrm>
          <a:off x="184763" y="947854"/>
          <a:ext cx="8838388" cy="5329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91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1_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1026</TotalTime>
  <Words>1181</Words>
  <Application>Microsoft Office PowerPoint</Application>
  <PresentationFormat>Widescreen</PresentationFormat>
  <Paragraphs>348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1_Office Theme</vt:lpstr>
      <vt:lpstr>Boletim de despesas de  CUSTEIO ADMINISTRATIVO</vt:lpstr>
      <vt:lpstr>Despesas de Custeio Administrativo</vt:lpstr>
      <vt:lpstr>Distribuição acumulada no ano</vt:lpstr>
      <vt:lpstr>Variação acumulada no ano</vt:lpstr>
      <vt:lpstr>Distribuição acumulada nos últimos 12 meses</vt:lpstr>
      <vt:lpstr>Variação acumulada em 12 meses</vt:lpstr>
      <vt:lpstr>Evolução Histórica – valores nominais</vt:lpstr>
      <vt:lpstr>Evolução Histórica – valores reais de junho de 2017</vt:lpstr>
      <vt:lpstr>Evolução Histórica – acumulada em 12 meses, valores reais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Boletim de despesas de  CUSTEIO ADMINISTRATIVO</dc:title>
  <dc:creator>Girley Vieira Damasceno</dc:creator>
  <cp:lastModifiedBy>Andre Guimaraes Resende Martins do Valle</cp:lastModifiedBy>
  <cp:revision>95</cp:revision>
  <dcterms:created xsi:type="dcterms:W3CDTF">2016-04-15T21:36:19Z</dcterms:created>
  <dcterms:modified xsi:type="dcterms:W3CDTF">2017-07-26T19:32:58Z</dcterms:modified>
</cp:coreProperties>
</file>