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6" r:id="rId5"/>
    <p:sldId id="265" r:id="rId6"/>
    <p:sldId id="259" r:id="rId7"/>
    <p:sldId id="261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99F"/>
    <a:srgbClr val="F1F8F9"/>
    <a:srgbClr val="E8F3F4"/>
    <a:srgbClr val="BBDCDF"/>
    <a:srgbClr val="DDEDEF"/>
    <a:srgbClr val="FFFFFF"/>
    <a:srgbClr val="397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fls03\SEARI\CGAPP\COAPP\Custeio%20Administrativo\Boletim\2019\2019.3%20(mar-2019)\mar&#231;o-2019-Custeio-Administrativo-inclui-obrigatori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94612925859517"/>
          <c:y val="0.1723591090362154"/>
          <c:w val="0.42926296094176342"/>
          <c:h val="0.686971924529883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803115730268497"/>
                  <c:y val="-2.13603910126579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802625905971986E-2"/>
                  <c:y val="5.07067093144859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936212562714758E-2"/>
                  <c:y val="-2.7457000699857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47079415292022"/>
                      <c:h val="0.1868250902762439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6266875928421031E-3"/>
                  <c:y val="-2.3023602215061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658048029969114E-2"/>
                  <c:y val="2.7006700533009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663184428679088E-2"/>
                  <c:y val="6.6469616639104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1853538109716484E-2"/>
                  <c:y val="1.6901409387901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504103323718198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'Apresenta 1a'!$B$6:$B$13</c:f>
              <c:strCache>
                <c:ptCount val="8"/>
                <c:pt idx="0">
                  <c:v>Serviços de Apoio</c:v>
                </c:pt>
                <c:pt idx="1">
                  <c:v>Material de Consumo</c:v>
                </c:pt>
                <c:pt idx="2">
                  <c:v>Comunicação e Processamento de Dados</c:v>
                </c:pt>
                <c:pt idx="3">
                  <c:v>Locação e Conservação de Bens Imóveis</c:v>
                </c:pt>
                <c:pt idx="4">
                  <c:v>Energia Elétrica e Água</c:v>
                </c:pt>
                <c:pt idx="5">
                  <c:v>Locação e Conservação de Bens Móveis</c:v>
                </c:pt>
                <c:pt idx="6">
                  <c:v>Diárias e Passagens</c:v>
                </c:pt>
                <c:pt idx="7">
                  <c:v>Outros Serviços</c:v>
                </c:pt>
              </c:strCache>
            </c:strRef>
          </c:cat>
          <c:val>
            <c:numRef>
              <c:f>'Apresenta 1a'!$G$6:$G$13</c:f>
              <c:numCache>
                <c:formatCode>_-* #,##0.0_-;\-* #,##0.0_-;_-* "-"??_-;_-@_-</c:formatCode>
                <c:ptCount val="8"/>
                <c:pt idx="0">
                  <c:v>1660.15457013632</c:v>
                </c:pt>
                <c:pt idx="1">
                  <c:v>354.615817619008</c:v>
                </c:pt>
                <c:pt idx="2">
                  <c:v>225.21812017827301</c:v>
                </c:pt>
                <c:pt idx="3">
                  <c:v>276.62071830680202</c:v>
                </c:pt>
                <c:pt idx="4">
                  <c:v>391.40193554723999</c:v>
                </c:pt>
                <c:pt idx="5">
                  <c:v>153.43644289117299</c:v>
                </c:pt>
                <c:pt idx="6">
                  <c:v>199.30048072514799</c:v>
                </c:pt>
                <c:pt idx="7">
                  <c:v>153.18090725092901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94612925859517"/>
          <c:y val="0.1723591090362154"/>
          <c:w val="0.42926296094176342"/>
          <c:h val="0.686971924529883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801980198019811"/>
                  <c:y val="5.49295805106787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A43D4A-DF4C-436C-9EC0-E90A3021D459}" type="CATEGORYNAME">
                      <a:rPr lang="pt-BR" sz="140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pt-BR" sz="1400" baseline="0">
                        <a:solidFill>
                          <a:schemeClr val="bg1"/>
                        </a:solidFill>
                      </a:rPr>
                      <a:t>
</a:t>
                    </a:r>
                    <a:fld id="{1D2B5F9F-73F0-4271-AC92-80A0ACDCBF3A}" type="VALUE">
                      <a:rPr lang="pt-BR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pt-BR" sz="1400" baseline="0">
                        <a:solidFill>
                          <a:schemeClr val="bg1"/>
                        </a:solidFill>
                      </a:rPr>
                      <a:t>
</a:t>
                    </a:r>
                    <a:fld id="{52C4D561-5708-47BC-A66A-4345125415BD}" type="PERCENTAGE">
                      <a:rPr lang="pt-BR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pt-BR" sz="1400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5119513526155764E-2"/>
                  <c:y val="-2.0985362148461914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41584158415842E-2"/>
                  <c:y val="8.4507046939504213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941555572879995E-3"/>
                  <c:y val="4.667933052452758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568410384345519E-3"/>
                  <c:y val="7.13632067962296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663184428679088E-2"/>
                  <c:y val="6.646961663910483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1853538109716484E-2"/>
                  <c:y val="1.690140938790115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504103323718198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84C10D-6C14-4C08-9530-4306AFE85261}" type="CATEGORYNAME">
                      <a:rPr lang="en-US" sz="14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[NOME DA CATEGORIA]</a:t>
                    </a:fld>
                    <a:r>
                      <a:rPr lang="en-US" sz="14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</a:t>
                    </a:r>
                    <a:fld id="{03944994-E78B-4F8D-BED0-9E00F13EFCB6}" type="VALUE">
                      <a:rPr lang="en-US" sz="14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en-US" sz="14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</a:t>
                    </a:r>
                    <a:fld id="{348B59C1-361E-4201-8F17-77917FF8CBD4}" type="PERCENTAGE">
                      <a:rPr lang="en-US" sz="14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[PORCENTAGEM]</a:t>
                    </a:fld>
                    <a:endParaRPr lang="en-US" sz="1400" baseline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'Apresenta 1a'!$B$25:$B$32</c:f>
              <c:strCache>
                <c:ptCount val="8"/>
                <c:pt idx="0">
                  <c:v>Serviços de Apoio</c:v>
                </c:pt>
                <c:pt idx="1">
                  <c:v>Material de Consumo</c:v>
                </c:pt>
                <c:pt idx="2">
                  <c:v>Comunicação e Processamento de Dados</c:v>
                </c:pt>
                <c:pt idx="3">
                  <c:v>Locação e Conservação de Bens Imóveis</c:v>
                </c:pt>
                <c:pt idx="4">
                  <c:v>Energia Elétrica e Água</c:v>
                </c:pt>
                <c:pt idx="5">
                  <c:v>Locação e Conservação de Bens Móveis</c:v>
                </c:pt>
                <c:pt idx="6">
                  <c:v>Diárias e Passagens</c:v>
                </c:pt>
                <c:pt idx="7">
                  <c:v>Outros Serviços</c:v>
                </c:pt>
              </c:strCache>
            </c:strRef>
          </c:cat>
          <c:val>
            <c:numRef>
              <c:f>'Apresenta 1a'!$G$25:$G$32</c:f>
              <c:numCache>
                <c:formatCode>\ #,##0.0</c:formatCode>
                <c:ptCount val="8"/>
                <c:pt idx="0">
                  <c:v>15749.712308832401</c:v>
                </c:pt>
                <c:pt idx="1">
                  <c:v>5776.8659108748298</c:v>
                </c:pt>
                <c:pt idx="2">
                  <c:v>2948.9865088381798</c:v>
                </c:pt>
                <c:pt idx="3">
                  <c:v>3099.2468086550298</c:v>
                </c:pt>
                <c:pt idx="4">
                  <c:v>2998.3431007661102</c:v>
                </c:pt>
                <c:pt idx="5">
                  <c:v>2056.8230827144398</c:v>
                </c:pt>
                <c:pt idx="6">
                  <c:v>1753.5761474682199</c:v>
                </c:pt>
                <c:pt idx="7">
                  <c:v>2163.8034217925501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9768581991242"/>
          <c:y val="5.9206995140123342E-2"/>
          <c:w val="0.8698198705392467"/>
          <c:h val="0.8036154655532691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477237689200061E-2"/>
                  <c:y val="-7.121336824792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1629165549529508E-2"/>
                  <c:y val="5.5332080500176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1.6640502614903577E-2"/>
                  <c:y val="-8.3867913122729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-2.0586080973002407E-2"/>
                  <c:y val="-4.8013369310769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-7.5824177986385993E-2"/>
                  <c:y val="5.7441171312644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-1.1379731470771808E-2"/>
                  <c:y val="-7.3322459060388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layout>
                <c:manualLayout>
                  <c:x val="-2.3216466545068291E-2"/>
                  <c:y val="-4.8013369310769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layout>
                <c:manualLayout>
                  <c:x val="-6.1357057340023724E-2"/>
                  <c:y val="5.322298968770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6"/>
              <c:layout>
                <c:manualLayout>
                  <c:x val="-5.4781093409858914E-2"/>
                  <c:y val="-5.644973256064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1"/>
              <c:layout>
                <c:manualLayout>
                  <c:x val="-1.3549074658316538E-2"/>
                  <c:y val="-3.7467915248427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7"/>
              <c:layout>
                <c:manualLayout>
                  <c:x val="0"/>
                  <c:y val="6.3768443750049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3.1.'!$E$6:$CN$6</c:f>
              <c:strCache>
                <c:ptCount val="88"/>
                <c:pt idx="0">
                  <c:v>dez_11</c:v>
                </c:pt>
                <c:pt idx="1">
                  <c:v>jan_12</c:v>
                </c:pt>
                <c:pt idx="2">
                  <c:v>fev_12</c:v>
                </c:pt>
                <c:pt idx="3">
                  <c:v>mar_12</c:v>
                </c:pt>
                <c:pt idx="4">
                  <c:v>abr_12</c:v>
                </c:pt>
                <c:pt idx="5">
                  <c:v>mai_12</c:v>
                </c:pt>
                <c:pt idx="6">
                  <c:v>jun_12</c:v>
                </c:pt>
                <c:pt idx="7">
                  <c:v>jul_12</c:v>
                </c:pt>
                <c:pt idx="8">
                  <c:v>ago_12</c:v>
                </c:pt>
                <c:pt idx="9">
                  <c:v>set_12</c:v>
                </c:pt>
                <c:pt idx="10">
                  <c:v>out_12</c:v>
                </c:pt>
                <c:pt idx="11">
                  <c:v>nov_12</c:v>
                </c:pt>
                <c:pt idx="12">
                  <c:v>dez_12</c:v>
                </c:pt>
                <c:pt idx="13">
                  <c:v>jan_13</c:v>
                </c:pt>
                <c:pt idx="14">
                  <c:v>fev_13</c:v>
                </c:pt>
                <c:pt idx="15">
                  <c:v>mar_13</c:v>
                </c:pt>
                <c:pt idx="16">
                  <c:v>abr_13</c:v>
                </c:pt>
                <c:pt idx="17">
                  <c:v>mai_13</c:v>
                </c:pt>
                <c:pt idx="18">
                  <c:v>jun_13</c:v>
                </c:pt>
                <c:pt idx="19">
                  <c:v>jul_13</c:v>
                </c:pt>
                <c:pt idx="20">
                  <c:v>ago_13</c:v>
                </c:pt>
                <c:pt idx="21">
                  <c:v>set_13</c:v>
                </c:pt>
                <c:pt idx="22">
                  <c:v>out_13</c:v>
                </c:pt>
                <c:pt idx="23">
                  <c:v>nov_13</c:v>
                </c:pt>
                <c:pt idx="24">
                  <c:v>dez_13</c:v>
                </c:pt>
                <c:pt idx="25">
                  <c:v>jan_14</c:v>
                </c:pt>
                <c:pt idx="26">
                  <c:v>fev_14</c:v>
                </c:pt>
                <c:pt idx="27">
                  <c:v>mar_14</c:v>
                </c:pt>
                <c:pt idx="28">
                  <c:v>abr_14</c:v>
                </c:pt>
                <c:pt idx="29">
                  <c:v>mai_14</c:v>
                </c:pt>
                <c:pt idx="30">
                  <c:v>jun_14</c:v>
                </c:pt>
                <c:pt idx="31">
                  <c:v>jul_14</c:v>
                </c:pt>
                <c:pt idx="32">
                  <c:v>ago_14</c:v>
                </c:pt>
                <c:pt idx="33">
                  <c:v>set_14</c:v>
                </c:pt>
                <c:pt idx="34">
                  <c:v>out_14</c:v>
                </c:pt>
                <c:pt idx="35">
                  <c:v>nov_14</c:v>
                </c:pt>
                <c:pt idx="36">
                  <c:v>dez_14</c:v>
                </c:pt>
                <c:pt idx="37">
                  <c:v>jan_15</c:v>
                </c:pt>
                <c:pt idx="38">
                  <c:v>fev_15</c:v>
                </c:pt>
                <c:pt idx="39">
                  <c:v>mar_15</c:v>
                </c:pt>
                <c:pt idx="40">
                  <c:v>abr_15</c:v>
                </c:pt>
                <c:pt idx="41">
                  <c:v>mai_15</c:v>
                </c:pt>
                <c:pt idx="42">
                  <c:v>jun_15</c:v>
                </c:pt>
                <c:pt idx="43">
                  <c:v>jul_15</c:v>
                </c:pt>
                <c:pt idx="44">
                  <c:v>ago_15</c:v>
                </c:pt>
                <c:pt idx="45">
                  <c:v>set_15</c:v>
                </c:pt>
                <c:pt idx="46">
                  <c:v>out_15</c:v>
                </c:pt>
                <c:pt idx="47">
                  <c:v>nov_15</c:v>
                </c:pt>
                <c:pt idx="48">
                  <c:v>dez_15</c:v>
                </c:pt>
                <c:pt idx="49">
                  <c:v>jan_16</c:v>
                </c:pt>
                <c:pt idx="50">
                  <c:v>fev_16</c:v>
                </c:pt>
                <c:pt idx="51">
                  <c:v>mar_16</c:v>
                </c:pt>
                <c:pt idx="52">
                  <c:v>abr_16</c:v>
                </c:pt>
                <c:pt idx="53">
                  <c:v>mai_16</c:v>
                </c:pt>
                <c:pt idx="54">
                  <c:v>jun_16</c:v>
                </c:pt>
                <c:pt idx="55">
                  <c:v>jul_16</c:v>
                </c:pt>
                <c:pt idx="56">
                  <c:v>ago_16</c:v>
                </c:pt>
                <c:pt idx="57">
                  <c:v>set_16</c:v>
                </c:pt>
                <c:pt idx="58">
                  <c:v>out_16</c:v>
                </c:pt>
                <c:pt idx="59">
                  <c:v>nov_16</c:v>
                </c:pt>
                <c:pt idx="60">
                  <c:v>dez_16</c:v>
                </c:pt>
                <c:pt idx="61">
                  <c:v>jan_17</c:v>
                </c:pt>
                <c:pt idx="62">
                  <c:v>fev_17</c:v>
                </c:pt>
                <c:pt idx="63">
                  <c:v>mar_17</c:v>
                </c:pt>
                <c:pt idx="64">
                  <c:v>abr_17</c:v>
                </c:pt>
                <c:pt idx="65">
                  <c:v>mai_17</c:v>
                </c:pt>
                <c:pt idx="66">
                  <c:v>jun_17</c:v>
                </c:pt>
                <c:pt idx="67">
                  <c:v>jul_17</c:v>
                </c:pt>
                <c:pt idx="68">
                  <c:v>ago_17</c:v>
                </c:pt>
                <c:pt idx="69">
                  <c:v>set_17</c:v>
                </c:pt>
                <c:pt idx="70">
                  <c:v>out_17</c:v>
                </c:pt>
                <c:pt idx="71">
                  <c:v>nov_17</c:v>
                </c:pt>
                <c:pt idx="72">
                  <c:v>dez_17</c:v>
                </c:pt>
                <c:pt idx="73">
                  <c:v>jan_18</c:v>
                </c:pt>
                <c:pt idx="74">
                  <c:v>fev_18</c:v>
                </c:pt>
                <c:pt idx="75">
                  <c:v>mar_18</c:v>
                </c:pt>
                <c:pt idx="76">
                  <c:v>abr_18</c:v>
                </c:pt>
                <c:pt idx="77">
                  <c:v>mai_18</c:v>
                </c:pt>
                <c:pt idx="78">
                  <c:v>jun_18</c:v>
                </c:pt>
                <c:pt idx="79">
                  <c:v>jul_18</c:v>
                </c:pt>
                <c:pt idx="80">
                  <c:v>ago_18</c:v>
                </c:pt>
                <c:pt idx="81">
                  <c:v>set_18</c:v>
                </c:pt>
                <c:pt idx="82">
                  <c:v>out_18</c:v>
                </c:pt>
                <c:pt idx="83">
                  <c:v>nov_18</c:v>
                </c:pt>
                <c:pt idx="84">
                  <c:v>dez_18</c:v>
                </c:pt>
                <c:pt idx="85">
                  <c:v>jan_19</c:v>
                </c:pt>
                <c:pt idx="86">
                  <c:v>fev_19</c:v>
                </c:pt>
                <c:pt idx="87">
                  <c:v>mar_19</c:v>
                </c:pt>
              </c:strCache>
            </c:strRef>
          </c:cat>
          <c:val>
            <c:numRef>
              <c:f>'Tabela 3.1.'!$E$30:$CN$30</c:f>
              <c:numCache>
                <c:formatCode>_-* #,##0.0_-;\-* #,##0.0_-;_-* "-"??_-;_-@_-</c:formatCode>
                <c:ptCount val="88"/>
                <c:pt idx="0">
                  <c:v>40723.6394486313</c:v>
                </c:pt>
                <c:pt idx="1">
                  <c:v>40818.284383378697</c:v>
                </c:pt>
                <c:pt idx="2">
                  <c:v>40772.611603802303</c:v>
                </c:pt>
                <c:pt idx="3">
                  <c:v>40877.9437325783</c:v>
                </c:pt>
                <c:pt idx="4">
                  <c:v>40796.568670295899</c:v>
                </c:pt>
                <c:pt idx="5">
                  <c:v>40788.613572334398</c:v>
                </c:pt>
                <c:pt idx="6">
                  <c:v>40737.425662891699</c:v>
                </c:pt>
                <c:pt idx="7">
                  <c:v>41021.722671607</c:v>
                </c:pt>
                <c:pt idx="8">
                  <c:v>41270.505898157498</c:v>
                </c:pt>
                <c:pt idx="9">
                  <c:v>41057.741586338598</c:v>
                </c:pt>
                <c:pt idx="10">
                  <c:v>41247.321474018703</c:v>
                </c:pt>
                <c:pt idx="11">
                  <c:v>41345.658542967998</c:v>
                </c:pt>
                <c:pt idx="12">
                  <c:v>42465.468897326398</c:v>
                </c:pt>
                <c:pt idx="13">
                  <c:v>42387.057186884798</c:v>
                </c:pt>
                <c:pt idx="14">
                  <c:v>42428.824564689698</c:v>
                </c:pt>
                <c:pt idx="15">
                  <c:v>42183.777983038599</c:v>
                </c:pt>
                <c:pt idx="16">
                  <c:v>42522.173871147897</c:v>
                </c:pt>
                <c:pt idx="17">
                  <c:v>42556.0020118213</c:v>
                </c:pt>
                <c:pt idx="18">
                  <c:v>42653.0955606188</c:v>
                </c:pt>
                <c:pt idx="19">
                  <c:v>42765.409717101502</c:v>
                </c:pt>
                <c:pt idx="20">
                  <c:v>42534.215995171602</c:v>
                </c:pt>
                <c:pt idx="21">
                  <c:v>42799.786092250601</c:v>
                </c:pt>
                <c:pt idx="22">
                  <c:v>43090.684580605302</c:v>
                </c:pt>
                <c:pt idx="23">
                  <c:v>42975.230967293697</c:v>
                </c:pt>
                <c:pt idx="24">
                  <c:v>42225.921648166703</c:v>
                </c:pt>
                <c:pt idx="25">
                  <c:v>42282.2404441572</c:v>
                </c:pt>
                <c:pt idx="26">
                  <c:v>42488.249948239201</c:v>
                </c:pt>
                <c:pt idx="27">
                  <c:v>42601.016063344301</c:v>
                </c:pt>
                <c:pt idx="28">
                  <c:v>42435.957269242797</c:v>
                </c:pt>
                <c:pt idx="29">
                  <c:v>42562.345909529002</c:v>
                </c:pt>
                <c:pt idx="30">
                  <c:v>42532.293932523004</c:v>
                </c:pt>
                <c:pt idx="31">
                  <c:v>42686.438528971303</c:v>
                </c:pt>
                <c:pt idx="32">
                  <c:v>42703.405050110101</c:v>
                </c:pt>
                <c:pt idx="33">
                  <c:v>43090.322412666203</c:v>
                </c:pt>
                <c:pt idx="34">
                  <c:v>43082.018523316998</c:v>
                </c:pt>
                <c:pt idx="35">
                  <c:v>43254.762081808301</c:v>
                </c:pt>
                <c:pt idx="36">
                  <c:v>41916.771058612903</c:v>
                </c:pt>
                <c:pt idx="37">
                  <c:v>41762.007820688697</c:v>
                </c:pt>
                <c:pt idx="38">
                  <c:v>41384.918788704403</c:v>
                </c:pt>
                <c:pt idx="39">
                  <c:v>41342.9201219194</c:v>
                </c:pt>
                <c:pt idx="40">
                  <c:v>41098.672396546797</c:v>
                </c:pt>
                <c:pt idx="41">
                  <c:v>40885.409015401601</c:v>
                </c:pt>
                <c:pt idx="42">
                  <c:v>41210.383094185498</c:v>
                </c:pt>
                <c:pt idx="43">
                  <c:v>41033.127932321702</c:v>
                </c:pt>
                <c:pt idx="44">
                  <c:v>40911.1295075249</c:v>
                </c:pt>
                <c:pt idx="45">
                  <c:v>40842.4992069566</c:v>
                </c:pt>
                <c:pt idx="46">
                  <c:v>40506.225286061803</c:v>
                </c:pt>
                <c:pt idx="47">
                  <c:v>40372.600474840903</c:v>
                </c:pt>
                <c:pt idx="48">
                  <c:v>39253.7620922817</c:v>
                </c:pt>
                <c:pt idx="49">
                  <c:v>39267.912678041299</c:v>
                </c:pt>
                <c:pt idx="50">
                  <c:v>39304.8745659837</c:v>
                </c:pt>
                <c:pt idx="51">
                  <c:v>39351.390282102599</c:v>
                </c:pt>
                <c:pt idx="52">
                  <c:v>39457.161980109202</c:v>
                </c:pt>
                <c:pt idx="53">
                  <c:v>39363.057742817698</c:v>
                </c:pt>
                <c:pt idx="54">
                  <c:v>39200.519089007503</c:v>
                </c:pt>
                <c:pt idx="55">
                  <c:v>38908.145378336703</c:v>
                </c:pt>
                <c:pt idx="56">
                  <c:v>38976.215472467302</c:v>
                </c:pt>
                <c:pt idx="57">
                  <c:v>38608.3206210028</c:v>
                </c:pt>
                <c:pt idx="58">
                  <c:v>38503.790711945599</c:v>
                </c:pt>
                <c:pt idx="59">
                  <c:v>38245.657286366797</c:v>
                </c:pt>
                <c:pt idx="60">
                  <c:v>38219.7153005453</c:v>
                </c:pt>
                <c:pt idx="61">
                  <c:v>38215.416871867397</c:v>
                </c:pt>
                <c:pt idx="62">
                  <c:v>38116.347263904798</c:v>
                </c:pt>
                <c:pt idx="63">
                  <c:v>37841.254978646197</c:v>
                </c:pt>
                <c:pt idx="64">
                  <c:v>37543.532077906602</c:v>
                </c:pt>
                <c:pt idx="65">
                  <c:v>37694.009522279302</c:v>
                </c:pt>
                <c:pt idx="66">
                  <c:v>37391.8524789484</c:v>
                </c:pt>
                <c:pt idx="67">
                  <c:v>37030.7545795076</c:v>
                </c:pt>
                <c:pt idx="68">
                  <c:v>36897.24664954</c:v>
                </c:pt>
                <c:pt idx="69">
                  <c:v>36737.124752657903</c:v>
                </c:pt>
                <c:pt idx="70">
                  <c:v>36701.375541799898</c:v>
                </c:pt>
                <c:pt idx="71">
                  <c:v>36500.196809676301</c:v>
                </c:pt>
                <c:pt idx="72">
                  <c:v>37784.857576233102</c:v>
                </c:pt>
                <c:pt idx="73">
                  <c:v>37762.895545839398</c:v>
                </c:pt>
                <c:pt idx="74">
                  <c:v>37720.765536828301</c:v>
                </c:pt>
                <c:pt idx="75">
                  <c:v>37862.895607019302</c:v>
                </c:pt>
                <c:pt idx="76">
                  <c:v>38020.311455959803</c:v>
                </c:pt>
                <c:pt idx="77">
                  <c:v>37721.262743643798</c:v>
                </c:pt>
                <c:pt idx="78">
                  <c:v>37579.578409167298</c:v>
                </c:pt>
                <c:pt idx="79">
                  <c:v>37595.094239259102</c:v>
                </c:pt>
                <c:pt idx="80">
                  <c:v>37681.918762639201</c:v>
                </c:pt>
                <c:pt idx="81">
                  <c:v>37537.309605809904</c:v>
                </c:pt>
                <c:pt idx="82">
                  <c:v>37611.2056757959</c:v>
                </c:pt>
                <c:pt idx="83">
                  <c:v>37546.195351821603</c:v>
                </c:pt>
                <c:pt idx="84">
                  <c:v>36555.391330104401</c:v>
                </c:pt>
                <c:pt idx="85">
                  <c:v>36624.959895215397</c:v>
                </c:pt>
                <c:pt idx="86">
                  <c:v>36883.262600761198</c:v>
                </c:pt>
                <c:pt idx="87">
                  <c:v>36547.357289941698</c:v>
                </c:pt>
              </c:numCache>
            </c:numRef>
          </c: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790293072"/>
        <c:axId val="-790297968"/>
      </c:lineChart>
      <c:dateAx>
        <c:axId val="-7902930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t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90297968"/>
        <c:crosses val="autoZero"/>
        <c:auto val="0"/>
        <c:lblOffset val="100"/>
        <c:baseTimeUnit val="days"/>
        <c:majorUnit val="3"/>
        <c:minorUnit val="1"/>
      </c:dateAx>
      <c:valAx>
        <c:axId val="-790297968"/>
        <c:scaling>
          <c:orientation val="minMax"/>
          <c:min val="3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baseline="0"/>
                  <a:t>Bilhões de Reais</a:t>
                </a:r>
              </a:p>
            </c:rich>
          </c:tx>
          <c:layout>
            <c:manualLayout>
              <c:xMode val="edge"/>
              <c:yMode val="edge"/>
              <c:x val="8.9238153303324731E-3"/>
              <c:y val="0.37848404938250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90293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rnd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62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6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71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66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4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97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2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43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72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67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46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434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74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679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01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69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19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10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51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62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78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52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9021337" y="966516"/>
            <a:ext cx="3170663" cy="5891484"/>
          </a:xfrm>
          <a:prstGeom prst="rect">
            <a:avLst/>
          </a:prstGeom>
          <a:solidFill>
            <a:srgbClr val="F1F8F9"/>
          </a:solidFill>
          <a:ln>
            <a:solidFill>
              <a:srgbClr val="F1F8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/>
          <p:cNvCxnSpPr/>
          <p:nvPr userDrawn="1"/>
        </p:nvCxnSpPr>
        <p:spPr>
          <a:xfrm flipV="1">
            <a:off x="410547" y="947855"/>
            <a:ext cx="11781453" cy="9330"/>
          </a:xfrm>
          <a:prstGeom prst="line">
            <a:avLst/>
          </a:prstGeom>
          <a:ln>
            <a:solidFill>
              <a:srgbClr val="4A99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540" y="6087600"/>
            <a:ext cx="2528596" cy="5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40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lanejamento.gov.br/servicos/central-de-conteudos/boletim-de-custeio-administrativo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Planilha_do_Microsoft_Excel2.xls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Planilha_do_Microsoft_Excel4.xlsx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package" Target="../embeddings/Planilha_do_Microsoft_Excel5.xlsx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494522" y="4321570"/>
            <a:ext cx="9144000" cy="1462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Boletim de despesas de </a:t>
            </a:r>
            <a:b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CUSTEIO ADMINISTRATIVO</a:t>
            </a:r>
            <a:endParaRPr lang="pt-BR" sz="4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05" y="5974703"/>
            <a:ext cx="12192000" cy="886408"/>
          </a:xfrm>
          <a:prstGeom prst="rect">
            <a:avLst/>
          </a:prstGeom>
          <a:solidFill>
            <a:srgbClr val="4A999F"/>
          </a:solidFill>
          <a:ln>
            <a:solidFill>
              <a:srgbClr val="4A9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            </a:t>
            </a:r>
            <a:r>
              <a:rPr lang="pt-BR" sz="3200" dirty="0" smtClean="0"/>
              <a:t>16ª Edição | Março| 2019</a:t>
            </a: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075" y="6140515"/>
            <a:ext cx="259712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0" y="77788"/>
            <a:ext cx="8750300" cy="869950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Despesas de Custeio Administrativo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16800" y="1399309"/>
            <a:ext cx="8866827" cy="5458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Boletim do Custeio Administrativo tem por objetivo dar transparência e ampla divulgação à composição das despesas com o funcionamento da Administração Pública Federal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despesas foram agrupadas em 8 itens: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Serviços de apoio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de consumo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Comunicação e processamento de dados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Locação e conservação de bens imóveis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Energia elétrica e água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Locação e conservação de bens móveis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Diárias e passagens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Outros serviços</a:t>
            </a:r>
          </a:p>
          <a:p>
            <a:pPr lvl="0" algn="just">
              <a:lnSpc>
                <a:spcPct val="120000"/>
              </a:lnSpc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 nota metodológica elaborada pela Secretaria de Orçamento Federal encontra-se disponível em: </a:t>
            </a:r>
            <a:r>
              <a:rPr lang="pt-BR" sz="2900" dirty="0" smtClean="0">
                <a:solidFill>
                  <a:sysClr val="windowText" lastClr="000000"/>
                </a:solidFill>
                <a:hlinkClick r:id="rId2"/>
              </a:rPr>
              <a:t>http://www.planejamento.gov.br/servicos/central-de-conteudos/boletim-de-custeio-administrativo/ </a:t>
            </a:r>
            <a:endParaRPr lang="pt-BR" sz="2900" dirty="0" smtClean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20000"/>
              </a:lnSpc>
              <a:buNone/>
              <a:defRPr/>
            </a:pPr>
            <a:endParaRPr lang="pt-BR" sz="18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511" y="6038915"/>
            <a:ext cx="259712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Distribuição acumulada no ano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0169" y="6257836"/>
            <a:ext cx="8472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 lvl="0"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</a:t>
            </a:r>
            <a:r>
              <a:rPr lang="pt-BR" sz="1100" kern="0" dirty="0">
                <a:solidFill>
                  <a:prstClr val="black"/>
                </a:solidFill>
              </a:rPr>
              <a:t>Valores reais a preços de </a:t>
            </a:r>
            <a:r>
              <a:rPr lang="pt-BR" sz="1100" kern="0" dirty="0" smtClean="0">
                <a:solidFill>
                  <a:prstClr val="black"/>
                </a:solidFill>
              </a:rPr>
              <a:t>mar/19, </a:t>
            </a:r>
            <a:r>
              <a:rPr lang="pt-BR" sz="1100" kern="0" dirty="0">
                <a:solidFill>
                  <a:prstClr val="black"/>
                </a:solidFill>
              </a:rPr>
              <a:t>com base no IPCA mensal</a:t>
            </a:r>
            <a:r>
              <a:rPr lang="pt-BR" sz="1100" kern="0" dirty="0" smtClean="0">
                <a:solidFill>
                  <a:prstClr val="black"/>
                </a:solidFill>
              </a:rPr>
              <a:t>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97844" y="947854"/>
            <a:ext cx="2867776" cy="5142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Os serviços de apoio corresponderam a 49% do total de despesas de custeio administrativo contabilizadas até o primeiro trimestre de 2019.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499" y="6118146"/>
            <a:ext cx="2597121" cy="554784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399228"/>
              </p:ext>
            </p:extLst>
          </p:nvPr>
        </p:nvGraphicFramePr>
        <p:xfrm>
          <a:off x="203135" y="681705"/>
          <a:ext cx="9629775" cy="571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00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750749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Variação acumulada no ano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88862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Notas: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</a:t>
            </a:r>
            <a:r>
              <a:rPr lang="pt-BR" sz="1100" kern="0" dirty="0">
                <a:solidFill>
                  <a:prstClr val="black"/>
                </a:solidFill>
              </a:rPr>
              <a:t>. Valores reais a preços de </a:t>
            </a:r>
            <a:r>
              <a:rPr lang="pt-BR" sz="1100" kern="0" dirty="0" smtClean="0">
                <a:solidFill>
                  <a:prstClr val="black"/>
                </a:solidFill>
              </a:rPr>
              <a:t>mar/19, </a:t>
            </a:r>
            <a:r>
              <a:rPr lang="pt-BR" sz="1100" kern="0" dirty="0">
                <a:solidFill>
                  <a:prstClr val="black"/>
                </a:solidFill>
              </a:rPr>
              <a:t>com base no IPCA mensal</a:t>
            </a:r>
            <a:r>
              <a:rPr lang="pt-BR" sz="1100" kern="0" dirty="0" smtClean="0">
                <a:solidFill>
                  <a:prstClr val="black"/>
                </a:solidFill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61809" y="947854"/>
            <a:ext cx="2903811" cy="514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Até o 1º trimestre de 2019, as despesas de custeio administrativo totalizaram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anose="020F0502020204030204"/>
              </a:rPr>
              <a:t>R$ 3,4 bilhões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. Um aumento de 4,0%, em termos nominais, em relação ao realizado no mesmo período do ano anterior. Em termos reais, verifica-se uma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anose="020F0502020204030204"/>
              </a:rPr>
              <a:t>redução de 0,2%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050326" y="3210249"/>
            <a:ext cx="641848" cy="2894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453331" y="3199984"/>
            <a:ext cx="641848" cy="2894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879" y="6090201"/>
            <a:ext cx="2597121" cy="554784"/>
          </a:xfrm>
          <a:prstGeom prst="rect">
            <a:avLst/>
          </a:prstGeom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794742"/>
              </p:ext>
            </p:extLst>
          </p:nvPr>
        </p:nvGraphicFramePr>
        <p:xfrm>
          <a:off x="75528" y="1081714"/>
          <a:ext cx="8969239" cy="2376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lanilha" r:id="rId5" imgW="10431815" imgH="2019171" progId="Excel.Sheet.12">
                  <p:embed/>
                </p:oleObj>
              </mc:Choice>
              <mc:Fallback>
                <p:oleObj name="Planilha" r:id="rId5" imgW="10431815" imgH="20191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28" y="1081714"/>
                        <a:ext cx="8969239" cy="2376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60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629451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Distribuição acumulada nos últimos 12 meses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7557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</a:t>
            </a:r>
            <a:r>
              <a:rPr lang="pt-BR" sz="1100" kern="0" dirty="0">
                <a:solidFill>
                  <a:prstClr val="black"/>
                </a:solidFill>
              </a:rPr>
              <a:t>. Valores reais a preços de </a:t>
            </a:r>
            <a:r>
              <a:rPr lang="pt-BR" sz="1100" kern="0" dirty="0" smtClean="0">
                <a:solidFill>
                  <a:prstClr val="black"/>
                </a:solidFill>
              </a:rPr>
              <a:t>mar/19, </a:t>
            </a:r>
            <a:r>
              <a:rPr lang="pt-BR" sz="1100" kern="0" dirty="0">
                <a:solidFill>
                  <a:prstClr val="black"/>
                </a:solidFill>
              </a:rPr>
              <a:t>com base no IPCA mensal.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97844" y="947854"/>
            <a:ext cx="2867776" cy="514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Os serviços de apoio corresponderam a 43% do total de despesas de custeio administrativo contabilizadas nos últimos 12 meses.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499" y="6090201"/>
            <a:ext cx="2597121" cy="554784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93655"/>
              </p:ext>
            </p:extLst>
          </p:nvPr>
        </p:nvGraphicFramePr>
        <p:xfrm>
          <a:off x="496021" y="683048"/>
          <a:ext cx="9629775" cy="57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3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839668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Variação acumulada em 12 meses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833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Valores reais a</a:t>
            </a:r>
            <a:r>
              <a:rPr kumimoji="0" lang="pt-BR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preços de </a:t>
            </a:r>
            <a:r>
              <a:rPr lang="pt-BR" sz="1100" kern="0" dirty="0" smtClean="0">
                <a:solidFill>
                  <a:prstClr val="black"/>
                </a:solidFill>
              </a:rPr>
              <a:t>mar/19</a:t>
            </a:r>
            <a:r>
              <a:rPr kumimoji="0" lang="pt-BR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com base no IPCA mensal.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61809" y="947854"/>
            <a:ext cx="2903811" cy="514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Nos últimos 12 meses, as despesas de custeio administrativo totalizaram R$ </a:t>
            </a:r>
            <a:r>
              <a:rPr lang="pt-BR" sz="1600" b="1" dirty="0" smtClean="0">
                <a:latin typeface="Calibri" panose="020F0502020204030204"/>
              </a:rPr>
              <a:t>35,8 bilhões. 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Um aumento de 0,3% em termos nominais, em relação aos 12 meses encerrados em mar/18. Em termos reais, verifica-se uma </a:t>
            </a:r>
            <a:r>
              <a:rPr lang="pt-BR" sz="1600" b="1" dirty="0" smtClean="0">
                <a:latin typeface="Calibri" panose="020F0502020204030204"/>
              </a:rPr>
              <a:t>redução de 3,5%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57879" y="3383181"/>
            <a:ext cx="617662" cy="2732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496566" y="3374403"/>
            <a:ext cx="659902" cy="2892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499" y="6090201"/>
            <a:ext cx="2597121" cy="554784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988738"/>
              </p:ext>
            </p:extLst>
          </p:nvPr>
        </p:nvGraphicFramePr>
        <p:xfrm>
          <a:off x="0" y="1481482"/>
          <a:ext cx="9067054" cy="212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lanilha" r:id="rId5" imgW="10431815" imgH="2019171" progId="Excel.Sheet.12">
                  <p:embed/>
                </p:oleObj>
              </mc:Choice>
              <mc:Fallback>
                <p:oleObj name="Planilha" r:id="rId5" imgW="10431815" imgH="20191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481482"/>
                        <a:ext cx="9067054" cy="2120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8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750749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Evolução Histórica – valores nominais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9837" y="6088559"/>
            <a:ext cx="7557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</a:t>
            </a:r>
          </a:p>
          <a:p>
            <a:pPr>
              <a:defRPr/>
            </a:pPr>
            <a:r>
              <a:rPr lang="pt-BR" sz="1100" kern="0" dirty="0">
                <a:solidFill>
                  <a:prstClr val="black"/>
                </a:solidFill>
              </a:rPr>
              <a:t>* Para </a:t>
            </a:r>
            <a:r>
              <a:rPr lang="pt-BR" sz="1100" kern="0" dirty="0" smtClean="0">
                <a:solidFill>
                  <a:prstClr val="black"/>
                </a:solidFill>
              </a:rPr>
              <a:t>2019 </a:t>
            </a:r>
            <a:r>
              <a:rPr lang="pt-BR" sz="1100" kern="0" dirty="0">
                <a:solidFill>
                  <a:prstClr val="black"/>
                </a:solidFill>
              </a:rPr>
              <a:t>foram considerados os valores acumulados nos últimos 12 meses.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7236" y="2253674"/>
            <a:ext cx="6206837" cy="55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985" y="6088559"/>
            <a:ext cx="2597121" cy="5547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8" y="1523930"/>
            <a:ext cx="8987712" cy="19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750749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Evolução Histórica – valores reais de março de 2019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7557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</a:t>
            </a:r>
            <a:r>
              <a:rPr lang="pt-BR" sz="1100" kern="0" dirty="0">
                <a:solidFill>
                  <a:prstClr val="black"/>
                </a:solidFill>
              </a:rPr>
              <a:t>Valores reais a preços de </a:t>
            </a:r>
            <a:r>
              <a:rPr lang="pt-BR" sz="1100" kern="0" dirty="0" smtClean="0">
                <a:solidFill>
                  <a:prstClr val="black"/>
                </a:solidFill>
              </a:rPr>
              <a:t>mar/19, </a:t>
            </a:r>
            <a:r>
              <a:rPr lang="pt-BR" sz="1100" kern="0" dirty="0">
                <a:solidFill>
                  <a:prstClr val="black"/>
                </a:solidFill>
              </a:rPr>
              <a:t>com base no IPCA mensal</a:t>
            </a:r>
            <a:r>
              <a:rPr lang="pt-BR" sz="1100" kern="0" dirty="0" smtClean="0">
                <a:solidFill>
                  <a:prstClr val="black"/>
                </a:solidFill>
              </a:rPr>
              <a:t>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kern="0" dirty="0" smtClean="0">
                <a:solidFill>
                  <a:prstClr val="black"/>
                </a:solidFill>
              </a:rPr>
              <a:t>* Para 2019 foram considerados os valores acumulados nos últimos 12 meses.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57236" y="1958115"/>
            <a:ext cx="6206837" cy="55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566" y="6125717"/>
            <a:ext cx="2597121" cy="554784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08149"/>
              </p:ext>
            </p:extLst>
          </p:nvPr>
        </p:nvGraphicFramePr>
        <p:xfrm>
          <a:off x="105093" y="1387588"/>
          <a:ext cx="9174162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lanilha" r:id="rId5" imgW="9174390" imgH="1958353" progId="Excel.Sheet.12">
                  <p:embed/>
                </p:oleObj>
              </mc:Choice>
              <mc:Fallback>
                <p:oleObj name="Planilha" r:id="rId5" imgW="9174390" imgH="19583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093" y="1387588"/>
                        <a:ext cx="9174162" cy="195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9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9013371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Evolução Histórica – acumulada em 12 meses, valores reais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755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bilhões.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</a:t>
            </a:r>
            <a:r>
              <a:rPr lang="pt-BR" sz="1100" kern="0" dirty="0">
                <a:solidFill>
                  <a:prstClr val="black"/>
                </a:solidFill>
              </a:rPr>
              <a:t>Valores reais a preços de </a:t>
            </a:r>
            <a:r>
              <a:rPr lang="pt-BR" sz="1100" kern="0" dirty="0" smtClean="0">
                <a:solidFill>
                  <a:prstClr val="black"/>
                </a:solidFill>
              </a:rPr>
              <a:t>mar/19, </a:t>
            </a:r>
            <a:r>
              <a:rPr lang="pt-BR" sz="1100" kern="0" dirty="0">
                <a:solidFill>
                  <a:prstClr val="black"/>
                </a:solidFill>
              </a:rPr>
              <a:t>com base no IPCA mensal</a:t>
            </a:r>
            <a:r>
              <a:rPr lang="pt-BR" sz="1100" kern="0" dirty="0" smtClean="0">
                <a:solidFill>
                  <a:prstClr val="black"/>
                </a:solidFill>
              </a:rPr>
              <a:t>.</a:t>
            </a:r>
            <a:endParaRPr lang="pt-BR" sz="1100" kern="0" dirty="0">
              <a:solidFill>
                <a:prstClr val="black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97844" y="947854"/>
            <a:ext cx="2867776" cy="514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Quando analisada a série histórica, observa-se uma tendência de decrescimento desde o início de 2015, com pequena elevação em 2018, mas sinalizando queda no início de 2019.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6119370"/>
            <a:ext cx="2597121" cy="554784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69775"/>
              </p:ext>
            </p:extLst>
          </p:nvPr>
        </p:nvGraphicFramePr>
        <p:xfrm>
          <a:off x="316800" y="1022691"/>
          <a:ext cx="8115675" cy="522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91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552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Planilha</vt:lpstr>
      <vt:lpstr>Boletim de despesas de  CUSTEIO ADMINISTRATIVO</vt:lpstr>
      <vt:lpstr>Despesas de Custeio Administrativo</vt:lpstr>
      <vt:lpstr>Distribuição acumulada no ano</vt:lpstr>
      <vt:lpstr>Variação acumulada no ano</vt:lpstr>
      <vt:lpstr>Distribuição acumulada nos últimos 12 meses</vt:lpstr>
      <vt:lpstr>Variação acumulada em 12 meses</vt:lpstr>
      <vt:lpstr>Evolução Histórica – valores nominais</vt:lpstr>
      <vt:lpstr>Evolução Histórica – valores reais de março de 2019</vt:lpstr>
      <vt:lpstr>Evolução Histórica – acumulada em 12 meses, valores reais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Boletim de despesas de  CUSTEIO ADMINISTRATIVO</dc:title>
  <dc:creator>Girley Vieira Damasceno</dc:creator>
  <cp:lastModifiedBy>Marcelo Augusto Prudente Lima</cp:lastModifiedBy>
  <cp:revision>153</cp:revision>
  <dcterms:created xsi:type="dcterms:W3CDTF">2016-04-15T21:36:19Z</dcterms:created>
  <dcterms:modified xsi:type="dcterms:W3CDTF">2019-04-29T12:11:12Z</dcterms:modified>
</cp:coreProperties>
</file>