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9" r:id="rId5"/>
    <p:sldId id="261" r:id="rId6"/>
    <p:sldId id="260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999F"/>
    <a:srgbClr val="F1F8F9"/>
    <a:srgbClr val="E8F3F4"/>
    <a:srgbClr val="BBDCDF"/>
    <a:srgbClr val="DDEDEF"/>
    <a:srgbClr val="FFFFFF"/>
    <a:srgbClr val="397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62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6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712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665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48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979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245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439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727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673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46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1434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745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679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01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69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19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410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51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62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78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52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9021337" y="966516"/>
            <a:ext cx="3170663" cy="5891484"/>
          </a:xfrm>
          <a:prstGeom prst="rect">
            <a:avLst/>
          </a:prstGeom>
          <a:solidFill>
            <a:srgbClr val="F1F8F9"/>
          </a:solidFill>
          <a:ln>
            <a:solidFill>
              <a:srgbClr val="F1F8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7" name="Conector reto 6"/>
          <p:cNvCxnSpPr/>
          <p:nvPr userDrawn="1"/>
        </p:nvCxnSpPr>
        <p:spPr>
          <a:xfrm flipV="1">
            <a:off x="410547" y="947855"/>
            <a:ext cx="11781453" cy="9330"/>
          </a:xfrm>
          <a:prstGeom prst="line">
            <a:avLst/>
          </a:prstGeom>
          <a:ln>
            <a:solidFill>
              <a:srgbClr val="4A99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540" y="6087600"/>
            <a:ext cx="2528596" cy="5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80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40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ejamento.gov.br/servicos/central-de-conteudos/boletim-de-custeio-administrativo/nota_metodologica_custeio_administrativo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Planilha_do_Microsoft_Excel1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 idx="4294967295"/>
          </p:nvPr>
        </p:nvSpPr>
        <p:spPr>
          <a:xfrm>
            <a:off x="494522" y="4321570"/>
            <a:ext cx="9144000" cy="146208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pt-B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Boletim de despesas de </a:t>
            </a:r>
            <a:br>
              <a:rPr lang="pt-B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pt-B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CUSTEIO ADMINISTRATIVO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105" y="5974703"/>
            <a:ext cx="12192000" cy="886408"/>
          </a:xfrm>
          <a:prstGeom prst="rect">
            <a:avLst/>
          </a:prstGeom>
          <a:solidFill>
            <a:srgbClr val="4A999F"/>
          </a:solidFill>
          <a:ln>
            <a:solidFill>
              <a:srgbClr val="4A99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            </a:t>
            </a:r>
            <a:r>
              <a:rPr lang="pt-BR" sz="3200" dirty="0"/>
              <a:t>5</a:t>
            </a:r>
            <a:r>
              <a:rPr lang="pt-BR" sz="3200" dirty="0" smtClean="0"/>
              <a:t>ª Edição | Julho| 2016</a:t>
            </a:r>
            <a:endParaRPr lang="pt-BR" sz="36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709" y="6179782"/>
            <a:ext cx="29813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6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16800" y="78059"/>
            <a:ext cx="8750749" cy="869795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Despesas de Custeio Administrativo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00722" y="1293540"/>
            <a:ext cx="8608030" cy="527452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Boletim do Custeio Administrativo tem por objetivo dar transparência e ampla divulgação à composição das despesas com o funcionamento da Administração Pública Federal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despesas foram agrupadas em 8 itens: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Serviços de apoio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Material de consumo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Comunicação e processamento de dados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Locação e conservação de bens imóveis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Energia elétrica e água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Locação e conservação de bens móveis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Diárias e passagens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Outros serviços</a:t>
            </a:r>
          </a:p>
          <a:p>
            <a:pPr lvl="0">
              <a:lnSpc>
                <a:spcPct val="120000"/>
              </a:lnSpc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nota metodológica elaborada pela Secretaria de Orçamento Federal encontra-se disponível em: </a:t>
            </a:r>
            <a:r>
              <a:rPr lang="pt-BR" dirty="0">
                <a:solidFill>
                  <a:sysClr val="windowText" lastClr="000000"/>
                </a:solidFill>
                <a:hlinkClick r:id="rId2"/>
              </a:rPr>
              <a:t>http://</a:t>
            </a:r>
            <a:r>
              <a:rPr lang="pt-BR" dirty="0" smtClean="0">
                <a:solidFill>
                  <a:sysClr val="windowText" lastClr="000000"/>
                </a:solidFill>
                <a:hlinkClick r:id="rId2"/>
              </a:rPr>
              <a:t>www.planejamento.gov.br/servicos/central-de-conteudos/boletim-de-custeio-administrativo/nota_metodologica_custeio_administrativo.pdf</a:t>
            </a:r>
            <a:r>
              <a:rPr lang="pt-BR" dirty="0" smtClean="0">
                <a:solidFill>
                  <a:sysClr val="windowText" lastClr="000000"/>
                </a:solidFill>
              </a:rPr>
              <a:t> 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07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16800" y="78059"/>
            <a:ext cx="8629451" cy="869795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Distribuição acumulada nos últimos 12 meses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8310" y="6243267"/>
            <a:ext cx="7557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SOF/MP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Nota: Em R$ milhões. Valores liquidados, inclui obrigatórias </a:t>
            </a: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PAC.</a:t>
            </a: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9197844" y="947854"/>
            <a:ext cx="2867776" cy="5142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Os serviços de apoio corresponderam a 43% do total de despesas de custeio administrativo contabilizadas nos últimos 12 meses.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26" y="1234989"/>
            <a:ext cx="7668315" cy="477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3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16800" y="78059"/>
            <a:ext cx="8839668" cy="869795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Variação acumulada em 12 meses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8310" y="6243267"/>
            <a:ext cx="75571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SOF/MP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Nota: Em R$ milhões. Valores liquidados, inclui obrigatórias </a:t>
            </a: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PAC. Valores reais a</a:t>
            </a:r>
            <a:r>
              <a:rPr kumimoji="0" lang="pt-BR" sz="11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preços de </a:t>
            </a:r>
            <a:r>
              <a:rPr lang="pt-BR" sz="1100" kern="0" dirty="0" err="1" smtClean="0">
                <a:solidFill>
                  <a:prstClr val="black"/>
                </a:solidFill>
              </a:rPr>
              <a:t>jun</a:t>
            </a:r>
            <a:r>
              <a:rPr kumimoji="0" lang="pt-BR" sz="11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/16, com base no IPCA mensal.</a:t>
            </a: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9161809" y="947854"/>
            <a:ext cx="2903811" cy="51423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Nos últimos 12 meses, as despesas de custeio administrativo totalizaram R$ </a:t>
            </a:r>
            <a:r>
              <a:rPr lang="pt-BR" sz="1600" b="1" dirty="0" smtClean="0">
                <a:latin typeface="Calibri" panose="020F0502020204030204"/>
              </a:rPr>
              <a:t>34,03 bilhões. </a:t>
            </a: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Um aumento de 4,6%, em termos nominais, em relação aos 12 meses encerrados em </a:t>
            </a:r>
            <a:r>
              <a:rPr lang="pt-BR" sz="1600" dirty="0" err="1" smtClean="0">
                <a:solidFill>
                  <a:sysClr val="windowText" lastClr="000000"/>
                </a:solidFill>
                <a:latin typeface="Calibri" panose="020F0502020204030204"/>
              </a:rPr>
              <a:t>jun</a:t>
            </a: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/15. Em termos reais, verifica-se um </a:t>
            </a:r>
            <a:r>
              <a:rPr lang="pt-BR" sz="1600" b="1" dirty="0" smtClean="0">
                <a:latin typeface="Calibri" panose="020F0502020204030204"/>
              </a:rPr>
              <a:t>redução de 4,9%</a:t>
            </a: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Caso sejam excluídas, para fins de comparação, as despesas com energia elétrica e com serviços bancários (Outros Serviços), as demais despesas tiveram uma </a:t>
            </a:r>
            <a:r>
              <a:rPr lang="pt-BR" sz="1600" b="1" dirty="0" smtClean="0">
                <a:solidFill>
                  <a:sysClr val="windowText" lastClr="000000"/>
                </a:solidFill>
                <a:latin typeface="Calibri" panose="020F0502020204030204"/>
              </a:rPr>
              <a:t>redução, em termos reais, de 9,1% </a:t>
            </a: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no período em análise.</a:t>
            </a: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519999" y="4188877"/>
            <a:ext cx="755779" cy="2892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8224361" y="4790035"/>
            <a:ext cx="755779" cy="2892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8224362" y="4166574"/>
            <a:ext cx="755779" cy="2892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4" y="1792700"/>
            <a:ext cx="8663340" cy="340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82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16800" y="78059"/>
            <a:ext cx="8750749" cy="869795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Variação acumulada no semestre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8310" y="6243267"/>
            <a:ext cx="88862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SOF/MP</a:t>
            </a:r>
          </a:p>
          <a:p>
            <a:pPr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Notas: Em R$ milhões. Valores liquidados, inclui obrigatórias </a:t>
            </a: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</a:t>
            </a:r>
            <a:r>
              <a:rPr lang="pt-BR" sz="1100" kern="0" dirty="0">
                <a:solidFill>
                  <a:prstClr val="black"/>
                </a:solidFill>
              </a:rPr>
              <a:t>. Valores reais a preços de </a:t>
            </a:r>
            <a:r>
              <a:rPr lang="pt-BR" sz="1100" kern="0" dirty="0" err="1" smtClean="0">
                <a:solidFill>
                  <a:prstClr val="black"/>
                </a:solidFill>
              </a:rPr>
              <a:t>jun</a:t>
            </a:r>
            <a:r>
              <a:rPr lang="pt-BR" sz="1100" kern="0" dirty="0" smtClean="0">
                <a:solidFill>
                  <a:prstClr val="black"/>
                </a:solidFill>
              </a:rPr>
              <a:t>/16</a:t>
            </a:r>
            <a:r>
              <a:rPr lang="pt-BR" sz="1100" kern="0" dirty="0">
                <a:solidFill>
                  <a:prstClr val="black"/>
                </a:solidFill>
              </a:rPr>
              <a:t>, com base no IPCA mensal.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9161809" y="947854"/>
            <a:ext cx="2903811" cy="51423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No 1º semestre de 2016, as despesas de custeio administrativo totalizaram </a:t>
            </a:r>
            <a:r>
              <a:rPr lang="pt-BR" sz="1600" b="1" dirty="0" smtClean="0">
                <a:solidFill>
                  <a:sysClr val="windowText" lastClr="000000"/>
                </a:solidFill>
                <a:latin typeface="Calibri" panose="020F0502020204030204"/>
              </a:rPr>
              <a:t>R$ 10,3 bilhões</a:t>
            </a: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. Um aumento de </a:t>
            </a:r>
            <a:r>
              <a:rPr lang="pt-BR" sz="1600" dirty="0">
                <a:solidFill>
                  <a:sysClr val="windowText" lastClr="000000"/>
                </a:solidFill>
                <a:latin typeface="Calibri" panose="020F0502020204030204"/>
              </a:rPr>
              <a:t>8</a:t>
            </a: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,8%, em termos nominais, em relação ao realizado no mesmo período do ano anterior. Em termos reais, verifica-se um </a:t>
            </a:r>
            <a:r>
              <a:rPr lang="pt-BR" sz="1600" b="1" dirty="0" smtClean="0">
                <a:solidFill>
                  <a:sysClr val="windowText" lastClr="000000"/>
                </a:solidFill>
                <a:latin typeface="Calibri" panose="020F0502020204030204"/>
              </a:rPr>
              <a:t>queda de 0,5%</a:t>
            </a: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Caso sejam excluídas, para fins de comparação, as despesas com energia elétrica e com serviços bancários (Outros Serviços), as demais despesas tiveram uma </a:t>
            </a:r>
            <a:r>
              <a:rPr lang="pt-BR" sz="1600" b="1" dirty="0" smtClean="0">
                <a:solidFill>
                  <a:sysClr val="windowText" lastClr="000000"/>
                </a:solidFill>
                <a:latin typeface="Calibri" panose="020F0502020204030204"/>
              </a:rPr>
              <a:t>redução, em termos reais, de 4,6%</a:t>
            </a: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 no período em análise.</a:t>
            </a: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553338" y="4189216"/>
            <a:ext cx="755779" cy="2892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8228775" y="4780385"/>
            <a:ext cx="755779" cy="2892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251077" y="4189216"/>
            <a:ext cx="755779" cy="2892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800" y="1844182"/>
            <a:ext cx="8517572" cy="333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16800" y="78059"/>
            <a:ext cx="8750749" cy="869795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Evolução Histórica – valores nominais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8310" y="6243267"/>
            <a:ext cx="7557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SOF/MP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Nota: Em R$ milhões. Valores liquidados, inclui obrigatórias </a:t>
            </a: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PAC.</a:t>
            </a:r>
          </a:p>
          <a:p>
            <a:pPr>
              <a:defRPr/>
            </a:pPr>
            <a:r>
              <a:rPr lang="pt-BR" sz="1100" kern="0" dirty="0">
                <a:solidFill>
                  <a:prstClr val="black"/>
                </a:solidFill>
              </a:rPr>
              <a:t>* Para 2016 foram considerados os valores acumulados nos últimos 12 meses.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340" y="1735496"/>
            <a:ext cx="8271112" cy="267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89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16800" y="78059"/>
            <a:ext cx="8750749" cy="869795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Evolução Histórica – valores reais de junho de 2016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8310" y="6243267"/>
            <a:ext cx="75571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SOF/MP</a:t>
            </a:r>
          </a:p>
          <a:p>
            <a:pPr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Nota: Em R$ milhões. Valores liquidados, inclui obrigatórias </a:t>
            </a: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PAC. </a:t>
            </a:r>
            <a:r>
              <a:rPr lang="pt-BR" sz="1100" kern="0" dirty="0">
                <a:solidFill>
                  <a:prstClr val="black"/>
                </a:solidFill>
              </a:rPr>
              <a:t>Valores reais a preços de </a:t>
            </a:r>
            <a:r>
              <a:rPr lang="pt-BR" sz="1100" kern="0" dirty="0" err="1" smtClean="0">
                <a:solidFill>
                  <a:prstClr val="black"/>
                </a:solidFill>
              </a:rPr>
              <a:t>jun</a:t>
            </a:r>
            <a:r>
              <a:rPr lang="pt-BR" sz="1100" kern="0" dirty="0" smtClean="0">
                <a:solidFill>
                  <a:prstClr val="black"/>
                </a:solidFill>
              </a:rPr>
              <a:t>/16</a:t>
            </a:r>
            <a:r>
              <a:rPr lang="pt-BR" sz="1100" kern="0" dirty="0">
                <a:solidFill>
                  <a:prstClr val="black"/>
                </a:solidFill>
              </a:rPr>
              <a:t>, com base no IPCA mensal</a:t>
            </a:r>
            <a:r>
              <a:rPr lang="pt-BR" sz="1100" kern="0" dirty="0" smtClean="0">
                <a:solidFill>
                  <a:prstClr val="black"/>
                </a:solidFill>
              </a:rPr>
              <a:t>.</a:t>
            </a: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kern="0" dirty="0" smtClean="0">
                <a:solidFill>
                  <a:prstClr val="black"/>
                </a:solidFill>
              </a:rPr>
              <a:t>* Para 2016 foram considerados os valores acumulados nos últimos 12 meses.</a:t>
            </a: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200676"/>
              </p:ext>
            </p:extLst>
          </p:nvPr>
        </p:nvGraphicFramePr>
        <p:xfrm>
          <a:off x="401160" y="1735494"/>
          <a:ext cx="8365564" cy="2696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Planilha" r:id="rId4" imgW="6353098" imgH="2047891" progId="Excel.Sheet.12">
                  <p:embed/>
                </p:oleObj>
              </mc:Choice>
              <mc:Fallback>
                <p:oleObj name="Planilha" r:id="rId4" imgW="6353098" imgH="20478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1160" y="1735494"/>
                        <a:ext cx="8365564" cy="26965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491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16800" y="78059"/>
            <a:ext cx="9013371" cy="869795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Evolução Histórica – acumulada em 12 meses, valores reais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8310" y="6243267"/>
            <a:ext cx="7557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SOF/MP</a:t>
            </a:r>
          </a:p>
          <a:p>
            <a:pPr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Nota: Em R$ milhões. Valores liquidados, inclui obrigatórias </a:t>
            </a: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PAC. </a:t>
            </a:r>
            <a:r>
              <a:rPr lang="pt-BR" sz="1100" kern="0" dirty="0">
                <a:solidFill>
                  <a:prstClr val="black"/>
                </a:solidFill>
              </a:rPr>
              <a:t>Valores reais a preços de </a:t>
            </a:r>
            <a:r>
              <a:rPr lang="pt-BR" sz="1100" kern="0" dirty="0" err="1" smtClean="0">
                <a:solidFill>
                  <a:prstClr val="black"/>
                </a:solidFill>
              </a:rPr>
              <a:t>jun</a:t>
            </a:r>
            <a:r>
              <a:rPr lang="pt-BR" sz="1100" kern="0" dirty="0" smtClean="0">
                <a:solidFill>
                  <a:prstClr val="black"/>
                </a:solidFill>
              </a:rPr>
              <a:t>/16</a:t>
            </a:r>
            <a:r>
              <a:rPr lang="pt-BR" sz="1100" kern="0" dirty="0">
                <a:solidFill>
                  <a:prstClr val="black"/>
                </a:solidFill>
              </a:rPr>
              <a:t>, com base no IPCA mensal</a:t>
            </a:r>
            <a:r>
              <a:rPr lang="pt-BR" sz="1100" kern="0" dirty="0" smtClean="0">
                <a:solidFill>
                  <a:prstClr val="black"/>
                </a:solidFill>
              </a:rPr>
              <a:t>.</a:t>
            </a:r>
            <a:endParaRPr lang="pt-BR" sz="1100" kern="0" dirty="0">
              <a:solidFill>
                <a:prstClr val="black"/>
              </a:solidFill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9197844" y="947854"/>
            <a:ext cx="2867776" cy="5142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Quando analisada a série histórica, observa-se uma tendência de decrescimento desde o início </a:t>
            </a:r>
            <a:r>
              <a:rPr lang="pt-BR" sz="1600" smtClean="0">
                <a:solidFill>
                  <a:sysClr val="windowText" lastClr="000000"/>
                </a:solidFill>
                <a:latin typeface="Calibri" panose="020F0502020204030204"/>
              </a:rPr>
              <a:t>de 2015 (</a:t>
            </a: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em valores reais de junho de 2016).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78" y="1259564"/>
            <a:ext cx="7727346" cy="480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</TotalTime>
  <Words>539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Planilha</vt:lpstr>
      <vt:lpstr>Boletim de despesas de  CUSTEIO ADMINISTRATIVO</vt:lpstr>
      <vt:lpstr>Despesas de Custeio Administrativo</vt:lpstr>
      <vt:lpstr>Distribuição acumulada nos últimos 12 meses</vt:lpstr>
      <vt:lpstr>Variação acumulada em 12 meses</vt:lpstr>
      <vt:lpstr>Variação acumulada no semestre</vt:lpstr>
      <vt:lpstr>Evolução Histórica – valores nominais</vt:lpstr>
      <vt:lpstr>Evolução Histórica – valores reais de junho de 2016</vt:lpstr>
      <vt:lpstr>Evolução Histórica – acumulada em 12 meses, valores reais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de despesas de  CUSTEIO ADMINISTRATIVO</dc:title>
  <dc:creator>Girley Vieira Damasceno</dc:creator>
  <cp:lastModifiedBy>Nilson Barbosa dos Santos</cp:lastModifiedBy>
  <cp:revision>52</cp:revision>
  <dcterms:created xsi:type="dcterms:W3CDTF">2016-04-15T21:36:19Z</dcterms:created>
  <dcterms:modified xsi:type="dcterms:W3CDTF">2016-09-30T14:00:14Z</dcterms:modified>
</cp:coreProperties>
</file>