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59" r:id="rId5"/>
    <p:sldId id="261" r:id="rId6"/>
    <p:sldId id="260" r:id="rId7"/>
    <p:sldId id="263" r:id="rId8"/>
    <p:sldId id="264" r:id="rId9"/>
    <p:sldId id="262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999F"/>
    <a:srgbClr val="F1F8F9"/>
    <a:srgbClr val="E8F3F4"/>
    <a:srgbClr val="BBDCDF"/>
    <a:srgbClr val="DDEDEF"/>
    <a:srgbClr val="FFFFFF"/>
    <a:srgbClr val="3976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2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30/09/2016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3622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30/09/2016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666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30/09/2016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7126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30/09/2016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56652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30/09/2016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1489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30/09/2016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59791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30/09/2016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3245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30/09/2016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7439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30/09/2016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47274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30/09/2016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56736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30/09/2016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4460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30/09/2016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14347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30/09/2016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07452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30/09/2016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06793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30/09/2016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4016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30/09/2016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4692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30/09/2016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1198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30/09/2016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4108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30/09/2016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0515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30/09/2016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1621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30/09/2016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7783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30/09/2016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4525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 userDrawn="1"/>
        </p:nvSpPr>
        <p:spPr>
          <a:xfrm>
            <a:off x="9021337" y="966516"/>
            <a:ext cx="3170663" cy="5891484"/>
          </a:xfrm>
          <a:prstGeom prst="rect">
            <a:avLst/>
          </a:prstGeom>
          <a:solidFill>
            <a:srgbClr val="F1F8F9"/>
          </a:solidFill>
          <a:ln>
            <a:solidFill>
              <a:srgbClr val="F1F8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cxnSp>
        <p:nvCxnSpPr>
          <p:cNvPr id="7" name="Conector reto 6"/>
          <p:cNvCxnSpPr/>
          <p:nvPr userDrawn="1"/>
        </p:nvCxnSpPr>
        <p:spPr>
          <a:xfrm flipV="1">
            <a:off x="410547" y="947855"/>
            <a:ext cx="11781453" cy="9330"/>
          </a:xfrm>
          <a:prstGeom prst="line">
            <a:avLst/>
          </a:prstGeom>
          <a:ln>
            <a:solidFill>
              <a:srgbClr val="4A99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m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2540" y="6087600"/>
            <a:ext cx="2528596" cy="5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806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840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ejamento.gov.br/servicos/central-de-conteudos/boletim-de-custeio-administrativo/nota_metodologica_custeio_administrativo.pdf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package" Target="../embeddings/Planilha_do_Microsoft_Excel1.xlsx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ctrTitle" idx="4294967295"/>
          </p:nvPr>
        </p:nvSpPr>
        <p:spPr>
          <a:xfrm>
            <a:off x="494522" y="4321570"/>
            <a:ext cx="9144000" cy="146208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/>
            <a:r>
              <a:rPr lang="pt-BR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Boletim de despesas de </a:t>
            </a:r>
            <a:br>
              <a:rPr lang="pt-BR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</a:br>
            <a:r>
              <a:rPr lang="pt-BR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CUSTEIO ADMINISTRATIVO</a:t>
            </a:r>
            <a:endParaRPr lang="pt-BR" sz="48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105" y="5974703"/>
            <a:ext cx="12192000" cy="886408"/>
          </a:xfrm>
          <a:prstGeom prst="rect">
            <a:avLst/>
          </a:prstGeom>
          <a:solidFill>
            <a:srgbClr val="4A999F"/>
          </a:solidFill>
          <a:ln>
            <a:solidFill>
              <a:srgbClr val="4A99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/>
              <a:t>            </a:t>
            </a:r>
            <a:r>
              <a:rPr lang="pt-BR" sz="3200" dirty="0"/>
              <a:t>5</a:t>
            </a:r>
            <a:r>
              <a:rPr lang="pt-BR" sz="3200" dirty="0" smtClean="0"/>
              <a:t>ª Edição | Julho| 2016</a:t>
            </a:r>
            <a:endParaRPr lang="pt-BR" sz="3600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6709" y="6179782"/>
            <a:ext cx="2981325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60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ctrTitle"/>
          </p:nvPr>
        </p:nvSpPr>
        <p:spPr>
          <a:xfrm>
            <a:off x="316800" y="78059"/>
            <a:ext cx="8750749" cy="869795"/>
          </a:xfrm>
          <a:ln>
            <a:noFill/>
            <a:prstDash val="solid"/>
          </a:ln>
        </p:spPr>
        <p:txBody>
          <a:bodyPr>
            <a:noAutofit/>
          </a:bodyPr>
          <a:lstStyle/>
          <a:p>
            <a:pPr algn="l"/>
            <a:r>
              <a:rPr lang="pt-B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Despesas de Custeio Administrativo</a:t>
            </a:r>
            <a:endParaRPr lang="pt-BR" sz="28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200722" y="1293540"/>
            <a:ext cx="8608030" cy="5274527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just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 Boletim do Custeio Administrativo tem por objetivo dar transparência e ampla divulgação à composição das despesas com o funcionamento da Administração Pública Federal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 despesas foram agrupadas em 8 itens:</a:t>
            </a:r>
          </a:p>
          <a:p>
            <a: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Serviços de apoio</a:t>
            </a:r>
          </a:p>
          <a:p>
            <a: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Material de consumo</a:t>
            </a:r>
          </a:p>
          <a:p>
            <a: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Comunicação e processamento de dados</a:t>
            </a:r>
          </a:p>
          <a:p>
            <a: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Locação e conservação de bens imóveis</a:t>
            </a:r>
          </a:p>
          <a:p>
            <a: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Energia elétrica e água</a:t>
            </a:r>
          </a:p>
          <a:p>
            <a: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Locação e conservação de bens móveis</a:t>
            </a:r>
          </a:p>
          <a:p>
            <a: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Diárias e passagens</a:t>
            </a:r>
          </a:p>
          <a:p>
            <a: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Outros serviços</a:t>
            </a:r>
          </a:p>
          <a:p>
            <a:pPr lvl="0">
              <a:lnSpc>
                <a:spcPct val="120000"/>
              </a:lnSpc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nota metodológica elaborada pela Secretaria de Orçamento Federal encontra-se disponível em: </a:t>
            </a:r>
            <a:r>
              <a:rPr lang="pt-BR" dirty="0">
                <a:solidFill>
                  <a:sysClr val="windowText" lastClr="000000"/>
                </a:solidFill>
                <a:hlinkClick r:id="rId2"/>
              </a:rPr>
              <a:t>http://</a:t>
            </a:r>
            <a:r>
              <a:rPr lang="pt-BR" dirty="0" smtClean="0">
                <a:solidFill>
                  <a:sysClr val="windowText" lastClr="000000"/>
                </a:solidFill>
                <a:hlinkClick r:id="rId2"/>
              </a:rPr>
              <a:t>www.planejamento.gov.br/servicos/central-de-conteudos/boletim-de-custeio-administrativo/nota_metodologica_custeio_administrativo.pdf</a:t>
            </a:r>
            <a:r>
              <a:rPr lang="pt-BR" dirty="0" smtClean="0">
                <a:solidFill>
                  <a:sysClr val="windowText" lastClr="000000"/>
                </a:solidFill>
              </a:rPr>
              <a:t> </a:t>
            </a: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077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ctrTitle"/>
          </p:nvPr>
        </p:nvSpPr>
        <p:spPr>
          <a:xfrm>
            <a:off x="316800" y="78059"/>
            <a:ext cx="8629451" cy="869795"/>
          </a:xfrm>
          <a:ln>
            <a:noFill/>
            <a:prstDash val="solid"/>
          </a:ln>
        </p:spPr>
        <p:txBody>
          <a:bodyPr>
            <a:noAutofit/>
          </a:bodyPr>
          <a:lstStyle/>
          <a:p>
            <a:pPr algn="l"/>
            <a:r>
              <a:rPr lang="pt-B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Distribuição acumulada nos últimos 12 meses</a:t>
            </a:r>
            <a:endParaRPr lang="pt-BR" sz="28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98310" y="6243267"/>
            <a:ext cx="75571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Fonte: SOF/MP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Nota: Em R$ milhões. Valores liquidados, inclui obrigatórias </a:t>
            </a:r>
            <a:r>
              <a:rPr kumimoji="0" lang="pt-BR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 </a:t>
            </a: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PAC.</a:t>
            </a:r>
          </a:p>
        </p:txBody>
      </p:sp>
      <p:sp>
        <p:nvSpPr>
          <p:cNvPr id="13" name="Espaço Reservado para Conteúdo 2"/>
          <p:cNvSpPr txBox="1">
            <a:spLocks/>
          </p:cNvSpPr>
          <p:nvPr/>
        </p:nvSpPr>
        <p:spPr>
          <a:xfrm>
            <a:off x="9197844" y="947854"/>
            <a:ext cx="2867776" cy="5142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pt-BR" sz="1600" dirty="0" smtClean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pt-BR" sz="1600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pt-BR" sz="1600" dirty="0" smtClean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pt-BR" sz="1600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pt-BR" sz="1600" dirty="0" smtClean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pt-BR" sz="1600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pt-BR" sz="1600" dirty="0" smtClean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pt-BR" sz="1600" dirty="0" smtClean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pt-BR" sz="1600" dirty="0" smtClean="0">
                <a:solidFill>
                  <a:sysClr val="windowText" lastClr="000000"/>
                </a:solidFill>
                <a:latin typeface="Calibri" panose="020F0502020204030204"/>
              </a:rPr>
              <a:t>Os serviços de apoio corresponderam a 43% do total de despesas de custeio administrativo contabilizadas nos últimos 12 meses.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26" y="1234989"/>
            <a:ext cx="7668315" cy="4770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33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ctrTitle"/>
          </p:nvPr>
        </p:nvSpPr>
        <p:spPr>
          <a:xfrm>
            <a:off x="316800" y="78059"/>
            <a:ext cx="8839668" cy="869795"/>
          </a:xfrm>
          <a:ln>
            <a:noFill/>
            <a:prstDash val="solid"/>
          </a:ln>
        </p:spPr>
        <p:txBody>
          <a:bodyPr>
            <a:noAutofit/>
          </a:bodyPr>
          <a:lstStyle/>
          <a:p>
            <a:pPr algn="l"/>
            <a:r>
              <a:rPr lang="pt-B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Variação acumulada em 12 meses</a:t>
            </a:r>
            <a:endParaRPr lang="pt-BR" sz="28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98310" y="6243267"/>
            <a:ext cx="755711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Fonte: SOF/MP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Nota: Em R$ milhões. Valores liquidados, inclui obrigatórias </a:t>
            </a:r>
            <a:r>
              <a:rPr kumimoji="0" lang="pt-BR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 </a:t>
            </a: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PAC. Valores reais a</a:t>
            </a:r>
            <a:r>
              <a:rPr kumimoji="0" lang="pt-BR" sz="11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preços de </a:t>
            </a:r>
            <a:r>
              <a:rPr lang="pt-BR" sz="1100" kern="0" dirty="0" err="1" smtClean="0">
                <a:solidFill>
                  <a:prstClr val="black"/>
                </a:solidFill>
              </a:rPr>
              <a:t>jun</a:t>
            </a:r>
            <a:r>
              <a:rPr kumimoji="0" lang="pt-BR" sz="11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/16, com base no IPCA mensal.</a:t>
            </a:r>
            <a:endParaRPr kumimoji="0" lang="pt-BR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3" name="Espaço Reservado para Conteúdo 2"/>
          <p:cNvSpPr txBox="1">
            <a:spLocks/>
          </p:cNvSpPr>
          <p:nvPr/>
        </p:nvSpPr>
        <p:spPr>
          <a:xfrm>
            <a:off x="9161809" y="947854"/>
            <a:ext cx="2903811" cy="514234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pt-BR" sz="1600" dirty="0" smtClean="0">
                <a:solidFill>
                  <a:sysClr val="windowText" lastClr="000000"/>
                </a:solidFill>
                <a:latin typeface="Calibri" panose="020F0502020204030204"/>
              </a:rPr>
              <a:t>Nos últimos 12 meses, as despesas de custeio administrativo totalizaram R$ </a:t>
            </a:r>
            <a:r>
              <a:rPr lang="pt-BR" sz="1600" b="1" dirty="0" smtClean="0">
                <a:latin typeface="Calibri" panose="020F0502020204030204"/>
              </a:rPr>
              <a:t>34,03 bilhões. </a:t>
            </a:r>
            <a:r>
              <a:rPr lang="pt-BR" sz="1600" dirty="0" smtClean="0">
                <a:solidFill>
                  <a:sysClr val="windowText" lastClr="000000"/>
                </a:solidFill>
                <a:latin typeface="Calibri" panose="020F0502020204030204"/>
              </a:rPr>
              <a:t>Um aumento de 4,6%, em termos nominais, em relação aos 12 meses encerrados em </a:t>
            </a:r>
            <a:r>
              <a:rPr lang="pt-BR" sz="1600" dirty="0" err="1" smtClean="0">
                <a:solidFill>
                  <a:sysClr val="windowText" lastClr="000000"/>
                </a:solidFill>
                <a:latin typeface="Calibri" panose="020F0502020204030204"/>
              </a:rPr>
              <a:t>jun</a:t>
            </a:r>
            <a:r>
              <a:rPr lang="pt-BR" sz="1600" dirty="0" smtClean="0">
                <a:solidFill>
                  <a:sysClr val="windowText" lastClr="000000"/>
                </a:solidFill>
                <a:latin typeface="Calibri" panose="020F0502020204030204"/>
              </a:rPr>
              <a:t>/15. Em termos reais, verifica-se um </a:t>
            </a:r>
            <a:r>
              <a:rPr lang="pt-BR" sz="1600" b="1" dirty="0" smtClean="0">
                <a:latin typeface="Calibri" panose="020F0502020204030204"/>
              </a:rPr>
              <a:t>redução de 4,9%</a:t>
            </a:r>
            <a:r>
              <a:rPr lang="pt-BR" sz="1600" dirty="0" smtClean="0">
                <a:solidFill>
                  <a:sysClr val="windowText" lastClr="000000"/>
                </a:solidFill>
                <a:latin typeface="Calibri" panose="020F0502020204030204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pt-BR" sz="1600" dirty="0" smtClean="0">
                <a:solidFill>
                  <a:sysClr val="windowText" lastClr="000000"/>
                </a:solidFill>
                <a:latin typeface="Calibri" panose="020F0502020204030204"/>
              </a:rPr>
              <a:t>Caso sejam excluídas, para fins de comparação, as despesas com energia elétrica e com serviços bancários (Outros Serviços), as demais despesas tiveram uma </a:t>
            </a:r>
            <a:r>
              <a:rPr lang="pt-BR" sz="1600" b="1" dirty="0" smtClean="0">
                <a:solidFill>
                  <a:sysClr val="windowText" lastClr="000000"/>
                </a:solidFill>
                <a:latin typeface="Calibri" panose="020F0502020204030204"/>
              </a:rPr>
              <a:t>redução, em termos reais, de 9,1% </a:t>
            </a:r>
            <a:r>
              <a:rPr lang="pt-BR" sz="1600" dirty="0" smtClean="0">
                <a:solidFill>
                  <a:sysClr val="windowText" lastClr="000000"/>
                </a:solidFill>
                <a:latin typeface="Calibri" panose="020F0502020204030204"/>
              </a:rPr>
              <a:t>no período em análise.</a:t>
            </a:r>
            <a:endParaRPr lang="pt-BR" sz="1600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4519999" y="4188877"/>
            <a:ext cx="755779" cy="28924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8224361" y="4790035"/>
            <a:ext cx="755779" cy="28924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8224362" y="4166574"/>
            <a:ext cx="755779" cy="28924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824" y="1792700"/>
            <a:ext cx="8663340" cy="3400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82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ctrTitle"/>
          </p:nvPr>
        </p:nvSpPr>
        <p:spPr>
          <a:xfrm>
            <a:off x="316800" y="78059"/>
            <a:ext cx="8750749" cy="869795"/>
          </a:xfrm>
          <a:ln>
            <a:noFill/>
            <a:prstDash val="solid"/>
          </a:ln>
        </p:spPr>
        <p:txBody>
          <a:bodyPr>
            <a:noAutofit/>
          </a:bodyPr>
          <a:lstStyle/>
          <a:p>
            <a:pPr algn="l"/>
            <a:r>
              <a:rPr lang="pt-B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Variação acumulada no semestre</a:t>
            </a:r>
            <a:endParaRPr lang="pt-BR" sz="28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98310" y="6243267"/>
            <a:ext cx="888624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Fonte: SOF/MP</a:t>
            </a:r>
          </a:p>
          <a:p>
            <a:pPr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Notas: Em R$ milhões. Valores liquidados, inclui obrigatórias </a:t>
            </a:r>
            <a:r>
              <a:rPr kumimoji="0" lang="pt-BR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 </a:t>
            </a: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PAC</a:t>
            </a:r>
            <a:r>
              <a:rPr lang="pt-BR" sz="1100" kern="0" dirty="0">
                <a:solidFill>
                  <a:prstClr val="black"/>
                </a:solidFill>
              </a:rPr>
              <a:t>. Valores reais a preços de </a:t>
            </a:r>
            <a:r>
              <a:rPr lang="pt-BR" sz="1100" kern="0" dirty="0" err="1" smtClean="0">
                <a:solidFill>
                  <a:prstClr val="black"/>
                </a:solidFill>
              </a:rPr>
              <a:t>jun</a:t>
            </a:r>
            <a:r>
              <a:rPr lang="pt-BR" sz="1100" kern="0" dirty="0" smtClean="0">
                <a:solidFill>
                  <a:prstClr val="black"/>
                </a:solidFill>
              </a:rPr>
              <a:t>/16</a:t>
            </a:r>
            <a:r>
              <a:rPr lang="pt-BR" sz="1100" kern="0" dirty="0">
                <a:solidFill>
                  <a:prstClr val="black"/>
                </a:solidFill>
              </a:rPr>
              <a:t>, com base no IPCA mensal.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3" name="Espaço Reservado para Conteúdo 2"/>
          <p:cNvSpPr txBox="1">
            <a:spLocks/>
          </p:cNvSpPr>
          <p:nvPr/>
        </p:nvSpPr>
        <p:spPr>
          <a:xfrm>
            <a:off x="9161809" y="947854"/>
            <a:ext cx="2903811" cy="514234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pt-BR" sz="1600" dirty="0" smtClean="0">
                <a:solidFill>
                  <a:sysClr val="windowText" lastClr="000000"/>
                </a:solidFill>
                <a:latin typeface="Calibri" panose="020F0502020204030204"/>
              </a:rPr>
              <a:t>No 1º semestre de 2016, as despesas de custeio administrativo totalizaram </a:t>
            </a:r>
            <a:r>
              <a:rPr lang="pt-BR" sz="1600" b="1" dirty="0" smtClean="0">
                <a:solidFill>
                  <a:sysClr val="windowText" lastClr="000000"/>
                </a:solidFill>
                <a:latin typeface="Calibri" panose="020F0502020204030204"/>
              </a:rPr>
              <a:t>R$ 10,3 bilhões</a:t>
            </a:r>
            <a:r>
              <a:rPr lang="pt-BR" sz="1600" dirty="0" smtClean="0">
                <a:solidFill>
                  <a:sysClr val="windowText" lastClr="000000"/>
                </a:solidFill>
                <a:latin typeface="Calibri" panose="020F0502020204030204"/>
              </a:rPr>
              <a:t>. Um aumento de </a:t>
            </a:r>
            <a:r>
              <a:rPr lang="pt-BR" sz="1600" dirty="0">
                <a:solidFill>
                  <a:sysClr val="windowText" lastClr="000000"/>
                </a:solidFill>
                <a:latin typeface="Calibri" panose="020F0502020204030204"/>
              </a:rPr>
              <a:t>8</a:t>
            </a:r>
            <a:r>
              <a:rPr lang="pt-BR" sz="1600" dirty="0" smtClean="0">
                <a:solidFill>
                  <a:sysClr val="windowText" lastClr="000000"/>
                </a:solidFill>
                <a:latin typeface="Calibri" panose="020F0502020204030204"/>
              </a:rPr>
              <a:t>,8%, em termos nominais, em relação ao realizado no mesmo período do ano anterior. Em termos reais, verifica-se um </a:t>
            </a:r>
            <a:r>
              <a:rPr lang="pt-BR" sz="1600" b="1" dirty="0" smtClean="0">
                <a:solidFill>
                  <a:sysClr val="windowText" lastClr="000000"/>
                </a:solidFill>
                <a:latin typeface="Calibri" panose="020F0502020204030204"/>
              </a:rPr>
              <a:t>queda de 0,5%</a:t>
            </a:r>
            <a:r>
              <a:rPr lang="pt-BR" sz="1600" dirty="0" smtClean="0">
                <a:solidFill>
                  <a:sysClr val="windowText" lastClr="000000"/>
                </a:solidFill>
                <a:latin typeface="Calibri" panose="020F0502020204030204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pt-BR" sz="1600" dirty="0" smtClean="0">
                <a:solidFill>
                  <a:sysClr val="windowText" lastClr="000000"/>
                </a:solidFill>
                <a:latin typeface="Calibri" panose="020F0502020204030204"/>
              </a:rPr>
              <a:t>Caso sejam excluídas, para fins de comparação, as despesas com energia elétrica e com serviços bancários (Outros Serviços), as demais despesas tiveram uma </a:t>
            </a:r>
            <a:r>
              <a:rPr lang="pt-BR" sz="1600" b="1" dirty="0" smtClean="0">
                <a:solidFill>
                  <a:sysClr val="windowText" lastClr="000000"/>
                </a:solidFill>
                <a:latin typeface="Calibri" panose="020F0502020204030204"/>
              </a:rPr>
              <a:t>redução, em termos reais, de 4,6%</a:t>
            </a:r>
            <a:r>
              <a:rPr lang="pt-BR" sz="1600" dirty="0" smtClean="0">
                <a:solidFill>
                  <a:sysClr val="windowText" lastClr="000000"/>
                </a:solidFill>
                <a:latin typeface="Calibri" panose="020F0502020204030204"/>
              </a:rPr>
              <a:t> no período em análise.</a:t>
            </a:r>
            <a:endParaRPr lang="pt-BR" sz="1600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553338" y="4189216"/>
            <a:ext cx="755779" cy="28924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8228775" y="4780385"/>
            <a:ext cx="755779" cy="28924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8251077" y="4189216"/>
            <a:ext cx="755779" cy="28924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800" y="1844182"/>
            <a:ext cx="8517572" cy="333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00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ctrTitle"/>
          </p:nvPr>
        </p:nvSpPr>
        <p:spPr>
          <a:xfrm>
            <a:off x="316800" y="78059"/>
            <a:ext cx="8750749" cy="869795"/>
          </a:xfrm>
          <a:ln>
            <a:noFill/>
            <a:prstDash val="solid"/>
          </a:ln>
        </p:spPr>
        <p:txBody>
          <a:bodyPr>
            <a:noAutofit/>
          </a:bodyPr>
          <a:lstStyle/>
          <a:p>
            <a:pPr algn="l"/>
            <a:r>
              <a:rPr lang="pt-B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Evolução Histórica – valores nominais</a:t>
            </a:r>
            <a:endParaRPr lang="pt-BR" sz="28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98310" y="6243267"/>
            <a:ext cx="75571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Fonte: SOF/MP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Nota: Em R$ milhões. Valores liquidados, inclui obrigatórias </a:t>
            </a:r>
            <a:r>
              <a:rPr kumimoji="0" lang="pt-BR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 </a:t>
            </a: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PAC.</a:t>
            </a:r>
          </a:p>
          <a:p>
            <a:pPr>
              <a:defRPr/>
            </a:pPr>
            <a:r>
              <a:rPr lang="pt-BR" sz="1100" kern="0" dirty="0">
                <a:solidFill>
                  <a:prstClr val="black"/>
                </a:solidFill>
              </a:rPr>
              <a:t>* Para 2016 foram considerados os valores acumulados nos últimos 12 meses.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340" y="1735496"/>
            <a:ext cx="8271112" cy="2677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89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ctrTitle"/>
          </p:nvPr>
        </p:nvSpPr>
        <p:spPr>
          <a:xfrm>
            <a:off x="316800" y="78059"/>
            <a:ext cx="8750749" cy="869795"/>
          </a:xfrm>
          <a:ln>
            <a:noFill/>
            <a:prstDash val="solid"/>
          </a:ln>
        </p:spPr>
        <p:txBody>
          <a:bodyPr>
            <a:noAutofit/>
          </a:bodyPr>
          <a:lstStyle/>
          <a:p>
            <a:pPr algn="l"/>
            <a:r>
              <a:rPr lang="pt-B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Evolução Histórica – valores reais de junho de 2016</a:t>
            </a:r>
            <a:endParaRPr lang="pt-BR" sz="28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98310" y="6243267"/>
            <a:ext cx="755711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Fonte: SOF/MP</a:t>
            </a:r>
          </a:p>
          <a:p>
            <a:pPr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Nota: Em R$ milhões. Valores liquidados, inclui obrigatórias </a:t>
            </a:r>
            <a:r>
              <a:rPr kumimoji="0" lang="pt-BR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 </a:t>
            </a: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PAC. </a:t>
            </a:r>
            <a:r>
              <a:rPr lang="pt-BR" sz="1100" kern="0" dirty="0">
                <a:solidFill>
                  <a:prstClr val="black"/>
                </a:solidFill>
              </a:rPr>
              <a:t>Valores reais a preços de </a:t>
            </a:r>
            <a:r>
              <a:rPr lang="pt-BR" sz="1100" kern="0" dirty="0" err="1" smtClean="0">
                <a:solidFill>
                  <a:prstClr val="black"/>
                </a:solidFill>
              </a:rPr>
              <a:t>jun</a:t>
            </a:r>
            <a:r>
              <a:rPr lang="pt-BR" sz="1100" kern="0" dirty="0" smtClean="0">
                <a:solidFill>
                  <a:prstClr val="black"/>
                </a:solidFill>
              </a:rPr>
              <a:t>/16</a:t>
            </a:r>
            <a:r>
              <a:rPr lang="pt-BR" sz="1100" kern="0" dirty="0">
                <a:solidFill>
                  <a:prstClr val="black"/>
                </a:solidFill>
              </a:rPr>
              <a:t>, com base no IPCA mensal</a:t>
            </a:r>
            <a:r>
              <a:rPr lang="pt-BR" sz="1100" kern="0" dirty="0" smtClean="0">
                <a:solidFill>
                  <a:prstClr val="black"/>
                </a:solidFill>
              </a:rPr>
              <a:t>.</a:t>
            </a:r>
            <a:endParaRPr kumimoji="0" lang="pt-BR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100" kern="0" dirty="0" smtClean="0">
                <a:solidFill>
                  <a:prstClr val="black"/>
                </a:solidFill>
              </a:rPr>
              <a:t>* Para 2016 foram considerados os valores acumulados nos últimos 12 meses.</a:t>
            </a:r>
            <a:endParaRPr kumimoji="0" lang="pt-BR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2200676"/>
              </p:ext>
            </p:extLst>
          </p:nvPr>
        </p:nvGraphicFramePr>
        <p:xfrm>
          <a:off x="401160" y="1735494"/>
          <a:ext cx="8365564" cy="26965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Planilha" r:id="rId4" imgW="6353098" imgH="2047891" progId="Excel.Sheet.12">
                  <p:embed/>
                </p:oleObj>
              </mc:Choice>
              <mc:Fallback>
                <p:oleObj name="Planilha" r:id="rId4" imgW="6353098" imgH="204789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1160" y="1735494"/>
                        <a:ext cx="8365564" cy="26965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491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ctrTitle"/>
          </p:nvPr>
        </p:nvSpPr>
        <p:spPr>
          <a:xfrm>
            <a:off x="316800" y="78059"/>
            <a:ext cx="9013371" cy="869795"/>
          </a:xfrm>
          <a:ln>
            <a:noFill/>
            <a:prstDash val="solid"/>
          </a:ln>
        </p:spPr>
        <p:txBody>
          <a:bodyPr>
            <a:noAutofit/>
          </a:bodyPr>
          <a:lstStyle/>
          <a:p>
            <a:pPr algn="l"/>
            <a:r>
              <a:rPr lang="pt-B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Evolução Histórica – acumulada em 12 meses, valores reais</a:t>
            </a:r>
            <a:endParaRPr lang="pt-BR" sz="28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98310" y="6243267"/>
            <a:ext cx="75571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Fonte: SOF/MP</a:t>
            </a:r>
          </a:p>
          <a:p>
            <a:pPr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Nota: Em R$ milhões. Valores liquidados, inclui obrigatórias </a:t>
            </a:r>
            <a:r>
              <a:rPr kumimoji="0" lang="pt-BR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 </a:t>
            </a: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PAC. </a:t>
            </a:r>
            <a:r>
              <a:rPr lang="pt-BR" sz="1100" kern="0" dirty="0">
                <a:solidFill>
                  <a:prstClr val="black"/>
                </a:solidFill>
              </a:rPr>
              <a:t>Valores reais a preços de </a:t>
            </a:r>
            <a:r>
              <a:rPr lang="pt-BR" sz="1100" kern="0" dirty="0" err="1" smtClean="0">
                <a:solidFill>
                  <a:prstClr val="black"/>
                </a:solidFill>
              </a:rPr>
              <a:t>jun</a:t>
            </a:r>
            <a:r>
              <a:rPr lang="pt-BR" sz="1100" kern="0" dirty="0" smtClean="0">
                <a:solidFill>
                  <a:prstClr val="black"/>
                </a:solidFill>
              </a:rPr>
              <a:t>/16</a:t>
            </a:r>
            <a:r>
              <a:rPr lang="pt-BR" sz="1100" kern="0" dirty="0">
                <a:solidFill>
                  <a:prstClr val="black"/>
                </a:solidFill>
              </a:rPr>
              <a:t>, com base no IPCA mensal</a:t>
            </a:r>
            <a:r>
              <a:rPr lang="pt-BR" sz="1100" kern="0" dirty="0" smtClean="0">
                <a:solidFill>
                  <a:prstClr val="black"/>
                </a:solidFill>
              </a:rPr>
              <a:t>.</a:t>
            </a:r>
            <a:endParaRPr lang="pt-BR" sz="1100" kern="0" dirty="0">
              <a:solidFill>
                <a:prstClr val="black"/>
              </a:solidFill>
            </a:endParaRPr>
          </a:p>
        </p:txBody>
      </p:sp>
      <p:sp>
        <p:nvSpPr>
          <p:cNvPr id="13" name="Espaço Reservado para Conteúdo 2"/>
          <p:cNvSpPr txBox="1">
            <a:spLocks/>
          </p:cNvSpPr>
          <p:nvPr/>
        </p:nvSpPr>
        <p:spPr>
          <a:xfrm>
            <a:off x="9197844" y="947854"/>
            <a:ext cx="2867776" cy="5142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pt-BR" sz="1600" dirty="0" smtClean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pt-BR" sz="1600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pt-BR" sz="1600" dirty="0" smtClean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pt-BR" sz="1600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pt-BR" sz="1600" dirty="0" smtClean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pt-BR" sz="1600" dirty="0" smtClean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pt-BR" sz="1600" dirty="0" smtClean="0">
                <a:solidFill>
                  <a:sysClr val="windowText" lastClr="000000"/>
                </a:solidFill>
                <a:latin typeface="Calibri" panose="020F0502020204030204"/>
              </a:rPr>
              <a:t>Quando analisada a série histórica, observa-se uma tendência de decrescimento desde o início </a:t>
            </a:r>
            <a:r>
              <a:rPr lang="pt-BR" sz="1600" smtClean="0">
                <a:solidFill>
                  <a:sysClr val="windowText" lastClr="000000"/>
                </a:solidFill>
                <a:latin typeface="Calibri" panose="020F0502020204030204"/>
              </a:rPr>
              <a:t>de 2015 (</a:t>
            </a:r>
            <a:r>
              <a:rPr lang="pt-BR" sz="1600" dirty="0" smtClean="0">
                <a:solidFill>
                  <a:sysClr val="windowText" lastClr="000000"/>
                </a:solidFill>
                <a:latin typeface="Calibri" panose="020F0502020204030204"/>
              </a:rPr>
              <a:t>em valores reais de junho de 2016).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278" y="1259564"/>
            <a:ext cx="7727346" cy="4804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14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1_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482</TotalTime>
  <Words>539</Words>
  <Application>Microsoft Office PowerPoint</Application>
  <PresentationFormat>Widescreen</PresentationFormat>
  <Paragraphs>54</Paragraphs>
  <Slides>8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1_Office Theme</vt:lpstr>
      <vt:lpstr>Planilha</vt:lpstr>
      <vt:lpstr>Boletim de despesas de  CUSTEIO ADMINISTRATIVO</vt:lpstr>
      <vt:lpstr>Despesas de Custeio Administrativo</vt:lpstr>
      <vt:lpstr>Distribuição acumulada nos últimos 12 meses</vt:lpstr>
      <vt:lpstr>Variação acumulada em 12 meses</vt:lpstr>
      <vt:lpstr>Variação acumulada no semestre</vt:lpstr>
      <vt:lpstr>Evolução Histórica – valores nominais</vt:lpstr>
      <vt:lpstr>Evolução Histórica – valores reais de junho de 2016</vt:lpstr>
      <vt:lpstr>Evolução Histórica – acumulada em 12 meses, valores reais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Boletim de despesas de  CUSTEIO ADMINISTRATIVO</dc:title>
  <dc:creator>Girley Vieira Damasceno</dc:creator>
  <cp:lastModifiedBy>Nilson Barbosa dos Santos</cp:lastModifiedBy>
  <cp:revision>52</cp:revision>
  <dcterms:created xsi:type="dcterms:W3CDTF">2016-04-15T21:36:19Z</dcterms:created>
  <dcterms:modified xsi:type="dcterms:W3CDTF">2016-09-30T14:00:14Z</dcterms:modified>
</cp:coreProperties>
</file>