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75" r:id="rId3"/>
    <p:sldId id="381" r:id="rId4"/>
    <p:sldId id="376" r:id="rId5"/>
    <p:sldId id="377" r:id="rId6"/>
    <p:sldId id="365" r:id="rId7"/>
    <p:sldId id="366" r:id="rId8"/>
    <p:sldId id="368" r:id="rId9"/>
    <p:sldId id="382" r:id="rId10"/>
    <p:sldId id="371" r:id="rId11"/>
    <p:sldId id="298" r:id="rId12"/>
  </p:sldIdLst>
  <p:sldSz cx="12192000" cy="6858000"/>
  <p:notesSz cx="6858000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nani Cesar e Silva Cabral" initials="ECeSC" lastIdx="1" clrIdx="0">
    <p:extLst/>
  </p:cmAuthor>
  <p:cmAuthor id="2" name="Andre Gustavo Cesar Cavalcanti" initials="AGCC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9900"/>
    <a:srgbClr val="006666"/>
    <a:srgbClr val="000099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72" autoAdjust="0"/>
    <p:restoredTop sz="82583" autoAdjust="0"/>
  </p:normalViewPr>
  <p:slideViewPr>
    <p:cSldViewPr snapToGrid="0">
      <p:cViewPr varScale="1">
        <p:scale>
          <a:sx n="96" d="100"/>
          <a:sy n="96" d="100"/>
        </p:scale>
        <p:origin x="1728" y="96"/>
      </p:cViewPr>
      <p:guideLst>
        <p:guide orient="horz" pos="390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3858" y="3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94904-DD54-414D-B67B-C38AAAD1D1A3}" type="datetimeFigureOut">
              <a:rPr lang="pt-BR" smtClean="0"/>
              <a:t>23/11/2018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8" y="937848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3858" y="937848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1281-CF1F-4D1E-AA75-5FAA1375931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8787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3858" y="3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A430C-4004-426F-8287-A81A0274500C}" type="datetimeFigureOut">
              <a:rPr lang="pt-BR" smtClean="0"/>
              <a:t>23/11/2018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481" y="4750825"/>
            <a:ext cx="5487040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8" y="937848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3858" y="937848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4ABAE-7963-4640-A90A-E744A7CB380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9288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2808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5995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132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1044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5995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5995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5995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Aqui podemos descrever o fluxo da avaliação</a:t>
            </a:r>
            <a:r>
              <a:rPr lang="pt-BR" baseline="0" dirty="0" smtClean="0"/>
              <a:t> (ou outro slide). Demonstrando toda a avaliação, reavaliação depois das contestações, comissão independente, nota final (com feedback para a comissão </a:t>
            </a:r>
            <a:r>
              <a:rPr lang="pt-BR" baseline="0" dirty="0" err="1" smtClean="0"/>
              <a:t>idependente</a:t>
            </a:r>
            <a:r>
              <a:rPr lang="pt-BR" baseline="0" dirty="0" smtClean="0"/>
              <a:t>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938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985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0201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398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164534"/>
            <a:ext cx="9144000" cy="823913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</a:defRPr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80523"/>
            <a:ext cx="9144000" cy="1655762"/>
          </a:xfrm>
        </p:spPr>
        <p:txBody>
          <a:bodyPr/>
          <a:lstStyle>
            <a:lvl1pPr marL="0" indent="0" algn="ctr">
              <a:buNone/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7EF8-861F-4440-B3CF-6916190AF106}" type="datetime1">
              <a:rPr lang="pt-BR" smtClean="0"/>
              <a:t>23/11/2018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1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B350-43AD-4AE8-A7C9-71D0A6582D48}" type="datetime1">
              <a:rPr lang="pt-BR" smtClean="0"/>
              <a:t>23/11/2018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0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C033-BE4D-4768-8B5F-0589BF2E1B51}" type="datetime1">
              <a:rPr lang="pt-BR" smtClean="0"/>
              <a:t>23/11/2018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3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276656"/>
            <a:ext cx="10515600" cy="63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220044"/>
            <a:ext cx="10515600" cy="342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7645B-1A3A-45BC-9D44-F024DB6E526F}" type="datetime1">
              <a:rPr lang="pt-BR" smtClean="0"/>
              <a:t>23/11/2018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D39B-4F8E-475C-9A5C-931CEEE1D17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735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30" y="-204606"/>
            <a:ext cx="8426854" cy="361223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37316" y="4391589"/>
            <a:ext cx="9995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Mauro Ribeiro Neto </a:t>
            </a:r>
            <a:endParaRPr lang="pt-BR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de </a:t>
            </a:r>
            <a:r>
              <a:rPr lang="pt-B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Governança e Avaliação de Estatais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422622" y="2660586"/>
            <a:ext cx="5710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277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sz="6000" b="1" dirty="0" smtClean="0">
                <a:solidFill>
                  <a:srgbClr val="277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 CICLO</a:t>
            </a:r>
            <a:endParaRPr lang="pt-BR" sz="6000" b="1" dirty="0">
              <a:solidFill>
                <a:srgbClr val="277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73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60604" y="845382"/>
            <a:ext cx="11524996" cy="50909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52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cs typeface="Times New Roman" panose="02020603050405020304" pitchFamily="18" charset="0"/>
              </a:rPr>
              <a:t>Inclusão de membros independentes na Comissão de Avaliação, representantes da </a:t>
            </a:r>
            <a:r>
              <a:rPr lang="pt-BR" sz="2400" dirty="0"/>
              <a:t>Fundação Dom Cabral (FDC), do Instituto de Pesquisa Econômica Aplicada  (IPEA), do Instituto Brasileiro de Governança Corporativa (IBGC), da Fundação Getúlio Vargas (FGV), da Brasil Bolsa Balcão (B3) e da Universidade de Brasília (UNB</a:t>
            </a:r>
            <a:r>
              <a:rPr lang="pt-BR" sz="2400" dirty="0" smtClean="0"/>
              <a:t>).</a:t>
            </a:r>
          </a:p>
          <a:p>
            <a:pPr marL="52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52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Esses membros desempenham um papel consultivo, auxiliando a SEST na análise dos itens que compõem o indicador, promovendo mais transparência no processo e maior confiabilidade nos resultados apurados.</a:t>
            </a:r>
          </a:p>
          <a:p>
            <a:pPr marL="52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0" y="-54864"/>
            <a:ext cx="12192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Aprimoramentos no </a:t>
            </a:r>
            <a:r>
              <a:rPr lang="pt-BR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º Ciclo do IG-SEST</a:t>
            </a:r>
            <a:endParaRPr lang="pt-BR" sz="3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61607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55" y="218698"/>
            <a:ext cx="1641489" cy="7036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37316" y="4391589"/>
            <a:ext cx="9995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Mauro Ribeiro Neto </a:t>
            </a:r>
            <a:endParaRPr lang="pt-BR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de </a:t>
            </a:r>
            <a:r>
              <a:rPr lang="pt-B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Governança e Avaliação de Estatais </a:t>
            </a:r>
          </a:p>
        </p:txBody>
      </p:sp>
    </p:spTree>
    <p:extLst>
      <p:ext uri="{BB962C8B-B14F-4D97-AF65-F5344CB8AC3E}">
        <p14:creationId xmlns:p14="http://schemas.microsoft.com/office/powerpoint/2010/main" val="42622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18934" y="1412912"/>
            <a:ext cx="86579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As </a:t>
            </a:r>
            <a:r>
              <a:rPr lang="pt-BR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DIMENSÕES</a:t>
            </a:r>
            <a:r>
              <a:rPr lang="pt-B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do </a:t>
            </a:r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IG-SEST</a:t>
            </a:r>
            <a:r>
              <a:rPr lang="pt-BR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tiveram seus  </a:t>
            </a:r>
            <a:r>
              <a:rPr lang="pt-BR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pesos</a:t>
            </a:r>
            <a:r>
              <a:rPr lang="pt-BR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atribuídos conforme </a:t>
            </a:r>
            <a:r>
              <a:rPr lang="pt-BR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o grau de </a:t>
            </a:r>
            <a:r>
              <a:rPr lang="pt-BR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relevância</a:t>
            </a:r>
            <a:r>
              <a:rPr lang="pt-B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pt-B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12908" y="1356618"/>
            <a:ext cx="2164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6600"/>
                </a:solidFill>
                <a:cs typeface="Times New Roman" panose="02020603050405020304" pitchFamily="18" charset="0"/>
              </a:rPr>
              <a:t>2.   Baixa</a:t>
            </a:r>
          </a:p>
          <a:p>
            <a:r>
              <a:rPr lang="pt-BR" sz="2000" b="1" dirty="0">
                <a:solidFill>
                  <a:srgbClr val="006600"/>
                </a:solidFill>
                <a:cs typeface="Times New Roman" panose="02020603050405020304" pitchFamily="18" charset="0"/>
              </a:rPr>
              <a:t>3.   Média </a:t>
            </a:r>
          </a:p>
          <a:p>
            <a:r>
              <a:rPr lang="pt-BR" sz="2000" b="1" dirty="0">
                <a:solidFill>
                  <a:srgbClr val="006600"/>
                </a:solidFill>
                <a:cs typeface="Times New Roman" panose="02020603050405020304" pitchFamily="18" charset="0"/>
              </a:rPr>
              <a:t>4.   Alta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18934" y="2925022"/>
            <a:ext cx="8685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As Dimensões </a:t>
            </a:r>
            <a:r>
              <a:rPr lang="pt-B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contemplam </a:t>
            </a:r>
            <a:r>
              <a:rPr lang="pt-BR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BLOCOS,</a:t>
            </a:r>
            <a:r>
              <a:rPr lang="pt-B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com </a:t>
            </a:r>
            <a:r>
              <a:rPr lang="pt-BR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pesos</a:t>
            </a:r>
            <a:r>
              <a:rPr lang="pt-B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conforme o grau de </a:t>
            </a:r>
            <a:r>
              <a:rPr lang="pt-BR" sz="2400" b="1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efetividade</a:t>
            </a:r>
            <a:r>
              <a:rPr lang="pt-BR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pt-B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783312" y="2829859"/>
            <a:ext cx="2164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6600"/>
                </a:solidFill>
                <a:cs typeface="Times New Roman" panose="02020603050405020304" pitchFamily="18" charset="0"/>
              </a:rPr>
              <a:t>1.   Baixa</a:t>
            </a:r>
          </a:p>
          <a:p>
            <a:r>
              <a:rPr lang="pt-BR" sz="2000" b="1" dirty="0">
                <a:solidFill>
                  <a:srgbClr val="006600"/>
                </a:solidFill>
                <a:cs typeface="Times New Roman" panose="02020603050405020304" pitchFamily="18" charset="0"/>
              </a:rPr>
              <a:t>2.   Média </a:t>
            </a:r>
          </a:p>
          <a:p>
            <a:r>
              <a:rPr lang="pt-BR" sz="2000" b="1" dirty="0">
                <a:solidFill>
                  <a:srgbClr val="006600"/>
                </a:solidFill>
                <a:cs typeface="Times New Roman" panose="02020603050405020304" pitchFamily="18" charset="0"/>
              </a:rPr>
              <a:t>3.   Alta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85902" y="4470280"/>
            <a:ext cx="8685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Os Blocos </a:t>
            </a:r>
            <a:r>
              <a:rPr lang="pt-B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são compostos </a:t>
            </a:r>
            <a:r>
              <a:rPr lang="pt-BR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por </a:t>
            </a:r>
            <a:r>
              <a:rPr lang="pt-BR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ITENS DE AVALIAÇÃO,</a:t>
            </a:r>
            <a:r>
              <a:rPr lang="pt-B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com </a:t>
            </a:r>
            <a:r>
              <a:rPr lang="pt-BR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pesos</a:t>
            </a:r>
            <a:r>
              <a:rPr lang="pt-BR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conforme o grau de </a:t>
            </a:r>
            <a:r>
              <a:rPr lang="pt-BR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complexidade</a:t>
            </a:r>
            <a:r>
              <a:rPr lang="pt-BR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de execução </a:t>
            </a:r>
            <a:r>
              <a:rPr lang="pt-BR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do processo.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783311" y="4377946"/>
            <a:ext cx="2164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6600"/>
                </a:solidFill>
                <a:cs typeface="Times New Roman" panose="02020603050405020304" pitchFamily="18" charset="0"/>
              </a:rPr>
              <a:t>1.   Baixa</a:t>
            </a:r>
          </a:p>
          <a:p>
            <a:r>
              <a:rPr lang="pt-BR" sz="2000" b="1" dirty="0">
                <a:solidFill>
                  <a:srgbClr val="006600"/>
                </a:solidFill>
                <a:cs typeface="Times New Roman" panose="02020603050405020304" pitchFamily="18" charset="0"/>
              </a:rPr>
              <a:t>3.   Média </a:t>
            </a:r>
          </a:p>
          <a:p>
            <a:r>
              <a:rPr lang="pt-BR" sz="2000" b="1" dirty="0">
                <a:solidFill>
                  <a:srgbClr val="006600"/>
                </a:solidFill>
                <a:cs typeface="Times New Roman" panose="02020603050405020304" pitchFamily="18" charset="0"/>
              </a:rPr>
              <a:t>5.   Alta 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618934" y="2535069"/>
            <a:ext cx="10718800" cy="1731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1" y="82962"/>
            <a:ext cx="12191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 – 3º Ciclo</a:t>
            </a:r>
            <a:endParaRPr lang="pt-BR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618934" y="4128655"/>
            <a:ext cx="10718800" cy="1731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9508566" y="1072219"/>
            <a:ext cx="0" cy="471593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7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150471" y="538159"/>
            <a:ext cx="11759879" cy="58775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52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Enquanto nos dois primeiros ciclos buscou-se avaliar a </a:t>
            </a:r>
            <a:r>
              <a:rPr lang="pt-BR" sz="2400" dirty="0" smtClean="0"/>
              <a:t>conformidade formal </a:t>
            </a:r>
            <a:r>
              <a:rPr lang="pt-BR" sz="2400" dirty="0"/>
              <a:t>das empresas estatais à Lei 13.303/16, ao Decreto 8.945/16 e às Resoluções </a:t>
            </a:r>
            <a:r>
              <a:rPr lang="pt-BR" sz="2400" dirty="0" smtClean="0"/>
              <a:t>CGPAR, </a:t>
            </a:r>
            <a:r>
              <a:rPr lang="pt-BR" sz="2400" dirty="0"/>
              <a:t>neste terceiro ciclo priorizou-se a avaliação da </a:t>
            </a:r>
            <a:r>
              <a:rPr lang="pt-BR" sz="2400" b="1" dirty="0"/>
              <a:t>efetividade do funcionamento da estrutura de governança</a:t>
            </a:r>
            <a:r>
              <a:rPr lang="pt-BR" sz="2400" dirty="0"/>
              <a:t> implantada nessas </a:t>
            </a:r>
            <a:r>
              <a:rPr lang="pt-BR" sz="2400" dirty="0" smtClean="0"/>
              <a:t>empresas. </a:t>
            </a:r>
          </a:p>
          <a:p>
            <a:pPr marL="52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52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u="sng" dirty="0" smtClean="0"/>
              <a:t>Dinâmica da governança:</a:t>
            </a:r>
            <a:r>
              <a:rPr lang="pt-BR" sz="2400" b="1" dirty="0" smtClean="0"/>
              <a:t> </a:t>
            </a:r>
            <a:r>
              <a:rPr lang="pt-BR" sz="2400" dirty="0" smtClean="0"/>
              <a:t>as boas práticas de governança corporativa em movimento, análise. Como toda boa governança, ela tem que ser analisada através de um espectro de um filme e não de uma mera fotografia.</a:t>
            </a:r>
          </a:p>
          <a:p>
            <a:pPr marL="180000" algn="just">
              <a:lnSpc>
                <a:spcPct val="120000"/>
              </a:lnSpc>
              <a:spcAft>
                <a:spcPts val="1200"/>
              </a:spcAft>
            </a:pPr>
            <a:endParaRPr lang="pt-BR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0" y="93743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 – 3º Ciclo</a:t>
            </a:r>
          </a:p>
        </p:txBody>
      </p:sp>
    </p:spTree>
    <p:extLst>
      <p:ext uri="{BB962C8B-B14F-4D97-AF65-F5344CB8AC3E}">
        <p14:creationId xmlns:p14="http://schemas.microsoft.com/office/powerpoint/2010/main" val="28110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382396"/>
            <a:ext cx="12095544" cy="592212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000" algn="just">
              <a:lnSpc>
                <a:spcPct val="120000"/>
              </a:lnSpc>
            </a:pPr>
            <a:r>
              <a:rPr lang="pt-BR" sz="2000" dirty="0" smtClean="0"/>
              <a:t>Avaliação voltada para o </a:t>
            </a:r>
            <a:r>
              <a:rPr lang="pt-BR" sz="2000" b="1" dirty="0"/>
              <a:t>funcionamento efetivo das estruturas de </a:t>
            </a:r>
            <a:r>
              <a:rPr lang="pt-BR" sz="2000" b="1" dirty="0" smtClean="0"/>
              <a:t>governança implementadas</a:t>
            </a:r>
            <a:r>
              <a:rPr lang="pt-BR" sz="2000" dirty="0" smtClean="0"/>
              <a:t>, com a exigência da </a:t>
            </a:r>
            <a:r>
              <a:rPr lang="pt-BR" sz="2000" dirty="0"/>
              <a:t>comprovação </a:t>
            </a:r>
            <a:r>
              <a:rPr lang="pt-BR" sz="2000" dirty="0" smtClean="0"/>
              <a:t>das ações dos Conselhos, Comitê de Auditoria, Diretoria Executiva, Comitê de Elegibilidade e das áreas de gestão de riscos, controles internos e Ouvidoria, tais como:</a:t>
            </a:r>
          </a:p>
          <a:p>
            <a:pPr marL="1094400" lvl="2" algn="just">
              <a:spcAft>
                <a:spcPts val="200"/>
              </a:spcAft>
            </a:pPr>
            <a:endParaRPr lang="pt-BR" sz="2000" dirty="0"/>
          </a:p>
          <a:p>
            <a:pPr marL="1094400" lvl="2" algn="just">
              <a:spcAft>
                <a:spcPts val="200"/>
              </a:spcAft>
            </a:pPr>
            <a:r>
              <a:rPr lang="pt-BR" sz="2000" b="1" dirty="0" smtClean="0"/>
              <a:t>CONSELHO </a:t>
            </a:r>
            <a:r>
              <a:rPr lang="pt-BR" sz="2000" b="1" dirty="0"/>
              <a:t>DE </a:t>
            </a:r>
            <a:r>
              <a:rPr lang="pt-BR" sz="2000" b="1" dirty="0" smtClean="0"/>
              <a:t>ADMINISTRAÇÃO:</a:t>
            </a:r>
          </a:p>
          <a:p>
            <a:pPr marL="1437300" lvl="2" indent="-342900" algn="just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pt-BR" sz="2000" dirty="0" smtClean="0"/>
              <a:t>Efetividade da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  <a:r>
              <a:rPr lang="pt-BR" sz="2000" dirty="0"/>
              <a:t>nomeação de membros independentes no percentual exigido pela </a:t>
            </a:r>
            <a:r>
              <a:rPr lang="pt-BR" sz="2000" dirty="0" smtClean="0"/>
              <a:t>Legislação</a:t>
            </a:r>
            <a:endParaRPr lang="pt-BR" sz="2000" dirty="0"/>
          </a:p>
          <a:p>
            <a:pPr marL="1437300" lvl="2" indent="-342900" algn="just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pt-BR" sz="2000" dirty="0" smtClean="0"/>
              <a:t>Efetiva ocorrência da interação entre CA e </a:t>
            </a:r>
            <a:r>
              <a:rPr lang="pt-BR" sz="2000" dirty="0"/>
              <a:t>Auditoria </a:t>
            </a:r>
            <a:r>
              <a:rPr lang="pt-BR" sz="2000" dirty="0" smtClean="0"/>
              <a:t>Independente, antes da publicação das Demonstrações Financeiras</a:t>
            </a:r>
            <a:endParaRPr lang="pt-BR" sz="2000" dirty="0"/>
          </a:p>
          <a:p>
            <a:pPr marL="1437300" lvl="2" indent="-342900" algn="just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pt-BR" sz="2000" dirty="0" smtClean="0"/>
              <a:t>Monitoramento efetivo pelo CA de decisões que envolvem Transações com Partes Relacionadas e Código de Ética </a:t>
            </a:r>
          </a:p>
          <a:p>
            <a:pPr marL="1094400" lvl="2" algn="just">
              <a:spcAft>
                <a:spcPts val="200"/>
              </a:spcAft>
            </a:pPr>
            <a:endParaRPr lang="pt-BR" sz="2000" dirty="0" smtClean="0">
              <a:solidFill>
                <a:srgbClr val="FF0000"/>
              </a:solidFill>
            </a:endParaRPr>
          </a:p>
          <a:p>
            <a:pPr marL="180000" lvl="2" algn="just">
              <a:lnSpc>
                <a:spcPct val="120000"/>
              </a:lnSpc>
            </a:pPr>
            <a:r>
              <a:rPr lang="pt-BR" sz="2000" b="1" dirty="0" smtClean="0"/>
              <a:t>	   COMITÊ DE ELEGIBILIDADE</a:t>
            </a:r>
          </a:p>
          <a:p>
            <a:pPr marL="1437300" lvl="2" indent="-342900" algn="just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pt-BR" sz="2000" dirty="0" smtClean="0"/>
              <a:t>Efetividade da </a:t>
            </a:r>
            <a:r>
              <a:rPr lang="pt-BR" sz="2000" dirty="0"/>
              <a:t>atuação </a:t>
            </a:r>
            <a:r>
              <a:rPr lang="pt-BR" sz="2000" dirty="0" smtClean="0"/>
              <a:t>do Comitê de Elegibilidade no </a:t>
            </a:r>
            <a:r>
              <a:rPr lang="pt-BR" sz="2000" dirty="0"/>
              <a:t>processo de verificação da conformidade </a:t>
            </a:r>
            <a:r>
              <a:rPr lang="pt-BR" sz="2000" dirty="0" smtClean="0"/>
              <a:t>na indicação </a:t>
            </a:r>
            <a:r>
              <a:rPr lang="pt-BR" sz="2000" dirty="0"/>
              <a:t>e avaliação de membros para o CA e CF</a:t>
            </a:r>
          </a:p>
          <a:p>
            <a:pPr marL="1608750" lvl="2" indent="-514350" algn="just">
              <a:spcAft>
                <a:spcPts val="200"/>
              </a:spcAft>
              <a:buAutoNum type="romanLcParenBoth"/>
            </a:pPr>
            <a:endParaRPr lang="pt-BR" sz="500" dirty="0"/>
          </a:p>
          <a:p>
            <a:pPr marL="180000" algn="just">
              <a:lnSpc>
                <a:spcPct val="120000"/>
              </a:lnSpc>
              <a:spcAft>
                <a:spcPts val="1200"/>
              </a:spcAft>
            </a:pPr>
            <a:endParaRPr lang="pt-BR" sz="1000" dirty="0"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07169" y="-67727"/>
            <a:ext cx="12192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que mudou no 3º Ciclo do IG-SEST</a:t>
            </a:r>
            <a:endParaRPr lang="pt-BR" sz="3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937550" y="533568"/>
            <a:ext cx="12998370" cy="596305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094400" lvl="2" algn="just">
              <a:spcAft>
                <a:spcPts val="200"/>
              </a:spcAft>
            </a:pPr>
            <a:endParaRPr lang="pt-BR" sz="2000" b="1" dirty="0" smtClean="0"/>
          </a:p>
          <a:p>
            <a:pPr marL="1094400" lvl="2" algn="just">
              <a:spcAft>
                <a:spcPts val="200"/>
              </a:spcAft>
            </a:pPr>
            <a:endParaRPr lang="pt-BR" sz="2000" b="1" dirty="0"/>
          </a:p>
          <a:p>
            <a:pPr marL="1094400" lvl="2" algn="just">
              <a:spcAft>
                <a:spcPts val="200"/>
              </a:spcAft>
            </a:pPr>
            <a:endParaRPr lang="pt-BR" sz="2000" b="1" dirty="0" smtClean="0"/>
          </a:p>
          <a:p>
            <a:pPr marL="1094400" lvl="2" algn="just">
              <a:spcAft>
                <a:spcPts val="200"/>
              </a:spcAft>
            </a:pPr>
            <a:endParaRPr lang="pt-BR" sz="2000" b="1" dirty="0"/>
          </a:p>
          <a:p>
            <a:pPr marL="1094400" lvl="2" algn="just">
              <a:spcAft>
                <a:spcPts val="200"/>
              </a:spcAft>
            </a:pPr>
            <a:endParaRPr lang="pt-BR" sz="2000" b="1" dirty="0" smtClean="0"/>
          </a:p>
          <a:p>
            <a:pPr marL="1094400" lvl="2" algn="just">
              <a:spcAft>
                <a:spcPts val="200"/>
              </a:spcAft>
            </a:pPr>
            <a:endParaRPr lang="pt-BR" sz="2000" b="1" dirty="0"/>
          </a:p>
          <a:p>
            <a:pPr marL="1094400" lvl="2" algn="just">
              <a:spcAft>
                <a:spcPts val="200"/>
              </a:spcAft>
            </a:pPr>
            <a:r>
              <a:rPr lang="pt-BR" sz="2000" b="1" dirty="0" smtClean="0"/>
              <a:t>COMITÊ </a:t>
            </a:r>
            <a:r>
              <a:rPr lang="pt-BR" sz="2000" b="1" dirty="0"/>
              <a:t>DE </a:t>
            </a:r>
            <a:r>
              <a:rPr lang="pt-BR" sz="2000" b="1" dirty="0" smtClean="0"/>
              <a:t>AUDITORIA</a:t>
            </a:r>
            <a:r>
              <a:rPr lang="pt-BR" sz="2000" dirty="0" smtClean="0"/>
              <a:t> </a:t>
            </a:r>
            <a:endParaRPr lang="pt-BR" sz="2000" dirty="0"/>
          </a:p>
          <a:p>
            <a:pPr marL="1437300" lvl="2" indent="-342900" algn="just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pt-BR" sz="2000" dirty="0" smtClean="0"/>
              <a:t>Concretização da </a:t>
            </a:r>
            <a:r>
              <a:rPr lang="pt-BR" sz="2000" dirty="0"/>
              <a:t>participação </a:t>
            </a:r>
            <a:r>
              <a:rPr lang="pt-BR" sz="2000" dirty="0" smtClean="0"/>
              <a:t>do </a:t>
            </a:r>
            <a:r>
              <a:rPr lang="pt-BR" sz="2000" dirty="0" err="1" smtClean="0"/>
              <a:t>Coaud</a:t>
            </a:r>
            <a:r>
              <a:rPr lang="pt-BR" sz="2000" dirty="0" smtClean="0"/>
              <a:t> no </a:t>
            </a:r>
            <a:r>
              <a:rPr lang="pt-BR" sz="2000" dirty="0"/>
              <a:t>processo de contratação da Auditoria </a:t>
            </a:r>
            <a:r>
              <a:rPr lang="pt-BR" sz="2000" dirty="0" smtClean="0"/>
              <a:t>Independente</a:t>
            </a:r>
          </a:p>
          <a:p>
            <a:pPr marL="1437300" lvl="2" indent="-342900" algn="just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pt-BR" sz="2000" dirty="0" smtClean="0"/>
              <a:t>Aferição de reuniões realizadas, no mínimo, pelo requerido pela Legislação</a:t>
            </a:r>
          </a:p>
          <a:p>
            <a:pPr marL="1094400" lvl="2" algn="just">
              <a:spcAft>
                <a:spcPts val="200"/>
              </a:spcAft>
            </a:pPr>
            <a:r>
              <a:rPr lang="pt-BR" sz="2000" dirty="0" smtClean="0"/>
              <a:t> </a:t>
            </a:r>
          </a:p>
          <a:p>
            <a:pPr marL="1094400" lvl="2" algn="just">
              <a:spcAft>
                <a:spcPts val="200"/>
              </a:spcAft>
            </a:pPr>
            <a:r>
              <a:rPr lang="pt-BR" sz="2000" b="1" dirty="0" smtClean="0"/>
              <a:t>CONTROLES INTERNOS, OUVIDORIA e AUDITORIA INDEPENTE</a:t>
            </a:r>
          </a:p>
          <a:p>
            <a:pPr marL="1437300" lvl="2" indent="-342900" algn="just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pt-BR" sz="2000" dirty="0" smtClean="0"/>
              <a:t>Efetividade da realização </a:t>
            </a:r>
            <a:r>
              <a:rPr lang="pt-BR" sz="2000" dirty="0"/>
              <a:t>de rodízio de titulares máximos não </a:t>
            </a:r>
            <a:r>
              <a:rPr lang="pt-BR" sz="2000" dirty="0" smtClean="0"/>
              <a:t>estatutários</a:t>
            </a:r>
          </a:p>
          <a:p>
            <a:pPr marL="1437300" lvl="2" indent="-342900" algn="just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pt-BR" sz="2000" dirty="0" smtClean="0"/>
              <a:t>Da auditoria independente por auditor cadastrado na CVM</a:t>
            </a:r>
          </a:p>
          <a:p>
            <a:pPr marL="1437300" lvl="2" indent="-342900" algn="just"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pt-BR" sz="2000" dirty="0" smtClean="0"/>
          </a:p>
          <a:p>
            <a:pPr marL="1094400" lvl="2" algn="just">
              <a:spcAft>
                <a:spcPts val="200"/>
              </a:spcAft>
            </a:pPr>
            <a:r>
              <a:rPr lang="pt-BR" sz="2000" b="1" dirty="0" smtClean="0"/>
              <a:t>TRANSPARÊNCIA</a:t>
            </a:r>
            <a:endParaRPr lang="pt-BR" sz="2000" b="1" dirty="0"/>
          </a:p>
          <a:p>
            <a:pPr marL="1437300" lvl="2" indent="-342900" algn="just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pt-BR" sz="2000" dirty="0" smtClean="0"/>
              <a:t>Divulgação efetiva das atas do Conselho de Administração, Conselho Fiscal, Comitê de Auditoria e Comitê de Elegibilidade.</a:t>
            </a:r>
          </a:p>
          <a:p>
            <a:pPr marL="1437300" lvl="2" indent="-342900" algn="just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pt-BR" sz="2000" dirty="0" smtClean="0"/>
              <a:t>Divulgação efetiva dos documentos os quais se exige a publicação, tais como carta de anual de governança, políticas, remuneração de administradores e Conselheiros Fiscais e outros, por meio da exigência de informação do endereço de disponibilização</a:t>
            </a:r>
          </a:p>
          <a:p>
            <a:pPr marL="1437300" lvl="2" indent="-342900" algn="just"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pt-BR" sz="2000" dirty="0" smtClean="0"/>
          </a:p>
          <a:p>
            <a:pPr marL="1094400" lvl="2" algn="just">
              <a:spcAft>
                <a:spcPts val="200"/>
              </a:spcAft>
            </a:pPr>
            <a:endParaRPr lang="pt-BR" sz="2000" dirty="0" smtClean="0"/>
          </a:p>
          <a:p>
            <a:pPr marL="1094400" lvl="2" algn="just">
              <a:spcAft>
                <a:spcPts val="200"/>
              </a:spcAft>
            </a:pPr>
            <a:r>
              <a:rPr lang="pt-BR" sz="2000" dirty="0" smtClean="0">
                <a:solidFill>
                  <a:srgbClr val="FF0000"/>
                </a:solidFill>
              </a:rPr>
              <a:t> </a:t>
            </a:r>
            <a:endParaRPr lang="pt-BR" sz="2000" dirty="0">
              <a:solidFill>
                <a:srgbClr val="FF0000"/>
              </a:solidFill>
            </a:endParaRPr>
          </a:p>
          <a:p>
            <a:pPr marL="1608750" lvl="2" indent="-514350" algn="just">
              <a:spcAft>
                <a:spcPts val="200"/>
              </a:spcAft>
              <a:buAutoNum type="romanLcParenBoth"/>
            </a:pPr>
            <a:endParaRPr lang="pt-BR" sz="500" dirty="0"/>
          </a:p>
          <a:p>
            <a:pPr marL="180000" algn="just">
              <a:lnSpc>
                <a:spcPct val="120000"/>
              </a:lnSpc>
              <a:spcAft>
                <a:spcPts val="1200"/>
              </a:spcAft>
            </a:pPr>
            <a:endParaRPr lang="pt-BR" sz="1000" dirty="0">
              <a:cs typeface="Times New Roman" panose="02020603050405020304" pitchFamily="18" charset="0"/>
            </a:endParaRPr>
          </a:p>
          <a:p>
            <a:pPr marL="180000" algn="ctr">
              <a:spcAft>
                <a:spcPts val="1200"/>
              </a:spcAft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 IG-SEST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deixou de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ser um indicador focado em </a:t>
            </a:r>
            <a:r>
              <a:rPr lang="pt-B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conformidade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marL="180000" algn="ctr">
              <a:spcAft>
                <a:spcPts val="1200"/>
              </a:spcAft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passa a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ter um viés de </a:t>
            </a:r>
            <a:r>
              <a:rPr lang="pt-B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efetividade.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3" y="6129945"/>
            <a:ext cx="1641489" cy="70363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0" y="0"/>
            <a:ext cx="12192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que mudou no 3º Ciclo do IG-SEST</a:t>
            </a:r>
            <a:endParaRPr lang="pt-BR" sz="3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ta: Divisa 70"/>
          <p:cNvSpPr/>
          <p:nvPr/>
        </p:nvSpPr>
        <p:spPr>
          <a:xfrm>
            <a:off x="6228386" y="1031384"/>
            <a:ext cx="3593737" cy="663092"/>
          </a:xfrm>
          <a:prstGeom prst="chevron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ÍNDICE </a:t>
            </a:r>
            <a:r>
              <a:rPr lang="pt-BR" b="1" dirty="0" smtClean="0">
                <a:solidFill>
                  <a:schemeClr val="bg1"/>
                </a:solidFill>
              </a:rPr>
              <a:t>DE GOVERNANÇA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0" name="Seta: Divisa 69"/>
          <p:cNvSpPr/>
          <p:nvPr/>
        </p:nvSpPr>
        <p:spPr>
          <a:xfrm>
            <a:off x="3202153" y="1032172"/>
            <a:ext cx="3278327" cy="663092"/>
          </a:xfrm>
          <a:prstGeom prst="chevron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ÍNDICE DA </a:t>
            </a:r>
            <a:r>
              <a:rPr lang="pt-BR" b="1" dirty="0" smtClean="0">
                <a:solidFill>
                  <a:schemeClr val="bg1"/>
                </a:solidFill>
              </a:rPr>
              <a:t>DIMENSÃO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9" name="Seta: Pentágono 68"/>
          <p:cNvSpPr/>
          <p:nvPr/>
        </p:nvSpPr>
        <p:spPr>
          <a:xfrm>
            <a:off x="374995" y="1031107"/>
            <a:ext cx="3073815" cy="663092"/>
          </a:xfrm>
          <a:prstGeom prst="homePlat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ÍNDICE </a:t>
            </a:r>
            <a:r>
              <a:rPr lang="pt-BR" b="1" dirty="0" smtClean="0">
                <a:solidFill>
                  <a:schemeClr val="bg1"/>
                </a:solidFill>
              </a:rPr>
              <a:t>DOS BLOCOS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924877" y="1972706"/>
            <a:ext cx="2590800" cy="58754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DIMENSÃO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4215150" y="2882898"/>
            <a:ext cx="2013236" cy="2599021"/>
            <a:chOff x="4000500" y="2991273"/>
            <a:chExt cx="2013236" cy="2599021"/>
          </a:xfrm>
        </p:grpSpPr>
        <p:sp>
          <p:nvSpPr>
            <p:cNvPr id="5" name="Retângulo 4"/>
            <p:cNvSpPr/>
            <p:nvPr/>
          </p:nvSpPr>
          <p:spPr>
            <a:xfrm>
              <a:off x="4035282" y="2991273"/>
              <a:ext cx="1978454" cy="6129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 b="1" dirty="0"/>
                <a:t>BLOCO 1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4000500" y="3967173"/>
              <a:ext cx="1978454" cy="6129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 b="1" dirty="0"/>
                <a:t>BLOCO 2</a:t>
              </a: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4000500" y="4977349"/>
              <a:ext cx="1978454" cy="6129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 b="1" dirty="0"/>
                <a:t>BLOCO </a:t>
              </a:r>
              <a:r>
                <a:rPr lang="pt-BR" sz="2200" b="1" dirty="0" smtClean="0"/>
                <a:t>‘n’</a:t>
              </a:r>
              <a:endParaRPr lang="pt-BR" sz="2200" b="1" dirty="0"/>
            </a:p>
          </p:txBody>
        </p:sp>
      </p:grpSp>
      <p:sp>
        <p:nvSpPr>
          <p:cNvPr id="7" name="CaixaDeTexto 6"/>
          <p:cNvSpPr txBox="1"/>
          <p:nvPr/>
        </p:nvSpPr>
        <p:spPr>
          <a:xfrm flipH="1">
            <a:off x="398903" y="2927293"/>
            <a:ext cx="2455303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Item de Avaliação 1</a:t>
            </a:r>
          </a:p>
        </p:txBody>
      </p:sp>
      <p:sp>
        <p:nvSpPr>
          <p:cNvPr id="23" name="CaixaDeTexto 22"/>
          <p:cNvSpPr txBox="1"/>
          <p:nvPr/>
        </p:nvSpPr>
        <p:spPr>
          <a:xfrm flipH="1">
            <a:off x="398902" y="3319836"/>
            <a:ext cx="2455303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Item de Avaliação 2</a:t>
            </a:r>
          </a:p>
        </p:txBody>
      </p:sp>
      <p:sp>
        <p:nvSpPr>
          <p:cNvPr id="24" name="CaixaDeTexto 23"/>
          <p:cNvSpPr txBox="1"/>
          <p:nvPr/>
        </p:nvSpPr>
        <p:spPr>
          <a:xfrm flipH="1">
            <a:off x="398901" y="4036797"/>
            <a:ext cx="2455303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Item de Avaliação </a:t>
            </a:r>
            <a:r>
              <a:rPr lang="pt-BR" sz="2000" b="1" dirty="0" smtClean="0">
                <a:solidFill>
                  <a:srgbClr val="002060"/>
                </a:solidFill>
              </a:rPr>
              <a:t>‘n’</a:t>
            </a:r>
            <a:endParaRPr lang="pt-BR" sz="2000" b="1" dirty="0">
              <a:solidFill>
                <a:srgbClr val="002060"/>
              </a:solidFill>
            </a:endParaRPr>
          </a:p>
        </p:txBody>
      </p:sp>
      <p:cxnSp>
        <p:nvCxnSpPr>
          <p:cNvPr id="52" name="Conector: Angulado 51"/>
          <p:cNvCxnSpPr>
            <a:stCxn id="23" idx="1"/>
            <a:endCxn id="5" idx="1"/>
          </p:cNvCxnSpPr>
          <p:nvPr/>
        </p:nvCxnSpPr>
        <p:spPr>
          <a:xfrm flipV="1">
            <a:off x="2854205" y="3189371"/>
            <a:ext cx="1395727" cy="330520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/>
          <p:cNvCxnSpPr>
            <a:stCxn id="7" idx="1"/>
            <a:endCxn id="5" idx="1"/>
          </p:cNvCxnSpPr>
          <p:nvPr/>
        </p:nvCxnSpPr>
        <p:spPr>
          <a:xfrm>
            <a:off x="2854206" y="3127348"/>
            <a:ext cx="1395726" cy="62023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: Angulado 56"/>
          <p:cNvCxnSpPr>
            <a:stCxn id="24" idx="1"/>
            <a:endCxn id="5" idx="1"/>
          </p:cNvCxnSpPr>
          <p:nvPr/>
        </p:nvCxnSpPr>
        <p:spPr>
          <a:xfrm flipV="1">
            <a:off x="2854204" y="3189371"/>
            <a:ext cx="1395728" cy="1047481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/>
          <p:cNvCxnSpPr>
            <a:stCxn id="5" idx="3"/>
            <a:endCxn id="4" idx="2"/>
          </p:cNvCxnSpPr>
          <p:nvPr/>
        </p:nvCxnSpPr>
        <p:spPr>
          <a:xfrm flipV="1">
            <a:off x="6228386" y="2560251"/>
            <a:ext cx="1991891" cy="629120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/>
          <p:cNvCxnSpPr>
            <a:stCxn id="21" idx="3"/>
            <a:endCxn id="4" idx="2"/>
          </p:cNvCxnSpPr>
          <p:nvPr/>
        </p:nvCxnSpPr>
        <p:spPr>
          <a:xfrm flipV="1">
            <a:off x="6193604" y="2560251"/>
            <a:ext cx="2026673" cy="1605020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: Angulado 62"/>
          <p:cNvCxnSpPr>
            <a:stCxn id="22" idx="3"/>
            <a:endCxn id="4" idx="2"/>
          </p:cNvCxnSpPr>
          <p:nvPr/>
        </p:nvCxnSpPr>
        <p:spPr>
          <a:xfrm flipV="1">
            <a:off x="6193604" y="2560251"/>
            <a:ext cx="2026673" cy="2615196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ixaDeTexto 77"/>
          <p:cNvSpPr txBox="1"/>
          <p:nvPr/>
        </p:nvSpPr>
        <p:spPr>
          <a:xfrm>
            <a:off x="726625" y="5639042"/>
            <a:ext cx="179985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PESO DOS ITENS 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4273794" y="5639042"/>
            <a:ext cx="20153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PESO DOS BLOCOS 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80" name="CaixaDeTexto 79"/>
          <p:cNvSpPr txBox="1"/>
          <p:nvPr/>
        </p:nvSpPr>
        <p:spPr>
          <a:xfrm>
            <a:off x="7420488" y="5639042"/>
            <a:ext cx="233403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PESO DAS DIMENSÕES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81" name="CaixaDeTexto 80"/>
          <p:cNvSpPr txBox="1"/>
          <p:nvPr/>
        </p:nvSpPr>
        <p:spPr>
          <a:xfrm>
            <a:off x="374995" y="4539856"/>
            <a:ext cx="2503113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Resposta aos </a:t>
            </a:r>
            <a:r>
              <a:rPr lang="pt-BR" dirty="0">
                <a:solidFill>
                  <a:srgbClr val="002060"/>
                </a:solidFill>
              </a:rPr>
              <a:t>i</a:t>
            </a:r>
            <a:r>
              <a:rPr lang="pt-BR" dirty="0" smtClean="0">
                <a:solidFill>
                  <a:srgbClr val="002060"/>
                </a:solidFill>
              </a:rPr>
              <a:t>tens </a:t>
            </a:r>
            <a:endParaRPr lang="pt-BR" dirty="0">
              <a:solidFill>
                <a:srgbClr val="002060"/>
              </a:solidFill>
            </a:endParaRPr>
          </a:p>
          <a:p>
            <a:pPr algn="ctr"/>
            <a:r>
              <a:rPr lang="pt-BR" dirty="0">
                <a:solidFill>
                  <a:srgbClr val="002060"/>
                </a:solidFill>
              </a:rPr>
              <a:t>“SIM” ou “</a:t>
            </a:r>
            <a:r>
              <a:rPr lang="pt-BR" dirty="0" smtClean="0">
                <a:solidFill>
                  <a:srgbClr val="002060"/>
                </a:solidFill>
              </a:rPr>
              <a:t>NÃO” ou N/A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20" y="862181"/>
            <a:ext cx="2335067" cy="1000944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0" y="82962"/>
            <a:ext cx="12191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5349549" y="4400273"/>
                <a:ext cx="4589979" cy="79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4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pt-BR" sz="24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𝐷𝑖𝑚𝑒𝑛𝑠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24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𝑃𝑒𝑠𝑜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𝐷𝑖𝑚𝑒𝑛𝑠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4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𝑃𝑒𝑠𝑜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𝐷𝑖𝑚𝑒𝑛𝑠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549" y="4400273"/>
                <a:ext cx="4589979" cy="7959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663270" y="2879990"/>
                <a:ext cx="6072621" cy="79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4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pt-BR" sz="24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𝐵𝑙𝑜𝑐𝑜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24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𝑃𝑒𝑠𝑜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𝐵𝑙𝑜𝑐𝑜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4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𝑃𝑒𝑠𝑜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𝐵𝑙𝑜𝑐𝑜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270" y="2879990"/>
                <a:ext cx="6072621" cy="7959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684027" y="1510560"/>
                <a:ext cx="7143474" cy="79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4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pt-BR" sz="24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𝐼𝑡𝑒𝑚</m:t>
                          </m:r>
                          <m:r>
                            <a:rPr lang="pt-BR" sz="24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sz="24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𝐴𝑣𝑎𝑙𝑖𝑎</m:t>
                          </m:r>
                          <m:r>
                            <a:rPr lang="pt-BR" sz="24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24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4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24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𝑃𝑒𝑠𝑜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𝐼𝑡𝑒𝑚</m:t>
                          </m:r>
                          <m:r>
                            <a:rPr lang="pt-BR" sz="240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4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𝑃𝑒𝑠𝑜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𝐼𝑡𝑒𝑚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027" y="1510560"/>
                <a:ext cx="7143474" cy="7959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ta: Pentágono 68"/>
          <p:cNvSpPr/>
          <p:nvPr/>
        </p:nvSpPr>
        <p:spPr>
          <a:xfrm>
            <a:off x="1799647" y="1621540"/>
            <a:ext cx="3073815" cy="663092"/>
          </a:xfrm>
          <a:prstGeom prst="homePlat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ÍNDICE </a:t>
            </a:r>
            <a:r>
              <a:rPr lang="pt-BR" b="1" dirty="0" smtClean="0">
                <a:solidFill>
                  <a:schemeClr val="bg1"/>
                </a:solidFill>
              </a:rPr>
              <a:t>DOS BLOCOS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Seta: Divisa 69"/>
          <p:cNvSpPr/>
          <p:nvPr/>
        </p:nvSpPr>
        <p:spPr>
          <a:xfrm>
            <a:off x="1799647" y="2999784"/>
            <a:ext cx="3278327" cy="663092"/>
          </a:xfrm>
          <a:prstGeom prst="chevron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ÍNDICE DA </a:t>
            </a:r>
            <a:r>
              <a:rPr lang="pt-BR" b="1" dirty="0" smtClean="0">
                <a:solidFill>
                  <a:schemeClr val="bg1"/>
                </a:solidFill>
              </a:rPr>
              <a:t>DIMENSÃO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Seta: Divisa 70"/>
          <p:cNvSpPr/>
          <p:nvPr/>
        </p:nvSpPr>
        <p:spPr>
          <a:xfrm>
            <a:off x="1799647" y="4514880"/>
            <a:ext cx="3593737" cy="663092"/>
          </a:xfrm>
          <a:prstGeom prst="chevron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ÍNDICE </a:t>
            </a:r>
            <a:r>
              <a:rPr lang="pt-BR" b="1" dirty="0" smtClean="0">
                <a:solidFill>
                  <a:schemeClr val="bg1"/>
                </a:solidFill>
              </a:rPr>
              <a:t>DE GOVERNANÇA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0" y="82962"/>
            <a:ext cx="12191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Descrição da Metodologia</a:t>
            </a:r>
            <a:endParaRPr lang="pt-BR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82962"/>
            <a:ext cx="12191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Medir para gerenciar</a:t>
            </a:r>
            <a:endParaRPr lang="pt-BR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00" y="907970"/>
            <a:ext cx="6362700" cy="515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3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82962"/>
            <a:ext cx="12191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Relatórios </a:t>
            </a:r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todas as </a:t>
            </a:r>
            <a:r>
              <a:rPr lang="pt-BR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empresas participantes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263" y="46615"/>
            <a:ext cx="1641489" cy="70363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46" y="4296683"/>
            <a:ext cx="6293075" cy="256131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2" y="750251"/>
            <a:ext cx="6545739" cy="342964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754" y="1345553"/>
            <a:ext cx="5519245" cy="39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124525</TotalTime>
  <Words>649</Words>
  <Application>Microsoft Office PowerPoint</Application>
  <PresentationFormat>Widescreen</PresentationFormat>
  <Paragraphs>99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Gotham HTF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03699398161</dc:creator>
  <cp:lastModifiedBy>Ayr Colossi Aliski</cp:lastModifiedBy>
  <cp:revision>1052</cp:revision>
  <cp:lastPrinted>2018-11-09T18:11:39Z</cp:lastPrinted>
  <dcterms:created xsi:type="dcterms:W3CDTF">2016-01-05T17:48:35Z</dcterms:created>
  <dcterms:modified xsi:type="dcterms:W3CDTF">2018-11-23T15:29:42Z</dcterms:modified>
</cp:coreProperties>
</file>