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1" r:id="rId3"/>
    <p:sldId id="375" r:id="rId4"/>
    <p:sldId id="364" r:id="rId5"/>
    <p:sldId id="372" r:id="rId6"/>
    <p:sldId id="383" r:id="rId7"/>
    <p:sldId id="376" r:id="rId8"/>
    <p:sldId id="358" r:id="rId9"/>
    <p:sldId id="377" r:id="rId10"/>
    <p:sldId id="369" r:id="rId11"/>
    <p:sldId id="384" r:id="rId12"/>
    <p:sldId id="378" r:id="rId13"/>
    <p:sldId id="360" r:id="rId14"/>
    <p:sldId id="385" r:id="rId15"/>
    <p:sldId id="356" r:id="rId16"/>
    <p:sldId id="361" r:id="rId17"/>
    <p:sldId id="345" r:id="rId18"/>
    <p:sldId id="343" r:id="rId19"/>
    <p:sldId id="298" r:id="rId20"/>
  </p:sldIdLst>
  <p:sldSz cx="12192000" cy="6858000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ani Cesar e Silva Cabral" initials="ECeSC" lastIdx="1" clrIdx="0">
    <p:extLst>
      <p:ext uri="{19B8F6BF-5375-455C-9EA6-DF929625EA0E}">
        <p15:presenceInfo xmlns:p15="http://schemas.microsoft.com/office/powerpoint/2012/main" userId="S-1-5-21-3823220882-3813106159-3648312854-10209" providerId="AD"/>
      </p:ext>
    </p:extLst>
  </p:cmAuthor>
  <p:cmAuthor id="2" name="Andre Gustavo Cesar Cavalcanti" initials="AGCC" lastIdx="3" clrIdx="1">
    <p:extLst>
      <p:ext uri="{19B8F6BF-5375-455C-9EA6-DF929625EA0E}">
        <p15:presenceInfo xmlns:p15="http://schemas.microsoft.com/office/powerpoint/2012/main" userId="S-1-5-21-3823220882-3813106159-3648312854-2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C1"/>
    <a:srgbClr val="6EAB46"/>
    <a:srgbClr val="42662A"/>
    <a:srgbClr val="FBBD00"/>
    <a:srgbClr val="000066"/>
    <a:srgbClr val="669900"/>
    <a:srgbClr val="277046"/>
    <a:srgbClr val="FFCB2C"/>
    <a:srgbClr val="60CE92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 autoAdjust="0"/>
    <p:restoredTop sz="94920" autoAdjust="0"/>
  </p:normalViewPr>
  <p:slideViewPr>
    <p:cSldViewPr snapToGrid="0">
      <p:cViewPr varScale="1">
        <p:scale>
          <a:sx n="116" d="100"/>
          <a:sy n="116" d="100"/>
        </p:scale>
        <p:origin x="546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66668107168\Documents\3o%20ciclo\Resultados_consolidados_fina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66668107168\Documents\3o%20ciclo\Resultados_consolidados_fina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66668107168\Documents\3o%20ciclo\Resultados_consolidados_finai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66668107168\Documents\3o%20ciclo\Resultados_consolidados_fina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66668107168\Documents\3o%20ciclo\Resultados_consolidados_fina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dcmp\grupos\SE\DEST\Gabinete\CGORA\IG-SEST\2&#186;%20Ciclo\Resultado%20-%201%20e%202&#186;%20Cicl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dcmp\grupos\SE\DEST\Gabinete\CGORA\IG-SEST\2&#186;%20Ciclo\Resultado%20-%201%20e%202&#186;%20Cicl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Notas_Ordenadas!$I$2</c:f>
              <c:strCache>
                <c:ptCount val="1"/>
                <c:pt idx="0">
                  <c:v>3º Ciclo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Notas_Ordenadas!$A$3:$A$56</c:f>
              <c:strCache>
                <c:ptCount val="54"/>
                <c:pt idx="0">
                  <c:v>BB</c:v>
                </c:pt>
                <c:pt idx="1">
                  <c:v>BB DTVM</c:v>
                </c:pt>
                <c:pt idx="2">
                  <c:v>BB SEG</c:v>
                </c:pt>
                <c:pt idx="3">
                  <c:v>ELETROBRAS</c:v>
                </c:pt>
                <c:pt idx="4">
                  <c:v>EMGEA</c:v>
                </c:pt>
                <c:pt idx="5">
                  <c:v>PETROBRAS</c:v>
                </c:pt>
                <c:pt idx="6">
                  <c:v>CAIXA</c:v>
                </c:pt>
                <c:pt idx="7">
                  <c:v>EPE</c:v>
                </c:pt>
                <c:pt idx="8">
                  <c:v>BNDES</c:v>
                </c:pt>
                <c:pt idx="9">
                  <c:v>CEITEC</c:v>
                </c:pt>
                <c:pt idx="10">
                  <c:v>SERPRO</c:v>
                </c:pt>
                <c:pt idx="11">
                  <c:v>BR DISTR</c:v>
                </c:pt>
                <c:pt idx="12">
                  <c:v>BNB</c:v>
                </c:pt>
                <c:pt idx="13">
                  <c:v>INFRAERO</c:v>
                </c:pt>
                <c:pt idx="14">
                  <c:v>CONAB</c:v>
                </c:pt>
                <c:pt idx="15">
                  <c:v>CMB</c:v>
                </c:pt>
                <c:pt idx="16">
                  <c:v>TRANSPETRO</c:v>
                </c:pt>
                <c:pt idx="17">
                  <c:v>FINEP</c:v>
                </c:pt>
                <c:pt idx="18">
                  <c:v>BASA</c:v>
                </c:pt>
                <c:pt idx="19">
                  <c:v>ELETROSUL</c:v>
                </c:pt>
                <c:pt idx="20">
                  <c:v>AMAZUL</c:v>
                </c:pt>
                <c:pt idx="21">
                  <c:v>ECT</c:v>
                </c:pt>
                <c:pt idx="22">
                  <c:v>EBC</c:v>
                </c:pt>
                <c:pt idx="23">
                  <c:v>CBTU</c:v>
                </c:pt>
                <c:pt idx="24">
                  <c:v>CODESA</c:v>
                </c:pt>
                <c:pt idx="25">
                  <c:v>DATAPREV</c:v>
                </c:pt>
                <c:pt idx="26">
                  <c:v>VALEC</c:v>
                </c:pt>
                <c:pt idx="27">
                  <c:v>TELEBRAS</c:v>
                </c:pt>
                <c:pt idx="28">
                  <c:v>GHC</c:v>
                </c:pt>
                <c:pt idx="29">
                  <c:v>CODESP</c:v>
                </c:pt>
                <c:pt idx="30">
                  <c:v>ABGF</c:v>
                </c:pt>
                <c:pt idx="31">
                  <c:v>CHESF</c:v>
                </c:pt>
                <c:pt idx="32">
                  <c:v>EBSERH</c:v>
                </c:pt>
                <c:pt idx="33">
                  <c:v>EMGEPRON</c:v>
                </c:pt>
                <c:pt idx="34">
                  <c:v>CDRJ</c:v>
                </c:pt>
                <c:pt idx="35">
                  <c:v>EPL</c:v>
                </c:pt>
                <c:pt idx="36">
                  <c:v>CAIXA PAR</c:v>
                </c:pt>
                <c:pt idx="37">
                  <c:v>TRENSURB</c:v>
                </c:pt>
                <c:pt idx="38">
                  <c:v>CPRM</c:v>
                </c:pt>
                <c:pt idx="39">
                  <c:v>HCPA</c:v>
                </c:pt>
                <c:pt idx="40">
                  <c:v>PPSA</c:v>
                </c:pt>
                <c:pt idx="41">
                  <c:v>CODEBA</c:v>
                </c:pt>
                <c:pt idx="42">
                  <c:v>CDP</c:v>
                </c:pt>
                <c:pt idx="43">
                  <c:v>HEMOBRAS</c:v>
                </c:pt>
                <c:pt idx="44">
                  <c:v>CODEVASF</c:v>
                </c:pt>
                <c:pt idx="45">
                  <c:v>IMBEL</c:v>
                </c:pt>
                <c:pt idx="46">
                  <c:v>NUCLEP</c:v>
                </c:pt>
                <c:pt idx="47">
                  <c:v>CODERN</c:v>
                </c:pt>
                <c:pt idx="48">
                  <c:v>EMBRAPA</c:v>
                </c:pt>
                <c:pt idx="49">
                  <c:v>INB</c:v>
                </c:pt>
                <c:pt idx="50">
                  <c:v>CDC</c:v>
                </c:pt>
                <c:pt idx="51">
                  <c:v>CEAGESP</c:v>
                </c:pt>
                <c:pt idx="52">
                  <c:v>CASEMG</c:v>
                </c:pt>
                <c:pt idx="53">
                  <c:v>CEASAMINAS</c:v>
                </c:pt>
              </c:strCache>
            </c:strRef>
          </c:cat>
          <c:val>
            <c:numRef>
              <c:f>Notas_Ordenadas!$I$3:$I$56</c:f>
              <c:numCache>
                <c:formatCode>0</c:formatCode>
                <c:ptCount val="5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 formatCode="0.0">
                  <c:v>9.75</c:v>
                </c:pt>
                <c:pt idx="7" formatCode="0.0">
                  <c:v>9.6136363636363633</c:v>
                </c:pt>
                <c:pt idx="8" formatCode="0.0">
                  <c:v>9.5</c:v>
                </c:pt>
                <c:pt idx="9" formatCode="0.0">
                  <c:v>9.4583333333333321</c:v>
                </c:pt>
                <c:pt idx="10" formatCode="0.0">
                  <c:v>9.3846153846153832</c:v>
                </c:pt>
                <c:pt idx="11" formatCode="0.0">
                  <c:v>9.0277777777777768</c:v>
                </c:pt>
                <c:pt idx="12" formatCode="0.0">
                  <c:v>8.966666666666665</c:v>
                </c:pt>
                <c:pt idx="13" formatCode="0.0">
                  <c:v>8.9469696969696972</c:v>
                </c:pt>
                <c:pt idx="14" formatCode="0.0">
                  <c:v>8.8453856749311282</c:v>
                </c:pt>
                <c:pt idx="15" formatCode="0.0">
                  <c:v>8.7637917637917635</c:v>
                </c:pt>
                <c:pt idx="16" formatCode="0.0">
                  <c:v>8.5</c:v>
                </c:pt>
                <c:pt idx="17" formatCode="0.0">
                  <c:v>8.4649350649350659</c:v>
                </c:pt>
                <c:pt idx="18" formatCode="0.0">
                  <c:v>8.3863636363636367</c:v>
                </c:pt>
                <c:pt idx="19" formatCode="0.0">
                  <c:v>8.2149350649350659</c:v>
                </c:pt>
                <c:pt idx="20" formatCode="0.0">
                  <c:v>8.1312937992363832</c:v>
                </c:pt>
                <c:pt idx="21" formatCode="0.0">
                  <c:v>8.0607287449392722</c:v>
                </c:pt>
                <c:pt idx="22" formatCode="0.0">
                  <c:v>7.9434360695126243</c:v>
                </c:pt>
                <c:pt idx="23" formatCode="0.0">
                  <c:v>7.6999295760061317</c:v>
                </c:pt>
                <c:pt idx="24" formatCode="0.0">
                  <c:v>7.5975030817136089</c:v>
                </c:pt>
                <c:pt idx="25" formatCode="0.0">
                  <c:v>7.4181245654929864</c:v>
                </c:pt>
                <c:pt idx="26" formatCode="0.0">
                  <c:v>7.3085635855372697</c:v>
                </c:pt>
                <c:pt idx="27" formatCode="0.0">
                  <c:v>7.2372408293460921</c:v>
                </c:pt>
                <c:pt idx="28" formatCode="0.0">
                  <c:v>7.1950108371161008</c:v>
                </c:pt>
                <c:pt idx="29" formatCode="0.0">
                  <c:v>7.1075427496480117</c:v>
                </c:pt>
                <c:pt idx="30" formatCode="0.0">
                  <c:v>6.9535782930519776</c:v>
                </c:pt>
                <c:pt idx="31" formatCode="0.0">
                  <c:v>6.8769074200653151</c:v>
                </c:pt>
                <c:pt idx="32" formatCode="0.0">
                  <c:v>6.8737901917327751</c:v>
                </c:pt>
                <c:pt idx="33" formatCode="0.0">
                  <c:v>6.7360034702139968</c:v>
                </c:pt>
                <c:pt idx="34" formatCode="0.0">
                  <c:v>6.2790452237820649</c:v>
                </c:pt>
                <c:pt idx="35" formatCode="0.0">
                  <c:v>6.2412410157625473</c:v>
                </c:pt>
                <c:pt idx="36" formatCode="0.0">
                  <c:v>6.2308931419457734</c:v>
                </c:pt>
                <c:pt idx="37" formatCode="0.0">
                  <c:v>6.1121281164343362</c:v>
                </c:pt>
                <c:pt idx="38" formatCode="0.0">
                  <c:v>5.8544900474326313</c:v>
                </c:pt>
                <c:pt idx="39" formatCode="0.0">
                  <c:v>5.5612569647258638</c:v>
                </c:pt>
                <c:pt idx="40" formatCode="0.0">
                  <c:v>5.5448612790718048</c:v>
                </c:pt>
                <c:pt idx="41" formatCode="0.0">
                  <c:v>5.5138712165027952</c:v>
                </c:pt>
                <c:pt idx="42" formatCode="0.0">
                  <c:v>5.49056323793166</c:v>
                </c:pt>
                <c:pt idx="43" formatCode="0.0">
                  <c:v>5.464286298496825</c:v>
                </c:pt>
                <c:pt idx="44" formatCode="0.0">
                  <c:v>5.2625040562839605</c:v>
                </c:pt>
                <c:pt idx="45" formatCode="0.0">
                  <c:v>5.2364638285690912</c:v>
                </c:pt>
                <c:pt idx="46" formatCode="0.0">
                  <c:v>5.2053346175355744</c:v>
                </c:pt>
                <c:pt idx="47" formatCode="0.0">
                  <c:v>4.9912850307587142</c:v>
                </c:pt>
                <c:pt idx="48" formatCode="0.0">
                  <c:v>4.372716756927284</c:v>
                </c:pt>
                <c:pt idx="49" formatCode="0.0">
                  <c:v>4.2288213647065316</c:v>
                </c:pt>
                <c:pt idx="50" formatCode="0.0">
                  <c:v>4.1808537953274794</c:v>
                </c:pt>
                <c:pt idx="51" formatCode="0.0">
                  <c:v>3.6167849694165488</c:v>
                </c:pt>
                <c:pt idx="52" formatCode="0.0">
                  <c:v>2.1529470529470531</c:v>
                </c:pt>
                <c:pt idx="53" formatCode="0.0">
                  <c:v>1.3369422244422244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2617424"/>
        <c:axId val="183009392"/>
      </c:barChart>
      <c:catAx>
        <c:axId val="18261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009392"/>
        <c:crosses val="autoZero"/>
        <c:auto val="1"/>
        <c:lblAlgn val="ctr"/>
        <c:lblOffset val="100"/>
        <c:noMultiLvlLbl val="0"/>
      </c:catAx>
      <c:valAx>
        <c:axId val="183009392"/>
        <c:scaling>
          <c:orientation val="minMax"/>
          <c:max val="10"/>
        </c:scaling>
        <c:delete val="1"/>
        <c:axPos val="l"/>
        <c:numFmt formatCode="0" sourceLinked="1"/>
        <c:majorTickMark val="none"/>
        <c:minorTickMark val="none"/>
        <c:tickLblPos val="nextTo"/>
        <c:crossAx val="18261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1"/>
          <c:order val="0"/>
          <c:tx>
            <c:strRef>
              <c:f>Notas!$G$2</c:f>
              <c:strCache>
                <c:ptCount val="1"/>
                <c:pt idx="0">
                  <c:v> 2º Ciclo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Notas!$A$3:$A$56</c:f>
              <c:strCache>
                <c:ptCount val="47"/>
                <c:pt idx="0">
                  <c:v>ABGF</c:v>
                </c:pt>
                <c:pt idx="1">
                  <c:v>AMAZUL</c:v>
                </c:pt>
                <c:pt idx="2">
                  <c:v>BASA</c:v>
                </c:pt>
                <c:pt idx="3">
                  <c:v>BB</c:v>
                </c:pt>
                <c:pt idx="4">
                  <c:v>BNB</c:v>
                </c:pt>
                <c:pt idx="5">
                  <c:v>BNDES</c:v>
                </c:pt>
                <c:pt idx="6">
                  <c:v>CAIXA</c:v>
                </c:pt>
                <c:pt idx="7">
                  <c:v>CASEMG</c:v>
                </c:pt>
                <c:pt idx="8">
                  <c:v>CBTU</c:v>
                </c:pt>
                <c:pt idx="9">
                  <c:v>CDC</c:v>
                </c:pt>
                <c:pt idx="10">
                  <c:v>CDP</c:v>
                </c:pt>
                <c:pt idx="11">
                  <c:v>CDRJ</c:v>
                </c:pt>
                <c:pt idx="12">
                  <c:v>CEAGESP</c:v>
                </c:pt>
                <c:pt idx="13">
                  <c:v>CEASAMINAS</c:v>
                </c:pt>
                <c:pt idx="14">
                  <c:v>CEITEC</c:v>
                </c:pt>
                <c:pt idx="15">
                  <c:v>CMB</c:v>
                </c:pt>
                <c:pt idx="16">
                  <c:v>CODEBA</c:v>
                </c:pt>
                <c:pt idx="17">
                  <c:v>CODERN</c:v>
                </c:pt>
                <c:pt idx="18">
                  <c:v>CODESA</c:v>
                </c:pt>
                <c:pt idx="19">
                  <c:v>CODESP</c:v>
                </c:pt>
                <c:pt idx="20">
                  <c:v>CODEVASF</c:v>
                </c:pt>
                <c:pt idx="21">
                  <c:v>CONAB</c:v>
                </c:pt>
                <c:pt idx="22">
                  <c:v>CPRM</c:v>
                </c:pt>
                <c:pt idx="23">
                  <c:v>DATAPREV</c:v>
                </c:pt>
                <c:pt idx="24">
                  <c:v>EBC</c:v>
                </c:pt>
                <c:pt idx="25">
                  <c:v>EBSERH</c:v>
                </c:pt>
                <c:pt idx="26">
                  <c:v>ECT</c:v>
                </c:pt>
                <c:pt idx="27">
                  <c:v>ELETROBRAS</c:v>
                </c:pt>
                <c:pt idx="28">
                  <c:v>EMBRAPA</c:v>
                </c:pt>
                <c:pt idx="29">
                  <c:v>EMGEA</c:v>
                </c:pt>
                <c:pt idx="30">
                  <c:v>EMGEPRON</c:v>
                </c:pt>
                <c:pt idx="31">
                  <c:v>EPE</c:v>
                </c:pt>
                <c:pt idx="32">
                  <c:v>EPL</c:v>
                </c:pt>
                <c:pt idx="33">
                  <c:v>FINEP</c:v>
                </c:pt>
                <c:pt idx="34">
                  <c:v>GHC</c:v>
                </c:pt>
                <c:pt idx="35">
                  <c:v>HCPA</c:v>
                </c:pt>
                <c:pt idx="36">
                  <c:v>HEMOBRAS</c:v>
                </c:pt>
                <c:pt idx="37">
                  <c:v>IMBEL</c:v>
                </c:pt>
                <c:pt idx="38">
                  <c:v>INB</c:v>
                </c:pt>
                <c:pt idx="39">
                  <c:v>INFRAERO</c:v>
                </c:pt>
                <c:pt idx="40">
                  <c:v>NUCLEP</c:v>
                </c:pt>
                <c:pt idx="41">
                  <c:v>PETROBRAS</c:v>
                </c:pt>
                <c:pt idx="42">
                  <c:v>PPSA</c:v>
                </c:pt>
                <c:pt idx="43">
                  <c:v>SERPRO</c:v>
                </c:pt>
                <c:pt idx="44">
                  <c:v>TELEBRAS</c:v>
                </c:pt>
                <c:pt idx="45">
                  <c:v>TRENSURB</c:v>
                </c:pt>
                <c:pt idx="46">
                  <c:v>VALEC</c:v>
                </c:pt>
              </c:strCache>
              <c:extLst/>
            </c:strRef>
          </c:cat>
          <c:val>
            <c:numRef>
              <c:f>Notas!$G$3:$G$56</c:f>
              <c:numCache>
                <c:formatCode>0.00</c:formatCode>
                <c:ptCount val="47"/>
                <c:pt idx="0">
                  <c:v>6.5531595191682914</c:v>
                </c:pt>
                <c:pt idx="1">
                  <c:v>7.4656100478468908</c:v>
                </c:pt>
                <c:pt idx="2">
                  <c:v>9.2708333333333339</c:v>
                </c:pt>
                <c:pt idx="3">
                  <c:v>10</c:v>
                </c:pt>
                <c:pt idx="4">
                  <c:v>9.7916666666666661</c:v>
                </c:pt>
                <c:pt idx="5">
                  <c:v>9.4791666666666661</c:v>
                </c:pt>
                <c:pt idx="6">
                  <c:v>9.6875</c:v>
                </c:pt>
                <c:pt idx="7">
                  <c:v>5.4428606237816757</c:v>
                </c:pt>
                <c:pt idx="8">
                  <c:v>6.4078098233799983</c:v>
                </c:pt>
                <c:pt idx="9">
                  <c:v>5.1038282434481266</c:v>
                </c:pt>
                <c:pt idx="10">
                  <c:v>7.2062679847767566</c:v>
                </c:pt>
                <c:pt idx="11">
                  <c:v>5.8561270830054211</c:v>
                </c:pt>
                <c:pt idx="12">
                  <c:v>6.1342592592592586</c:v>
                </c:pt>
                <c:pt idx="13">
                  <c:v>4.7530864197530853</c:v>
                </c:pt>
                <c:pt idx="14">
                  <c:v>7.0731832738411686</c:v>
                </c:pt>
                <c:pt idx="15">
                  <c:v>7.7888297131718183</c:v>
                </c:pt>
                <c:pt idx="16">
                  <c:v>6.5316358024691361</c:v>
                </c:pt>
                <c:pt idx="17">
                  <c:v>5.8359053497942392</c:v>
                </c:pt>
                <c:pt idx="18">
                  <c:v>4.9239417989417991</c:v>
                </c:pt>
                <c:pt idx="19">
                  <c:v>7.839709226770629</c:v>
                </c:pt>
                <c:pt idx="20">
                  <c:v>5.3188131313131315</c:v>
                </c:pt>
                <c:pt idx="21">
                  <c:v>7.9048831179838048</c:v>
                </c:pt>
                <c:pt idx="22">
                  <c:v>5.6651334776334785</c:v>
                </c:pt>
                <c:pt idx="23">
                  <c:v>7.7107346667796719</c:v>
                </c:pt>
                <c:pt idx="24">
                  <c:v>7.2572767145135577</c:v>
                </c:pt>
                <c:pt idx="25">
                  <c:v>2.1371610845295059</c:v>
                </c:pt>
                <c:pt idx="26">
                  <c:v>7.4214433527457935</c:v>
                </c:pt>
                <c:pt idx="27">
                  <c:v>10</c:v>
                </c:pt>
                <c:pt idx="28">
                  <c:v>6.4703899901268329</c:v>
                </c:pt>
                <c:pt idx="29">
                  <c:v>9.7011046133853167</c:v>
                </c:pt>
                <c:pt idx="30">
                  <c:v>5.0038580246913584</c:v>
                </c:pt>
                <c:pt idx="31">
                  <c:v>7.6856677679046106</c:v>
                </c:pt>
                <c:pt idx="32">
                  <c:v>5.141475848712691</c:v>
                </c:pt>
                <c:pt idx="33">
                  <c:v>7.2569444444444446</c:v>
                </c:pt>
                <c:pt idx="34">
                  <c:v>7.7989323055112534</c:v>
                </c:pt>
                <c:pt idx="35">
                  <c:v>6.0176166426166429</c:v>
                </c:pt>
                <c:pt idx="36">
                  <c:v>3.7692716640085058</c:v>
                </c:pt>
                <c:pt idx="37">
                  <c:v>6.1344807726386676</c:v>
                </c:pt>
                <c:pt idx="38">
                  <c:v>5.3665123456790127</c:v>
                </c:pt>
                <c:pt idx="39">
                  <c:v>9.2515432098765427</c:v>
                </c:pt>
                <c:pt idx="40">
                  <c:v>5.597292368125701</c:v>
                </c:pt>
                <c:pt idx="41">
                  <c:v>10</c:v>
                </c:pt>
                <c:pt idx="42">
                  <c:v>6.0308371236733809</c:v>
                </c:pt>
                <c:pt idx="43">
                  <c:v>9.4927712800519828</c:v>
                </c:pt>
                <c:pt idx="44">
                  <c:v>6.0954952968841853</c:v>
                </c:pt>
                <c:pt idx="45">
                  <c:v>6.3222502805836136</c:v>
                </c:pt>
                <c:pt idx="46">
                  <c:v>5.7891414141414144</c:v>
                </c:pt>
              </c:numCache>
              <c:extLst/>
            </c:numRef>
          </c:val>
        </c:ser>
        <c:ser>
          <c:idx val="2"/>
          <c:order val="1"/>
          <c:tx>
            <c:strRef>
              <c:f>Notas!$I$2</c:f>
              <c:strCache>
                <c:ptCount val="1"/>
                <c:pt idx="0">
                  <c:v>3º Ciclo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Notas!$A$3:$A$56</c:f>
              <c:strCache>
                <c:ptCount val="47"/>
                <c:pt idx="0">
                  <c:v>ABGF</c:v>
                </c:pt>
                <c:pt idx="1">
                  <c:v>AMAZUL</c:v>
                </c:pt>
                <c:pt idx="2">
                  <c:v>BASA</c:v>
                </c:pt>
                <c:pt idx="3">
                  <c:v>BB</c:v>
                </c:pt>
                <c:pt idx="4">
                  <c:v>BNB</c:v>
                </c:pt>
                <c:pt idx="5">
                  <c:v>BNDES</c:v>
                </c:pt>
                <c:pt idx="6">
                  <c:v>CAIXA</c:v>
                </c:pt>
                <c:pt idx="7">
                  <c:v>CASEMG</c:v>
                </c:pt>
                <c:pt idx="8">
                  <c:v>CBTU</c:v>
                </c:pt>
                <c:pt idx="9">
                  <c:v>CDC</c:v>
                </c:pt>
                <c:pt idx="10">
                  <c:v>CDP</c:v>
                </c:pt>
                <c:pt idx="11">
                  <c:v>CDRJ</c:v>
                </c:pt>
                <c:pt idx="12">
                  <c:v>CEAGESP</c:v>
                </c:pt>
                <c:pt idx="13">
                  <c:v>CEASAMINAS</c:v>
                </c:pt>
                <c:pt idx="14">
                  <c:v>CEITEC</c:v>
                </c:pt>
                <c:pt idx="15">
                  <c:v>CMB</c:v>
                </c:pt>
                <c:pt idx="16">
                  <c:v>CODEBA</c:v>
                </c:pt>
                <c:pt idx="17">
                  <c:v>CODERN</c:v>
                </c:pt>
                <c:pt idx="18">
                  <c:v>CODESA</c:v>
                </c:pt>
                <c:pt idx="19">
                  <c:v>CODESP</c:v>
                </c:pt>
                <c:pt idx="20">
                  <c:v>CODEVASF</c:v>
                </c:pt>
                <c:pt idx="21">
                  <c:v>CONAB</c:v>
                </c:pt>
                <c:pt idx="22">
                  <c:v>CPRM</c:v>
                </c:pt>
                <c:pt idx="23">
                  <c:v>DATAPREV</c:v>
                </c:pt>
                <c:pt idx="24">
                  <c:v>EBC</c:v>
                </c:pt>
                <c:pt idx="25">
                  <c:v>EBSERH</c:v>
                </c:pt>
                <c:pt idx="26">
                  <c:v>ECT</c:v>
                </c:pt>
                <c:pt idx="27">
                  <c:v>ELETROBRAS</c:v>
                </c:pt>
                <c:pt idx="28">
                  <c:v>EMBRAPA</c:v>
                </c:pt>
                <c:pt idx="29">
                  <c:v>EMGEA</c:v>
                </c:pt>
                <c:pt idx="30">
                  <c:v>EMGEPRON</c:v>
                </c:pt>
                <c:pt idx="31">
                  <c:v>EPE</c:v>
                </c:pt>
                <c:pt idx="32">
                  <c:v>EPL</c:v>
                </c:pt>
                <c:pt idx="33">
                  <c:v>FINEP</c:v>
                </c:pt>
                <c:pt idx="34">
                  <c:v>GHC</c:v>
                </c:pt>
                <c:pt idx="35">
                  <c:v>HCPA</c:v>
                </c:pt>
                <c:pt idx="36">
                  <c:v>HEMOBRAS</c:v>
                </c:pt>
                <c:pt idx="37">
                  <c:v>IMBEL</c:v>
                </c:pt>
                <c:pt idx="38">
                  <c:v>INB</c:v>
                </c:pt>
                <c:pt idx="39">
                  <c:v>INFRAERO</c:v>
                </c:pt>
                <c:pt idx="40">
                  <c:v>NUCLEP</c:v>
                </c:pt>
                <c:pt idx="41">
                  <c:v>PETROBRAS</c:v>
                </c:pt>
                <c:pt idx="42">
                  <c:v>PPSA</c:v>
                </c:pt>
                <c:pt idx="43">
                  <c:v>SERPRO</c:v>
                </c:pt>
                <c:pt idx="44">
                  <c:v>TELEBRAS</c:v>
                </c:pt>
                <c:pt idx="45">
                  <c:v>TRENSURB</c:v>
                </c:pt>
                <c:pt idx="46">
                  <c:v>VALEC</c:v>
                </c:pt>
              </c:strCache>
              <c:extLst/>
            </c:strRef>
          </c:cat>
          <c:val>
            <c:numRef>
              <c:f>Notas!$I$3:$I$56</c:f>
              <c:numCache>
                <c:formatCode>0.00</c:formatCode>
                <c:ptCount val="47"/>
                <c:pt idx="0">
                  <c:v>6.9535782930519776</c:v>
                </c:pt>
                <c:pt idx="1">
                  <c:v>8.1312937992363832</c:v>
                </c:pt>
                <c:pt idx="2">
                  <c:v>8.3863636363636367</c:v>
                </c:pt>
                <c:pt idx="3">
                  <c:v>10</c:v>
                </c:pt>
                <c:pt idx="4">
                  <c:v>8.966666666666665</c:v>
                </c:pt>
                <c:pt idx="5">
                  <c:v>9.5</c:v>
                </c:pt>
                <c:pt idx="6">
                  <c:v>9.75</c:v>
                </c:pt>
                <c:pt idx="7">
                  <c:v>2.1529470529470531</c:v>
                </c:pt>
                <c:pt idx="8">
                  <c:v>7.6999295760061317</c:v>
                </c:pt>
                <c:pt idx="9">
                  <c:v>4.1808537953274794</c:v>
                </c:pt>
                <c:pt idx="10">
                  <c:v>5.49056323793166</c:v>
                </c:pt>
                <c:pt idx="11">
                  <c:v>6.2790452237820649</c:v>
                </c:pt>
                <c:pt idx="12">
                  <c:v>3.6167849694165488</c:v>
                </c:pt>
                <c:pt idx="13">
                  <c:v>1.3369422244422244</c:v>
                </c:pt>
                <c:pt idx="14">
                  <c:v>9.4583333333333321</c:v>
                </c:pt>
                <c:pt idx="15">
                  <c:v>8.7637917637917635</c:v>
                </c:pt>
                <c:pt idx="16">
                  <c:v>5.5138712165027952</c:v>
                </c:pt>
                <c:pt idx="17">
                  <c:v>4.9912850307587142</c:v>
                </c:pt>
                <c:pt idx="18">
                  <c:v>7.5975030817136089</c:v>
                </c:pt>
                <c:pt idx="19">
                  <c:v>7.1075427496480117</c:v>
                </c:pt>
                <c:pt idx="20">
                  <c:v>5.2625040562839605</c:v>
                </c:pt>
                <c:pt idx="21">
                  <c:v>8.8453856749311282</c:v>
                </c:pt>
                <c:pt idx="22">
                  <c:v>5.8544900474326313</c:v>
                </c:pt>
                <c:pt idx="23">
                  <c:v>7.4181245654929864</c:v>
                </c:pt>
                <c:pt idx="24">
                  <c:v>7.9434360695126243</c:v>
                </c:pt>
                <c:pt idx="25">
                  <c:v>6.8737901917327751</c:v>
                </c:pt>
                <c:pt idx="26">
                  <c:v>8.0607287449392722</c:v>
                </c:pt>
                <c:pt idx="27">
                  <c:v>10</c:v>
                </c:pt>
                <c:pt idx="28">
                  <c:v>4.372716756927284</c:v>
                </c:pt>
                <c:pt idx="29">
                  <c:v>10</c:v>
                </c:pt>
                <c:pt idx="30">
                  <c:v>6.7360034702139968</c:v>
                </c:pt>
                <c:pt idx="31">
                  <c:v>9.6136363636363633</c:v>
                </c:pt>
                <c:pt idx="32">
                  <c:v>6.2412410157625473</c:v>
                </c:pt>
                <c:pt idx="33">
                  <c:v>8.4649350649350659</c:v>
                </c:pt>
                <c:pt idx="34">
                  <c:v>7.1950108371161008</c:v>
                </c:pt>
                <c:pt idx="35">
                  <c:v>5.5612569647258638</c:v>
                </c:pt>
                <c:pt idx="36">
                  <c:v>5.464286298496825</c:v>
                </c:pt>
                <c:pt idx="37">
                  <c:v>5.2364638285690912</c:v>
                </c:pt>
                <c:pt idx="38">
                  <c:v>4.2288213647065316</c:v>
                </c:pt>
                <c:pt idx="39">
                  <c:v>8.9469696969696972</c:v>
                </c:pt>
                <c:pt idx="40">
                  <c:v>5.2053346175355744</c:v>
                </c:pt>
                <c:pt idx="41">
                  <c:v>10</c:v>
                </c:pt>
                <c:pt idx="42">
                  <c:v>5.5448612790718048</c:v>
                </c:pt>
                <c:pt idx="43">
                  <c:v>9.3846153846153832</c:v>
                </c:pt>
                <c:pt idx="44">
                  <c:v>7.2372408293460921</c:v>
                </c:pt>
                <c:pt idx="45">
                  <c:v>6.1121281164343362</c:v>
                </c:pt>
                <c:pt idx="46">
                  <c:v>7.3085635855372697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600848"/>
        <c:axId val="305593376"/>
      </c:radarChart>
      <c:catAx>
        <c:axId val="17660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5593376"/>
        <c:crosses val="autoZero"/>
        <c:auto val="1"/>
        <c:lblAlgn val="ctr"/>
        <c:lblOffset val="100"/>
        <c:noMultiLvlLbl val="0"/>
      </c:catAx>
      <c:valAx>
        <c:axId val="30559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7660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5471959450847157"/>
          <c:y val="0.3844848694541293"/>
          <c:w val="0.13547990770491522"/>
          <c:h val="8.6350903574375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'DIM1'!$A$2:$A$55</c:f>
              <c:strCache>
                <c:ptCount val="54"/>
                <c:pt idx="0">
                  <c:v>BASA</c:v>
                </c:pt>
                <c:pt idx="1">
                  <c:v>BB</c:v>
                </c:pt>
                <c:pt idx="2">
                  <c:v>BB DTVM</c:v>
                </c:pt>
                <c:pt idx="3">
                  <c:v>BB SEG</c:v>
                </c:pt>
                <c:pt idx="4">
                  <c:v>BNDES</c:v>
                </c:pt>
                <c:pt idx="5">
                  <c:v>CAIXA</c:v>
                </c:pt>
                <c:pt idx="6">
                  <c:v>CEITEC</c:v>
                </c:pt>
                <c:pt idx="7">
                  <c:v>ELETROBRAS</c:v>
                </c:pt>
                <c:pt idx="8">
                  <c:v>EMGEA</c:v>
                </c:pt>
                <c:pt idx="9">
                  <c:v>EPE</c:v>
                </c:pt>
                <c:pt idx="10">
                  <c:v>INFRAERO</c:v>
                </c:pt>
                <c:pt idx="11">
                  <c:v>PETROBRAS</c:v>
                </c:pt>
                <c:pt idx="12">
                  <c:v>BR DISTR</c:v>
                </c:pt>
                <c:pt idx="13">
                  <c:v>TRANSPETRO</c:v>
                </c:pt>
                <c:pt idx="14">
                  <c:v>ELETROSUL</c:v>
                </c:pt>
                <c:pt idx="15">
                  <c:v>FINEP</c:v>
                </c:pt>
                <c:pt idx="16">
                  <c:v>CMB</c:v>
                </c:pt>
                <c:pt idx="17">
                  <c:v>CONAB</c:v>
                </c:pt>
                <c:pt idx="18">
                  <c:v>BNB</c:v>
                </c:pt>
                <c:pt idx="19">
                  <c:v>SERPRO</c:v>
                </c:pt>
                <c:pt idx="20">
                  <c:v>CODESP</c:v>
                </c:pt>
                <c:pt idx="21">
                  <c:v>AMAZUL</c:v>
                </c:pt>
                <c:pt idx="22">
                  <c:v>CBTU</c:v>
                </c:pt>
                <c:pt idx="23">
                  <c:v>CDP</c:v>
                </c:pt>
                <c:pt idx="24">
                  <c:v>CHESF</c:v>
                </c:pt>
                <c:pt idx="25">
                  <c:v>ECT</c:v>
                </c:pt>
                <c:pt idx="26">
                  <c:v>CODESA</c:v>
                </c:pt>
                <c:pt idx="27">
                  <c:v>CDRJ</c:v>
                </c:pt>
                <c:pt idx="28">
                  <c:v>EBC</c:v>
                </c:pt>
                <c:pt idx="29">
                  <c:v>GHC</c:v>
                </c:pt>
                <c:pt idx="30">
                  <c:v>IMBEL</c:v>
                </c:pt>
                <c:pt idx="31">
                  <c:v>EBSERH</c:v>
                </c:pt>
                <c:pt idx="32">
                  <c:v>VALEC</c:v>
                </c:pt>
                <c:pt idx="33">
                  <c:v>ABGF</c:v>
                </c:pt>
                <c:pt idx="34">
                  <c:v>TELEBRAS</c:v>
                </c:pt>
                <c:pt idx="35">
                  <c:v>PPSA</c:v>
                </c:pt>
                <c:pt idx="36">
                  <c:v>HCPA</c:v>
                </c:pt>
                <c:pt idx="37">
                  <c:v>DATAPREV</c:v>
                </c:pt>
                <c:pt idx="38">
                  <c:v>CAIXA PAR</c:v>
                </c:pt>
                <c:pt idx="39">
                  <c:v>CODEBA</c:v>
                </c:pt>
                <c:pt idx="40">
                  <c:v>CPRM</c:v>
                </c:pt>
                <c:pt idx="41">
                  <c:v>CODERN</c:v>
                </c:pt>
                <c:pt idx="42">
                  <c:v>EMGEPRON</c:v>
                </c:pt>
                <c:pt idx="43">
                  <c:v>CDC</c:v>
                </c:pt>
                <c:pt idx="44">
                  <c:v>TRENSURB</c:v>
                </c:pt>
                <c:pt idx="45">
                  <c:v>EPL</c:v>
                </c:pt>
                <c:pt idx="46">
                  <c:v>HEMOBRAS</c:v>
                </c:pt>
                <c:pt idx="47">
                  <c:v>INB</c:v>
                </c:pt>
                <c:pt idx="48">
                  <c:v>EMBRAPA</c:v>
                </c:pt>
                <c:pt idx="49">
                  <c:v>CEAGESP</c:v>
                </c:pt>
                <c:pt idx="50">
                  <c:v>CASEMG</c:v>
                </c:pt>
                <c:pt idx="51">
                  <c:v>CODEVASF</c:v>
                </c:pt>
                <c:pt idx="52">
                  <c:v>NUCLEP</c:v>
                </c:pt>
                <c:pt idx="53">
                  <c:v>CEASAMINAS</c:v>
                </c:pt>
              </c:strCache>
            </c:strRef>
          </c:cat>
          <c:val>
            <c:numRef>
              <c:f>'DIM1'!$B$2:$B$55</c:f>
              <c:numCache>
                <c:formatCode>General</c:formatCode>
                <c:ptCount val="5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 formatCode="0.0">
                  <c:v>9.571428571428573</c:v>
                </c:pt>
                <c:pt idx="15" formatCode="0.0">
                  <c:v>9.571428571428573</c:v>
                </c:pt>
                <c:pt idx="16" formatCode="0.0">
                  <c:v>9.0559440559440567</c:v>
                </c:pt>
                <c:pt idx="17" formatCode="0.0">
                  <c:v>8.884297520661157</c:v>
                </c:pt>
                <c:pt idx="18" formatCode="0.0">
                  <c:v>8.6666666666666661</c:v>
                </c:pt>
                <c:pt idx="19" formatCode="0.0">
                  <c:v>8.4615384615384617</c:v>
                </c:pt>
                <c:pt idx="20" formatCode="0.0">
                  <c:v>8.3244124296755864</c:v>
                </c:pt>
                <c:pt idx="21" formatCode="0.0">
                  <c:v>8.2322749021313602</c:v>
                </c:pt>
                <c:pt idx="22" formatCode="0.0">
                  <c:v>7.9240663642577518</c:v>
                </c:pt>
                <c:pt idx="23" formatCode="0.0">
                  <c:v>7.7668121352331898</c:v>
                </c:pt>
                <c:pt idx="24" formatCode="0.0">
                  <c:v>7.7478241057188431</c:v>
                </c:pt>
                <c:pt idx="25" formatCode="0.0">
                  <c:v>7.6518218623481777</c:v>
                </c:pt>
                <c:pt idx="26" formatCode="0.0">
                  <c:v>7.6048688153951316</c:v>
                </c:pt>
                <c:pt idx="27" formatCode="0.0">
                  <c:v>7.4337241705662755</c:v>
                </c:pt>
                <c:pt idx="28" formatCode="0.0">
                  <c:v>7.3396507798421675</c:v>
                </c:pt>
                <c:pt idx="29" formatCode="0.0">
                  <c:v>7.2804563857195443</c:v>
                </c:pt>
                <c:pt idx="30" formatCode="0.0">
                  <c:v>7.112624217887376</c:v>
                </c:pt>
                <c:pt idx="31" formatCode="0.0">
                  <c:v>7.1024047722612318</c:v>
                </c:pt>
                <c:pt idx="32" formatCode="0.0">
                  <c:v>6.7325832062674174</c:v>
                </c:pt>
                <c:pt idx="33" formatCode="0.0">
                  <c:v>6.632683106367316</c:v>
                </c:pt>
                <c:pt idx="34" formatCode="0.0">
                  <c:v>6.4832535885167459</c:v>
                </c:pt>
                <c:pt idx="35" formatCode="0.0">
                  <c:v>6.3810925916189074</c:v>
                </c:pt>
                <c:pt idx="36" formatCode="0.0">
                  <c:v>6.3368545330267807</c:v>
                </c:pt>
                <c:pt idx="37" formatCode="0.0">
                  <c:v>6.2473316157526693</c:v>
                </c:pt>
                <c:pt idx="38" formatCode="0.0">
                  <c:v>6.2022328548644339</c:v>
                </c:pt>
                <c:pt idx="39" formatCode="0.0">
                  <c:v>6.0763447079236546</c:v>
                </c:pt>
                <c:pt idx="40" formatCode="0.0">
                  <c:v>5.9335736034300623</c:v>
                </c:pt>
                <c:pt idx="41" formatCode="0.0">
                  <c:v>5.8304853041695139</c:v>
                </c:pt>
                <c:pt idx="42" formatCode="0.0">
                  <c:v>5.6468268573531741</c:v>
                </c:pt>
                <c:pt idx="43" formatCode="0.0">
                  <c:v>5.3479678216520323</c:v>
                </c:pt>
                <c:pt idx="44" formatCode="0.0">
                  <c:v>5.2676940284595792</c:v>
                </c:pt>
                <c:pt idx="45" formatCode="0.0">
                  <c:v>4.9875722363760646</c:v>
                </c:pt>
                <c:pt idx="46" formatCode="0.0">
                  <c:v>4.8286450391713549</c:v>
                </c:pt>
                <c:pt idx="47" formatCode="0.0">
                  <c:v>4.7892251289380479</c:v>
                </c:pt>
                <c:pt idx="48" formatCode="0.0">
                  <c:v>4.6817918923182082</c:v>
                </c:pt>
                <c:pt idx="49" formatCode="0.0">
                  <c:v>4.3071139386928872</c:v>
                </c:pt>
                <c:pt idx="50" formatCode="0.0">
                  <c:v>3.9050949050949053</c:v>
                </c:pt>
                <c:pt idx="51" formatCode="0.0">
                  <c:v>3.8254520599018211</c:v>
                </c:pt>
                <c:pt idx="52" formatCode="0.0">
                  <c:v>3.5247001802025721</c:v>
                </c:pt>
                <c:pt idx="53" formatCode="0.0">
                  <c:v>2.5611055611055611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8784000"/>
        <c:axId val="318784560"/>
      </c:barChart>
      <c:catAx>
        <c:axId val="31878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784560"/>
        <c:crosses val="autoZero"/>
        <c:auto val="1"/>
        <c:lblAlgn val="ctr"/>
        <c:lblOffset val="100"/>
        <c:noMultiLvlLbl val="0"/>
      </c:catAx>
      <c:valAx>
        <c:axId val="318784560"/>
        <c:scaling>
          <c:orientation val="minMax"/>
          <c:max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31878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'DIM2'!$A$2:$A$55</c:f>
              <c:strCache>
                <c:ptCount val="54"/>
                <c:pt idx="0">
                  <c:v>BB</c:v>
                </c:pt>
                <c:pt idx="1">
                  <c:v>BB DTVM</c:v>
                </c:pt>
                <c:pt idx="2">
                  <c:v>BB SEG</c:v>
                </c:pt>
                <c:pt idx="3">
                  <c:v>DATAPREV</c:v>
                </c:pt>
                <c:pt idx="4">
                  <c:v>ELETROBRAS</c:v>
                </c:pt>
                <c:pt idx="5">
                  <c:v>EMGEA</c:v>
                </c:pt>
                <c:pt idx="6">
                  <c:v>PETROBRAS</c:v>
                </c:pt>
                <c:pt idx="7">
                  <c:v>SERPRO</c:v>
                </c:pt>
                <c:pt idx="8">
                  <c:v>CONAB</c:v>
                </c:pt>
                <c:pt idx="9">
                  <c:v>BASA</c:v>
                </c:pt>
                <c:pt idx="10">
                  <c:v>CAIXA</c:v>
                </c:pt>
                <c:pt idx="11">
                  <c:v>CODESA</c:v>
                </c:pt>
                <c:pt idx="12">
                  <c:v>EPE</c:v>
                </c:pt>
                <c:pt idx="13">
                  <c:v>BR DISTR</c:v>
                </c:pt>
                <c:pt idx="14">
                  <c:v>VALEC</c:v>
                </c:pt>
                <c:pt idx="15">
                  <c:v>BNB</c:v>
                </c:pt>
                <c:pt idx="16">
                  <c:v>TRENSURB</c:v>
                </c:pt>
                <c:pt idx="17">
                  <c:v>CBTU</c:v>
                </c:pt>
                <c:pt idx="18">
                  <c:v>CEITEC</c:v>
                </c:pt>
                <c:pt idx="19">
                  <c:v>CDRJ</c:v>
                </c:pt>
                <c:pt idx="20">
                  <c:v>INFRAERO</c:v>
                </c:pt>
                <c:pt idx="21">
                  <c:v>AMAZUL</c:v>
                </c:pt>
                <c:pt idx="22">
                  <c:v>BNDES</c:v>
                </c:pt>
                <c:pt idx="23">
                  <c:v>CMB</c:v>
                </c:pt>
                <c:pt idx="24">
                  <c:v>CODESP</c:v>
                </c:pt>
                <c:pt idx="25">
                  <c:v>EBC</c:v>
                </c:pt>
                <c:pt idx="26">
                  <c:v>GHC</c:v>
                </c:pt>
                <c:pt idx="27">
                  <c:v>TRANSPETRO</c:v>
                </c:pt>
                <c:pt idx="28">
                  <c:v>EBSERH</c:v>
                </c:pt>
                <c:pt idx="29">
                  <c:v>CPRM</c:v>
                </c:pt>
                <c:pt idx="30">
                  <c:v>CHESF</c:v>
                </c:pt>
                <c:pt idx="31">
                  <c:v>ELETROSUL</c:v>
                </c:pt>
                <c:pt idx="32">
                  <c:v>EMGEPRON</c:v>
                </c:pt>
                <c:pt idx="33">
                  <c:v>NUCLEP</c:v>
                </c:pt>
                <c:pt idx="34">
                  <c:v>EPL</c:v>
                </c:pt>
                <c:pt idx="35">
                  <c:v>ABGF</c:v>
                </c:pt>
                <c:pt idx="36">
                  <c:v>ECT</c:v>
                </c:pt>
                <c:pt idx="37">
                  <c:v>FINEP</c:v>
                </c:pt>
                <c:pt idx="38">
                  <c:v>CODERN</c:v>
                </c:pt>
                <c:pt idx="39">
                  <c:v>TELEBRAS</c:v>
                </c:pt>
                <c:pt idx="40">
                  <c:v>HCPA</c:v>
                </c:pt>
                <c:pt idx="41">
                  <c:v>CODEBA</c:v>
                </c:pt>
                <c:pt idx="42">
                  <c:v>EMBRAPA</c:v>
                </c:pt>
                <c:pt idx="43">
                  <c:v>HEMOBRAS</c:v>
                </c:pt>
                <c:pt idx="44">
                  <c:v>PPSA</c:v>
                </c:pt>
                <c:pt idx="45">
                  <c:v>CEAGESP</c:v>
                </c:pt>
                <c:pt idx="46">
                  <c:v>CODEVASF</c:v>
                </c:pt>
                <c:pt idx="47">
                  <c:v>CDP</c:v>
                </c:pt>
                <c:pt idx="48">
                  <c:v>CAIXA PAR</c:v>
                </c:pt>
                <c:pt idx="49">
                  <c:v>IMBEL</c:v>
                </c:pt>
                <c:pt idx="50">
                  <c:v>INB</c:v>
                </c:pt>
                <c:pt idx="51">
                  <c:v>CDC</c:v>
                </c:pt>
                <c:pt idx="52">
                  <c:v>CASEMG</c:v>
                </c:pt>
                <c:pt idx="53">
                  <c:v>CEASAMINAS</c:v>
                </c:pt>
              </c:strCache>
            </c:strRef>
          </c:cat>
          <c:val>
            <c:numRef>
              <c:f>'DIM2'!$B$2:$B$55</c:f>
              <c:numCache>
                <c:formatCode>General</c:formatCode>
                <c:ptCount val="5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 formatCode="0.0">
                  <c:v>9.7222222222222214</c:v>
                </c:pt>
                <c:pt idx="9" formatCode="0.0">
                  <c:v>9.1666666666666661</c:v>
                </c:pt>
                <c:pt idx="10" formatCode="0.0">
                  <c:v>9.1666666666666661</c:v>
                </c:pt>
                <c:pt idx="11" formatCode="0.0">
                  <c:v>9.1666666666666661</c:v>
                </c:pt>
                <c:pt idx="12" formatCode="0.0">
                  <c:v>9.1666666666666661</c:v>
                </c:pt>
                <c:pt idx="13" formatCode="0.0">
                  <c:v>9.1666666666666661</c:v>
                </c:pt>
                <c:pt idx="14" formatCode="0.0">
                  <c:v>9.1666666666666661</c:v>
                </c:pt>
                <c:pt idx="15" formatCode="0.0">
                  <c:v>9.0909090909090899</c:v>
                </c:pt>
                <c:pt idx="16" formatCode="0.0">
                  <c:v>9.0909090909090899</c:v>
                </c:pt>
                <c:pt idx="17" formatCode="0.0">
                  <c:v>8.8888888888888893</c:v>
                </c:pt>
                <c:pt idx="18" formatCode="0.0">
                  <c:v>8.7878787878787872</c:v>
                </c:pt>
                <c:pt idx="19" formatCode="0.0">
                  <c:v>8.6111111111111107</c:v>
                </c:pt>
                <c:pt idx="20" formatCode="0.0">
                  <c:v>8.6111111111111107</c:v>
                </c:pt>
                <c:pt idx="21" formatCode="0.0">
                  <c:v>8.3333333333333339</c:v>
                </c:pt>
                <c:pt idx="22" formatCode="0.0">
                  <c:v>8.3333333333333339</c:v>
                </c:pt>
                <c:pt idx="23" formatCode="0.0">
                  <c:v>8.3333333333333339</c:v>
                </c:pt>
                <c:pt idx="24" formatCode="0.0">
                  <c:v>8.3333333333333339</c:v>
                </c:pt>
                <c:pt idx="25" formatCode="0.0">
                  <c:v>8.3333333333333339</c:v>
                </c:pt>
                <c:pt idx="26" formatCode="0.0">
                  <c:v>8.3333333333333339</c:v>
                </c:pt>
                <c:pt idx="27" formatCode="0.0">
                  <c:v>8.3333333333333339</c:v>
                </c:pt>
                <c:pt idx="28" formatCode="0.0">
                  <c:v>7.7777777777777777</c:v>
                </c:pt>
                <c:pt idx="29" formatCode="0.0">
                  <c:v>7.5757575757575761</c:v>
                </c:pt>
                <c:pt idx="30" formatCode="0.0">
                  <c:v>7.5</c:v>
                </c:pt>
                <c:pt idx="31" formatCode="0.0">
                  <c:v>7.5</c:v>
                </c:pt>
                <c:pt idx="32" formatCode="0.0">
                  <c:v>7.5</c:v>
                </c:pt>
                <c:pt idx="33" formatCode="0.0">
                  <c:v>7.5</c:v>
                </c:pt>
                <c:pt idx="34" formatCode="0.0">
                  <c:v>7.2222222222222223</c:v>
                </c:pt>
                <c:pt idx="35" formatCode="0.0">
                  <c:v>6.6666666666666661</c:v>
                </c:pt>
                <c:pt idx="36" formatCode="0.0">
                  <c:v>6.6666666666666661</c:v>
                </c:pt>
                <c:pt idx="37" formatCode="0.0">
                  <c:v>6.6666666666666661</c:v>
                </c:pt>
                <c:pt idx="38" formatCode="0.0">
                  <c:v>6.3888888888888884</c:v>
                </c:pt>
                <c:pt idx="39" formatCode="0.0">
                  <c:v>6.3888888888888884</c:v>
                </c:pt>
                <c:pt idx="40" formatCode="0.0">
                  <c:v>6.0606060606060606</c:v>
                </c:pt>
                <c:pt idx="41" formatCode="0.0">
                  <c:v>5.8333333333333339</c:v>
                </c:pt>
                <c:pt idx="42" formatCode="0.0">
                  <c:v>5.8333333333333339</c:v>
                </c:pt>
                <c:pt idx="43" formatCode="0.0">
                  <c:v>5.8333333333333339</c:v>
                </c:pt>
                <c:pt idx="44" formatCode="0.0">
                  <c:v>5.8333333333333339</c:v>
                </c:pt>
                <c:pt idx="45" formatCode="0.0">
                  <c:v>5.5555555555555554</c:v>
                </c:pt>
                <c:pt idx="46" formatCode="0.0">
                  <c:v>4.8484848484848486</c:v>
                </c:pt>
                <c:pt idx="47" formatCode="0.0">
                  <c:v>4.4444444444444446</c:v>
                </c:pt>
                <c:pt idx="48" formatCode="0.0">
                  <c:v>4.166666666666667</c:v>
                </c:pt>
                <c:pt idx="49" formatCode="0.0">
                  <c:v>4.166666666666667</c:v>
                </c:pt>
                <c:pt idx="50" formatCode="0.0">
                  <c:v>3.333333333333333</c:v>
                </c:pt>
                <c:pt idx="51" formatCode="0.0">
                  <c:v>3.0555555555555558</c:v>
                </c:pt>
                <c:pt idx="52" formatCode="0.0">
                  <c:v>0.83333333333333326</c:v>
                </c:pt>
                <c:pt idx="53" formatCode="0.0">
                  <c:v>0.83333333333333326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9696608"/>
        <c:axId val="319697168"/>
      </c:barChart>
      <c:catAx>
        <c:axId val="31969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697168"/>
        <c:crosses val="autoZero"/>
        <c:auto val="1"/>
        <c:lblAlgn val="ctr"/>
        <c:lblOffset val="100"/>
        <c:noMultiLvlLbl val="0"/>
      </c:catAx>
      <c:valAx>
        <c:axId val="319697168"/>
        <c:scaling>
          <c:orientation val="minMax"/>
          <c:max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31969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'DIM3'!$A$2:$A$55</c:f>
              <c:strCache>
                <c:ptCount val="54"/>
                <c:pt idx="0">
                  <c:v>BB</c:v>
                </c:pt>
                <c:pt idx="1">
                  <c:v>BB DTVM</c:v>
                </c:pt>
                <c:pt idx="2">
                  <c:v>BB SEG</c:v>
                </c:pt>
                <c:pt idx="3">
                  <c:v>BNDES</c:v>
                </c:pt>
                <c:pt idx="4">
                  <c:v>CAIXA</c:v>
                </c:pt>
                <c:pt idx="5">
                  <c:v>ECT</c:v>
                </c:pt>
                <c:pt idx="6">
                  <c:v>ELETROBRAS</c:v>
                </c:pt>
                <c:pt idx="7">
                  <c:v>EMGEA</c:v>
                </c:pt>
                <c:pt idx="8">
                  <c:v>PETROBRAS</c:v>
                </c:pt>
                <c:pt idx="9">
                  <c:v>SERPRO</c:v>
                </c:pt>
                <c:pt idx="10">
                  <c:v>EPE</c:v>
                </c:pt>
                <c:pt idx="11">
                  <c:v>CEITEC</c:v>
                </c:pt>
                <c:pt idx="12">
                  <c:v>BNB</c:v>
                </c:pt>
                <c:pt idx="13">
                  <c:v>TELEBRAS</c:v>
                </c:pt>
                <c:pt idx="14">
                  <c:v>CMB</c:v>
                </c:pt>
                <c:pt idx="15">
                  <c:v>FINEP</c:v>
                </c:pt>
                <c:pt idx="16">
                  <c:v>EBC</c:v>
                </c:pt>
                <c:pt idx="17">
                  <c:v>CAIXA PAR</c:v>
                </c:pt>
                <c:pt idx="18">
                  <c:v>CONAB</c:v>
                </c:pt>
                <c:pt idx="19">
                  <c:v>INFRAERO</c:v>
                </c:pt>
                <c:pt idx="20">
                  <c:v>AMAZUL</c:v>
                </c:pt>
                <c:pt idx="21">
                  <c:v>ABGF</c:v>
                </c:pt>
                <c:pt idx="22">
                  <c:v>CODEVASF</c:v>
                </c:pt>
                <c:pt idx="23">
                  <c:v>BR DISTR</c:v>
                </c:pt>
                <c:pt idx="24">
                  <c:v>EMGEPRON</c:v>
                </c:pt>
                <c:pt idx="25">
                  <c:v>ELETROSUL</c:v>
                </c:pt>
                <c:pt idx="26">
                  <c:v>EPL</c:v>
                </c:pt>
                <c:pt idx="27">
                  <c:v>TRANSPETRO</c:v>
                </c:pt>
                <c:pt idx="28">
                  <c:v>DATAPREV</c:v>
                </c:pt>
                <c:pt idx="29">
                  <c:v>VALEC</c:v>
                </c:pt>
                <c:pt idx="30">
                  <c:v>CBTU</c:v>
                </c:pt>
                <c:pt idx="31">
                  <c:v>CODESA</c:v>
                </c:pt>
                <c:pt idx="32">
                  <c:v>GHC</c:v>
                </c:pt>
                <c:pt idx="33">
                  <c:v>HEMOBRAS</c:v>
                </c:pt>
                <c:pt idx="34">
                  <c:v>EBSERH</c:v>
                </c:pt>
                <c:pt idx="35">
                  <c:v>BASA</c:v>
                </c:pt>
                <c:pt idx="36">
                  <c:v>NUCLEP</c:v>
                </c:pt>
                <c:pt idx="37">
                  <c:v>CHESF</c:v>
                </c:pt>
                <c:pt idx="38">
                  <c:v>CODEBA</c:v>
                </c:pt>
                <c:pt idx="39">
                  <c:v>INB</c:v>
                </c:pt>
                <c:pt idx="40">
                  <c:v>CODESP</c:v>
                </c:pt>
                <c:pt idx="41">
                  <c:v>TRENSURB</c:v>
                </c:pt>
                <c:pt idx="42">
                  <c:v>PPSA</c:v>
                </c:pt>
                <c:pt idx="43">
                  <c:v>CPRM</c:v>
                </c:pt>
                <c:pt idx="44">
                  <c:v>HCPA</c:v>
                </c:pt>
                <c:pt idx="45">
                  <c:v>IMBEL</c:v>
                </c:pt>
                <c:pt idx="46">
                  <c:v>CDC</c:v>
                </c:pt>
                <c:pt idx="47">
                  <c:v>CDP</c:v>
                </c:pt>
                <c:pt idx="48">
                  <c:v>EMBRAPA</c:v>
                </c:pt>
                <c:pt idx="49">
                  <c:v>CODERN</c:v>
                </c:pt>
                <c:pt idx="50">
                  <c:v>CDRJ</c:v>
                </c:pt>
                <c:pt idx="51">
                  <c:v>CASEMG</c:v>
                </c:pt>
                <c:pt idx="52">
                  <c:v>CEAGESP</c:v>
                </c:pt>
                <c:pt idx="53">
                  <c:v>CEASAMINAS</c:v>
                </c:pt>
              </c:strCache>
            </c:strRef>
          </c:cat>
          <c:val>
            <c:numRef>
              <c:f>'DIM3'!$B$2:$B$55</c:f>
              <c:numCache>
                <c:formatCode>General</c:formatCode>
                <c:ptCount val="5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 formatCode="0.0">
                  <c:v>9.545454545454545</c:v>
                </c:pt>
                <c:pt idx="11" formatCode="0.0">
                  <c:v>9.4065656565656557</c:v>
                </c:pt>
                <c:pt idx="12" formatCode="0.0">
                  <c:v>9.2424242424242422</c:v>
                </c:pt>
                <c:pt idx="13" formatCode="0.0">
                  <c:v>9.0909090909090899</c:v>
                </c:pt>
                <c:pt idx="14" formatCode="0.0">
                  <c:v>8.8047138047138045</c:v>
                </c:pt>
                <c:pt idx="15" formatCode="0.0">
                  <c:v>8.787878787878789</c:v>
                </c:pt>
                <c:pt idx="16" formatCode="0.0">
                  <c:v>8.3585858585858599</c:v>
                </c:pt>
                <c:pt idx="17" formatCode="0.0">
                  <c:v>8.3333333333333339</c:v>
                </c:pt>
                <c:pt idx="18" formatCode="0.0">
                  <c:v>7.916666666666667</c:v>
                </c:pt>
                <c:pt idx="19" formatCode="0.0">
                  <c:v>7.8787878787878789</c:v>
                </c:pt>
                <c:pt idx="20" formatCode="0.0">
                  <c:v>7.7946127946127932</c:v>
                </c:pt>
                <c:pt idx="21" formatCode="0.0">
                  <c:v>7.6683501683501687</c:v>
                </c:pt>
                <c:pt idx="22" formatCode="0.0">
                  <c:v>7.5925925925925917</c:v>
                </c:pt>
                <c:pt idx="23" formatCode="0.0">
                  <c:v>7.5925925925925917</c:v>
                </c:pt>
                <c:pt idx="24" formatCode="0.0">
                  <c:v>7.4242424242424239</c:v>
                </c:pt>
                <c:pt idx="25" formatCode="0.0">
                  <c:v>7.1212121212121211</c:v>
                </c:pt>
                <c:pt idx="26" formatCode="0.0">
                  <c:v>6.9318181818181825</c:v>
                </c:pt>
                <c:pt idx="27" formatCode="0.0">
                  <c:v>6.666666666666667</c:v>
                </c:pt>
                <c:pt idx="28" formatCode="0.0">
                  <c:v>6.3973063973063979</c:v>
                </c:pt>
                <c:pt idx="29" formatCode="0.0">
                  <c:v>6.2184343434343434</c:v>
                </c:pt>
                <c:pt idx="30" formatCode="0.0">
                  <c:v>6.2121212121212119</c:v>
                </c:pt>
                <c:pt idx="31" formatCode="0.0">
                  <c:v>6.0185185185185173</c:v>
                </c:pt>
                <c:pt idx="32" formatCode="0.0">
                  <c:v>5.942760942760942</c:v>
                </c:pt>
                <c:pt idx="33" formatCode="0.0">
                  <c:v>5.942760942760942</c:v>
                </c:pt>
                <c:pt idx="34" formatCode="0.0">
                  <c:v>5.6649831649831643</c:v>
                </c:pt>
                <c:pt idx="35" formatCode="0.0">
                  <c:v>5.454545454545455</c:v>
                </c:pt>
                <c:pt idx="36" formatCode="0.0">
                  <c:v>5.1515151515151514</c:v>
                </c:pt>
                <c:pt idx="37" formatCode="0.0">
                  <c:v>5.0925925925925917</c:v>
                </c:pt>
                <c:pt idx="38" formatCode="0.0">
                  <c:v>4.4444444444444446</c:v>
                </c:pt>
                <c:pt idx="39" formatCode="0.0">
                  <c:v>4.3771043771043772</c:v>
                </c:pt>
                <c:pt idx="40" formatCode="0.0">
                  <c:v>4.2592592592592586</c:v>
                </c:pt>
                <c:pt idx="41" formatCode="0.0">
                  <c:v>4.2592592592592586</c:v>
                </c:pt>
                <c:pt idx="42" formatCode="0.0">
                  <c:v>4.141414141414141</c:v>
                </c:pt>
                <c:pt idx="43" formatCode="0.0">
                  <c:v>4.0277777777777777</c:v>
                </c:pt>
                <c:pt idx="44" formatCode="0.0">
                  <c:v>4.0277777777777777</c:v>
                </c:pt>
                <c:pt idx="45" formatCode="0.0">
                  <c:v>3.804713804713804</c:v>
                </c:pt>
                <c:pt idx="46" formatCode="0.0">
                  <c:v>3.75</c:v>
                </c:pt>
                <c:pt idx="47" formatCode="0.0">
                  <c:v>3.5016835016835017</c:v>
                </c:pt>
                <c:pt idx="48" formatCode="0.0">
                  <c:v>2.5</c:v>
                </c:pt>
                <c:pt idx="49" formatCode="0.0">
                  <c:v>2.4747474747474745</c:v>
                </c:pt>
                <c:pt idx="50" formatCode="0.0">
                  <c:v>2.407407407407407</c:v>
                </c:pt>
                <c:pt idx="51" formatCode="0.0">
                  <c:v>1.1363636363636362</c:v>
                </c:pt>
                <c:pt idx="52" formatCode="0.0">
                  <c:v>0.75757575757575746</c:v>
                </c:pt>
                <c:pt idx="53" formatCode="0.0">
                  <c:v>0.20833333333333334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9699408"/>
        <c:axId val="319699968"/>
      </c:barChart>
      <c:catAx>
        <c:axId val="3196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9699968"/>
        <c:crosses val="autoZero"/>
        <c:auto val="1"/>
        <c:lblAlgn val="ctr"/>
        <c:lblOffset val="100"/>
        <c:noMultiLvlLbl val="0"/>
      </c:catAx>
      <c:valAx>
        <c:axId val="319699968"/>
        <c:scaling>
          <c:orientation val="minMax"/>
          <c:max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31969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96466116616014E-2"/>
          <c:y val="0.15885130115284626"/>
          <c:w val="0.82607067766767972"/>
          <c:h val="0.7964917821629720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2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4.6854248366013075E-2"/>
                  <c:y val="-0.112806950786402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6EAB4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5161D7-8808-4A1D-8260-E22D58C2F021}" type="CATEGORYNAME">
                      <a:rPr lang="pt-BR">
                        <a:solidFill>
                          <a:srgbClr val="6EAB46"/>
                        </a:solidFill>
                      </a:rPr>
                      <a:pPr>
                        <a:defRPr sz="1200">
                          <a:solidFill>
                            <a:srgbClr val="6EAB46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>
                        <a:solidFill>
                          <a:srgbClr val="6EAB46"/>
                        </a:solidFill>
                      </a:rPr>
                      <a:t>
</a:t>
                    </a:r>
                    <a:fld id="{67B0B447-DE9D-46D5-9774-CE60E0176381}" type="VALUE">
                      <a:rPr lang="pt-BR" baseline="0" smtClean="0">
                        <a:solidFill>
                          <a:srgbClr val="6EAB46"/>
                        </a:solidFill>
                      </a:rPr>
                      <a:pPr>
                        <a:defRPr sz="1200">
                          <a:solidFill>
                            <a:srgbClr val="6EAB46"/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rgbClr val="6EAB46"/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rgbClr val="6EAB46"/>
                        </a:solidFill>
                      </a:rPr>
                      <a:t>
</a:t>
                    </a:r>
                    <a:fld id="{5420A026-2150-4083-A1C2-71755A0DF445}" type="PERCENTAGE">
                      <a:rPr lang="pt-BR" baseline="0">
                        <a:solidFill>
                          <a:srgbClr val="6EAB46"/>
                        </a:solidFill>
                      </a:rPr>
                      <a:pPr>
                        <a:defRPr sz="1200">
                          <a:solidFill>
                            <a:srgbClr val="6EAB46"/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rgbClr val="6EAB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6EAB4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007516339869275E-2"/>
                  <c:y val="0.119162354134956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4270C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6D81E8-30CA-43D9-9B2D-85510E59B69C}" type="CATEGORYNAME">
                      <a:rPr lang="pt-BR">
                        <a:solidFill>
                          <a:srgbClr val="4270C1"/>
                        </a:solidFill>
                      </a:rPr>
                      <a:pPr>
                        <a:defRPr sz="1200">
                          <a:solidFill>
                            <a:srgbClr val="4270C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>
                        <a:solidFill>
                          <a:srgbClr val="4270C1"/>
                        </a:solidFill>
                      </a:rPr>
                      <a:t>
</a:t>
                    </a:r>
                    <a:fld id="{FE62FA49-E479-4B92-924E-0E68A4C4931C}" type="VALUE">
                      <a:rPr lang="pt-BR" baseline="0" smtClean="0">
                        <a:solidFill>
                          <a:srgbClr val="4270C1"/>
                        </a:solidFill>
                      </a:rPr>
                      <a:pPr>
                        <a:defRPr sz="1200">
                          <a:solidFill>
                            <a:srgbClr val="4270C1"/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rgbClr val="4270C1"/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rgbClr val="4270C1"/>
                        </a:solidFill>
                      </a:rPr>
                      <a:t>
</a:t>
                    </a:r>
                    <a:fld id="{85F1E02B-B501-471F-9B86-EC45897B074D}" type="PERCENTAGE">
                      <a:rPr lang="pt-BR" baseline="0">
                        <a:solidFill>
                          <a:srgbClr val="4270C1"/>
                        </a:solidFill>
                      </a:rPr>
                      <a:pPr>
                        <a:defRPr sz="1200">
                          <a:solidFill>
                            <a:srgbClr val="4270C1"/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rgbClr val="4270C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4270C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7145424836601306E-3"/>
                  <c:y val="1.21930492135971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11D83E-23F5-4863-9C2E-3F226214EE87}" type="CATEGORYNAME">
                      <a:rPr lang="pt-BR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
</a:t>
                    </a:r>
                    <a:fld id="{9ACE9D26-B0BB-41CE-AACA-72FDAA6DC647}" type="VALUE">
                      <a:rPr lang="pt-BR" baseline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
</a:t>
                    </a:r>
                    <a:fld id="{ABC34B72-8FF1-4651-86A3-544F6F08DF16}" type="PERCENTAGE">
                      <a:rPr lang="pt-BR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446472683740255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42662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694BE2-5719-4EC3-810C-EB1E984C1134}" type="CATEGORYNAME">
                      <a:rPr lang="pt-BR">
                        <a:solidFill>
                          <a:srgbClr val="42662A"/>
                        </a:solidFill>
                      </a:rPr>
                      <a:pPr>
                        <a:defRPr sz="1200">
                          <a:solidFill>
                            <a:srgbClr val="42662A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>
                        <a:solidFill>
                          <a:srgbClr val="42662A"/>
                        </a:solidFill>
                      </a:rPr>
                      <a:t>
</a:t>
                    </a:r>
                    <a:fld id="{A6A8F759-38BB-4603-A511-8AAF91AFCC77}" type="VALUE">
                      <a:rPr lang="pt-BR" baseline="0" smtClean="0">
                        <a:solidFill>
                          <a:srgbClr val="42662A"/>
                        </a:solidFill>
                      </a:rPr>
                      <a:pPr>
                        <a:defRPr sz="1200">
                          <a:solidFill>
                            <a:srgbClr val="42662A"/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rgbClr val="42662A"/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rgbClr val="42662A"/>
                        </a:solidFill>
                      </a:rPr>
                      <a:t>
</a:t>
                    </a:r>
                    <a:fld id="{1EA9D32F-9C49-47A4-BA0B-CB4B092F2843}" type="PERCENTAGE">
                      <a:rPr lang="pt-BR" baseline="0">
                        <a:solidFill>
                          <a:srgbClr val="42662A"/>
                        </a:solidFill>
                      </a:rPr>
                      <a:pPr>
                        <a:defRPr sz="1200">
                          <a:solidFill>
                            <a:srgbClr val="42662A"/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rgbClr val="42662A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42662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Níveis_2o_Ciclo!$F$3:$F$6</c:f>
              <c:strCache>
                <c:ptCount val="4"/>
                <c:pt idx="0">
                  <c:v>Nível 1</c:v>
                </c:pt>
                <c:pt idx="1">
                  <c:v>Nível 2</c:v>
                </c:pt>
                <c:pt idx="2">
                  <c:v>Nível 3</c:v>
                </c:pt>
                <c:pt idx="3">
                  <c:v>Nível 4</c:v>
                </c:pt>
              </c:strCache>
            </c:strRef>
          </c:cat>
          <c:val>
            <c:numRef>
              <c:f>Níveis_2o_Ciclo!$G$3:$G$6</c:f>
              <c:numCache>
                <c:formatCode>General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Níveis_2o_Ciclo!$F$3:$F$6</c:f>
              <c:strCache>
                <c:ptCount val="4"/>
                <c:pt idx="0">
                  <c:v>Nível 1</c:v>
                </c:pt>
                <c:pt idx="1">
                  <c:v>Nível 2</c:v>
                </c:pt>
                <c:pt idx="2">
                  <c:v>Nível 3</c:v>
                </c:pt>
                <c:pt idx="3">
                  <c:v>Nível 4</c:v>
                </c:pt>
              </c:strCache>
            </c:strRef>
          </c:cat>
          <c:val>
            <c:numRef>
              <c:f>Níveis_2o_Ciclo!$H$3:$H$6</c:f>
              <c:numCache>
                <c:formatCode>0.0%</c:formatCode>
                <c:ptCount val="4"/>
                <c:pt idx="0">
                  <c:v>0.46296296296296297</c:v>
                </c:pt>
                <c:pt idx="1">
                  <c:v>0.40740740740740738</c:v>
                </c:pt>
                <c:pt idx="2">
                  <c:v>9.2592592592592587E-2</c:v>
                </c:pt>
                <c:pt idx="3">
                  <c:v>3.7037037037037035E-2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8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5.0830065359475599E-3"/>
                  <c:y val="-3.17547158942836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6EAB4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08E6EC-04F5-44B0-8387-9EB14AFB64C5}" type="CATEGORYNAME">
                      <a:rPr lang="pt-BR">
                        <a:solidFill>
                          <a:srgbClr val="6EAB46"/>
                        </a:solidFill>
                      </a:rPr>
                      <a:pPr>
                        <a:defRPr sz="1200">
                          <a:solidFill>
                            <a:srgbClr val="6EAB46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>
                        <a:solidFill>
                          <a:srgbClr val="6EAB46"/>
                        </a:solidFill>
                      </a:rPr>
                      <a:t>
</a:t>
                    </a:r>
                    <a:fld id="{761841D1-E2D6-47DC-BD16-4B545125650B}" type="VALUE">
                      <a:rPr lang="pt-BR" baseline="0" smtClean="0">
                        <a:solidFill>
                          <a:srgbClr val="6EAB46"/>
                        </a:solidFill>
                      </a:rPr>
                      <a:pPr>
                        <a:defRPr sz="1200">
                          <a:solidFill>
                            <a:srgbClr val="6EAB46"/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rgbClr val="6EAB46"/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rgbClr val="6EAB46"/>
                        </a:solidFill>
                      </a:rPr>
                      <a:t>
</a:t>
                    </a:r>
                    <a:fld id="{EAFA0CAE-3D2F-4428-A2F4-A39534201165}" type="PERCENTAGE">
                      <a:rPr lang="pt-BR" baseline="0">
                        <a:solidFill>
                          <a:srgbClr val="6EAB46"/>
                        </a:solidFill>
                      </a:rPr>
                      <a:pPr>
                        <a:defRPr sz="1200">
                          <a:solidFill>
                            <a:srgbClr val="6EAB46"/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rgbClr val="6EAB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6EAB4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133986928104575E-2"/>
                  <c:y val="-8.47481798603267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4270C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E6669C-03C7-4EBC-8B41-313B89126B27}" type="CATEGORYNAME">
                      <a:rPr lang="pt-BR">
                        <a:solidFill>
                          <a:srgbClr val="4270C1"/>
                        </a:solidFill>
                      </a:rPr>
                      <a:pPr>
                        <a:defRPr sz="1200">
                          <a:solidFill>
                            <a:srgbClr val="4270C1"/>
                          </a:solidFill>
                        </a:defRPr>
                      </a:pPr>
                      <a:t>[NOME DA CATEGORIA]</a:t>
                    </a:fld>
                    <a:r>
                      <a:rPr lang="pt-BR" baseline="0" dirty="0">
                        <a:solidFill>
                          <a:srgbClr val="4270C1"/>
                        </a:solidFill>
                      </a:rPr>
                      <a:t>
</a:t>
                    </a:r>
                    <a:fld id="{25458EE8-8DD9-4747-AA1F-064C25CAE6A4}" type="VALUE">
                      <a:rPr lang="pt-BR" baseline="0" smtClean="0">
                        <a:solidFill>
                          <a:srgbClr val="4270C1"/>
                        </a:solidFill>
                      </a:rPr>
                      <a:pPr>
                        <a:defRPr sz="1200">
                          <a:solidFill>
                            <a:srgbClr val="4270C1"/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rgbClr val="4270C1"/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rgbClr val="4270C1"/>
                        </a:solidFill>
                      </a:rPr>
                      <a:t>
</a:t>
                    </a:r>
                    <a:fld id="{9A295BCB-2396-4972-86A7-65F8AAD7C1FA}" type="PERCENTAGE">
                      <a:rPr lang="pt-BR" baseline="0">
                        <a:solidFill>
                          <a:srgbClr val="4270C1"/>
                        </a:solidFill>
                      </a:rPr>
                      <a:pPr>
                        <a:defRPr sz="1200">
                          <a:solidFill>
                            <a:srgbClr val="4270C1"/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rgbClr val="4270C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4270C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9275490196078435E-2"/>
                  <c:y val="7.29086125068482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Nível 3</a:t>
                    </a:r>
                    <a:r>
                      <a:rPr lang="pt-BR" baseline="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
</a:t>
                    </a:r>
                    <a:fld id="{05351496-BEBE-416F-BA8C-A3CF1454D392}" type="VALUE">
                      <a:rPr lang="pt-BR" baseline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[VALOR]</a:t>
                    </a:fld>
                    <a:r>
                      <a:rPr lang="pt-BR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empresas</a:t>
                    </a:r>
                    <a:r>
                      <a:rPr lang="pt-BR" baseline="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
</a:t>
                    </a:r>
                    <a:fld id="{411E83B3-EE45-4BDA-8387-A930A0887C61}" type="PERCENTAGE">
                      <a:rPr lang="pt-BR" baseline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pPr>
                        <a:defRPr sz="1200">
                          <a:solidFill>
                            <a:schemeClr val="bg2">
                              <a:lumMod val="25000"/>
                            </a:schemeClr>
                          </a:solidFill>
                        </a:defRPr>
                      </a:pPr>
                      <a:t>[PORCENTAGEM]</a:t>
                    </a:fld>
                    <a:endParaRPr lang="pt-BR" baseline="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7220392156862746"/>
                  <c:y val="-0.15146751814176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42662A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t-BR" baseline="0" dirty="0" err="1" smtClean="0">
                        <a:solidFill>
                          <a:srgbClr val="42662A"/>
                        </a:solidFill>
                      </a:rPr>
                      <a:t>Nível</a:t>
                    </a:r>
                    <a:r>
                      <a:rPr lang="pt-BR" baseline="0" dirty="0" smtClean="0">
                        <a:solidFill>
                          <a:srgbClr val="42662A"/>
                        </a:solidFill>
                      </a:rPr>
                      <a:t> 4</a:t>
                    </a:r>
                  </a:p>
                  <a:p>
                    <a:pPr>
                      <a:defRPr sz="1200">
                        <a:solidFill>
                          <a:srgbClr val="42662A"/>
                        </a:solidFill>
                      </a:defRPr>
                    </a:pPr>
                    <a:r>
                      <a:rPr lang="pt-BR" baseline="0" dirty="0" smtClean="0">
                        <a:solidFill>
                          <a:srgbClr val="42662A"/>
                        </a:solidFill>
                      </a:rPr>
                      <a:t>1 empresa </a:t>
                    </a:r>
                  </a:p>
                  <a:p>
                    <a:pPr>
                      <a:defRPr sz="1200">
                        <a:solidFill>
                          <a:srgbClr val="42662A"/>
                        </a:solidFill>
                      </a:defRPr>
                    </a:pPr>
                    <a:fld id="{586D9F67-1B3A-48A9-A509-65D922B6AC08}" type="PERCENTAGE">
                      <a:rPr lang="pt-BR" baseline="0" smtClean="0">
                        <a:solidFill>
                          <a:srgbClr val="42662A"/>
                        </a:solidFill>
                      </a:rPr>
                      <a:pPr>
                        <a:defRPr sz="1200">
                          <a:solidFill>
                            <a:srgbClr val="42662A"/>
                          </a:solidFill>
                        </a:defRPr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42662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71454248366012"/>
                      <c:h val="0.1641976477179961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Níveis_1o_Ciclo!$F$3:$F$6</c:f>
              <c:strCache>
                <c:ptCount val="4"/>
                <c:pt idx="0">
                  <c:v>Nível 1</c:v>
                </c:pt>
                <c:pt idx="1">
                  <c:v>Nível 2</c:v>
                </c:pt>
                <c:pt idx="2">
                  <c:v>Nível 3</c:v>
                </c:pt>
                <c:pt idx="3">
                  <c:v>Nível 4</c:v>
                </c:pt>
              </c:strCache>
            </c:strRef>
          </c:cat>
          <c:val>
            <c:numRef>
              <c:f>Níveis_1o_Ciclo!$G$3:$G$6</c:f>
              <c:numCache>
                <c:formatCode>General</c:formatCode>
                <c:ptCount val="4"/>
                <c:pt idx="0">
                  <c:v>16</c:v>
                </c:pt>
                <c:pt idx="1">
                  <c:v>26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Níveis_1o_Ciclo!$F$3:$F$6</c:f>
              <c:strCache>
                <c:ptCount val="4"/>
                <c:pt idx="0">
                  <c:v>Nível 1</c:v>
                </c:pt>
                <c:pt idx="1">
                  <c:v>Nível 2</c:v>
                </c:pt>
                <c:pt idx="2">
                  <c:v>Nível 3</c:v>
                </c:pt>
                <c:pt idx="3">
                  <c:v>Nível 4</c:v>
                </c:pt>
              </c:strCache>
            </c:strRef>
          </c:cat>
          <c:val>
            <c:numRef>
              <c:f>Níveis_1o_Ciclo!$H$3:$H$6</c:f>
              <c:numCache>
                <c:formatCode>0.0%</c:formatCode>
                <c:ptCount val="4"/>
                <c:pt idx="0">
                  <c:v>0.34042553191489361</c:v>
                </c:pt>
                <c:pt idx="1">
                  <c:v>0.55319148936170215</c:v>
                </c:pt>
                <c:pt idx="2">
                  <c:v>8.5106382978723402E-2</c:v>
                </c:pt>
                <c:pt idx="3">
                  <c:v>2.1276595744680851E-2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385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04-DD54-414D-B67B-C38AAAD1D1A3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385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1281-CF1F-4D1E-AA75-5FAA137593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787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3858" y="3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A430C-4004-426F-8287-A81A0274500C}" type="datetimeFigureOut">
              <a:rPr lang="pt-BR" smtClean="0"/>
              <a:t>23/11/2018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1" y="4750825"/>
            <a:ext cx="5487040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3858" y="9378480"/>
            <a:ext cx="2972547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ABAE-7963-4640-A90A-E744A7CB38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28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80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SEST desenvolveu modelos dos documentos em destaque como forma de contribuir</a:t>
            </a:r>
            <a:r>
              <a:rPr lang="pt-BR" baseline="0" dirty="0" smtClean="0">
                <a:solidFill>
                  <a:srgbClr val="FF0000"/>
                </a:solidFill>
              </a:rPr>
              <a:t> com as empresas, que estão disponíveis na página da Secretaria.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70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SEST desenvolveu modelos dos documentos em destaque como forma de contribuir</a:t>
            </a:r>
            <a:r>
              <a:rPr lang="pt-BR" baseline="0" dirty="0" smtClean="0">
                <a:solidFill>
                  <a:srgbClr val="FF0000"/>
                </a:solidFill>
              </a:rPr>
              <a:t> com as empresas, que estão disponíveis na página da Secretaria.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05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média</a:t>
            </a:r>
            <a:r>
              <a:rPr lang="pt-BR" baseline="0" dirty="0" smtClean="0">
                <a:solidFill>
                  <a:srgbClr val="FF0000"/>
                </a:solidFill>
              </a:rPr>
              <a:t> no primeiro ciclo foi 1,9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25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vamos mais nos</a:t>
            </a:r>
            <a:r>
              <a:rPr lang="pt-BR" baseline="0" dirty="0" smtClean="0"/>
              <a:t> contentar com a simples entrega de documentos tais como Estatuto Social da Empresa, Código de Ética e Conduta da Empresa, normativos internos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de forma a atender o quesito de treinamentos de administradores e conselheiros fiscais, pois haverá a necessidade de comprovação de realização de cursos (presenciais ou virtuais) para pontuar a partir do próximo ciclo.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296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Não vamos mais nos</a:t>
            </a:r>
            <a:r>
              <a:rPr lang="pt-BR" baseline="0" dirty="0" smtClean="0"/>
              <a:t> contentar com a simples entrega de documentos tais como Estatuto Social da Empresa, Código de Ética e Conduta da Empresa, normativos internos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de forma a atender o quesito de treinamentos de administradores e conselheiros fiscais, pois haverá a necessidade de comprovação de realização de cursos (presenciais ou virtuais) para pontuar a partir do próximo ciclo.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144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Destaque para a EPE que</a:t>
            </a:r>
            <a:r>
              <a:rPr lang="pt-BR" baseline="0" dirty="0" smtClean="0"/>
              <a:t> subiu 3 níveis, e as que elevaram 2 níveis foram: CASEMG, CBTU, CEITEC, CODEBA, CODERN, CODESP, CODEVASF, CONAB, CONCEIÇÃO, CPRM, DATAPREV, EPL, HCPA, IMBEL, INFRAERO e TELEBRÁS.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499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 acordo com o que</a:t>
            </a:r>
            <a:r>
              <a:rPr lang="pt-BR" baseline="0" dirty="0" smtClean="0"/>
              <a:t> o Fernando solicitou, colocar a lista das empresas, não as logo marcas. As do nível 3 e 4 na mesma página.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705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30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15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3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3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média no primeiro ciclo</a:t>
            </a:r>
            <a:r>
              <a:rPr lang="pt-BR" baseline="0" dirty="0" smtClean="0"/>
              <a:t> foi de 4,08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12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43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20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90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média do primeiro ciclo foi 5,8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32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92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média do primeiro ciclo foi 3,2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4ABAE-7963-4640-A90A-E744A7CB380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35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64534"/>
            <a:ext cx="9144000" cy="82391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>
                    <a:lumMod val="50000"/>
                    <a:lumOff val="50000"/>
                  </a:schemeClr>
                </a:solidFill>
                <a:latin typeface="Gotham HTF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80523"/>
            <a:ext cx="9144000" cy="1655762"/>
          </a:xfrm>
        </p:spPr>
        <p:txBody>
          <a:bodyPr/>
          <a:lstStyle>
            <a:lvl1pPr marL="0" indent="0" algn="ctr">
              <a:buNone/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7EF8-861F-4440-B3CF-6916190AF106}" type="datetime1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B350-43AD-4AE8-A7C9-71D0A6582D48}" type="datetime1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033-BE4D-4768-8B5F-0589BF2E1B51}" type="datetime1">
              <a:rPr lang="pt-BR" smtClean="0"/>
              <a:t>23/11/2018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76656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220044"/>
            <a:ext cx="105156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645B-1A3A-45BC-9D44-F024DB6E526F}" type="datetime1">
              <a:rPr lang="pt-BR" smtClean="0"/>
              <a:t>23/11/2018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D39B-4F8E-475C-9A5C-931CEEE1D1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60" y="-332622"/>
            <a:ext cx="8426854" cy="361223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3074" y="4469978"/>
            <a:ext cx="1097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Fernando Antônio Ribeiro Soares 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Secretário </a:t>
            </a: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Coordenação e Governança das Empresas Estatais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01752" y="2522842"/>
            <a:ext cx="5710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277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CICLO</a:t>
            </a:r>
            <a:endParaRPr lang="pt-BR" sz="6000" b="1" dirty="0">
              <a:solidFill>
                <a:srgbClr val="2770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7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11858831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Transparência das Informações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51692" y="868278"/>
            <a:ext cx="10827055" cy="51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média nesta dimensão subiu de </a:t>
            </a:r>
            <a:r>
              <a:rPr lang="pt-BR" sz="2400" b="1" dirty="0" smtClean="0"/>
              <a:t>5,9</a:t>
            </a:r>
            <a:r>
              <a:rPr lang="pt-BR" sz="2400" dirty="0" smtClean="0"/>
              <a:t> no segundo ciclo para </a:t>
            </a:r>
            <a:r>
              <a:rPr lang="pt-BR" sz="2400" b="1" dirty="0" smtClean="0"/>
              <a:t>7,4</a:t>
            </a:r>
            <a:r>
              <a:rPr lang="pt-BR" sz="2400" dirty="0" smtClean="0"/>
              <a:t> no terceiro ciclo</a:t>
            </a:r>
            <a:r>
              <a:rPr lang="pt-BR" sz="2400" dirty="0" smtClean="0">
                <a:cs typeface="Times New Roman" panose="02020603050405020304" pitchFamily="18" charset="0"/>
              </a:rPr>
              <a:t>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Os novos itens do questionário IG-SEST nesta dimensão são: divulgação das atas das Assembleias Gerais, reuniões do Conselho de Administração e do Conselho Fiscal; bem como publicação dos currículos dos membros do CA e diretoria.</a:t>
            </a:r>
            <a:endParaRPr lang="pt-BR" sz="11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829" y="884135"/>
            <a:ext cx="9998171" cy="563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marL="180000" algn="just">
              <a:lnSpc>
                <a:spcPct val="120000"/>
              </a:lnSpc>
              <a:spcAft>
                <a:spcPts val="1200"/>
              </a:spcAft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pt-BR" sz="2800" dirty="0" smtClean="0"/>
              <a:t>   Empresas Estatais Federais analisadas no IG-SEST: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1858831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Transparência das Informações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3400" y="1858222"/>
            <a:ext cx="11900005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7200" lvl="1">
              <a:lnSpc>
                <a:spcPct val="120000"/>
              </a:lnSpc>
              <a:spcAft>
                <a:spcPts val="1200"/>
              </a:spcAft>
            </a:pP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pt-BR" sz="2800" dirty="0" smtClean="0"/>
              <a:t> </a:t>
            </a:r>
            <a:r>
              <a:rPr lang="pt-BR" sz="2400" dirty="0"/>
              <a:t>publicam a </a:t>
            </a:r>
            <a:r>
              <a:rPr lang="pt-BR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Anual de Governança </a:t>
            </a:r>
            <a:r>
              <a:rPr lang="pt-BR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Corporativa</a:t>
            </a:r>
            <a:r>
              <a:rPr lang="pt-B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7200" lvl="1">
              <a:lnSpc>
                <a:spcPct val="120000"/>
              </a:lnSpc>
              <a:spcAft>
                <a:spcPts val="1200"/>
              </a:spcAft>
            </a:pP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pt-BR" sz="2800" dirty="0" smtClean="0"/>
              <a:t> </a:t>
            </a:r>
            <a:r>
              <a:rPr lang="pt-BR" sz="2400" dirty="0"/>
              <a:t>disponibilizam ao público a </a:t>
            </a:r>
            <a:r>
              <a:rPr lang="pt-BR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Divulgação de Informações </a:t>
            </a:r>
            <a:r>
              <a:rPr lang="pt-BR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Relevantes</a:t>
            </a:r>
            <a:r>
              <a:rPr lang="pt-BR" sz="2600" dirty="0" smtClean="0"/>
              <a:t>.</a:t>
            </a:r>
            <a:endParaRPr lang="pt-BR" sz="2600" dirty="0"/>
          </a:p>
          <a:p>
            <a:pPr marL="637200" lvl="1">
              <a:lnSpc>
                <a:spcPct val="120000"/>
              </a:lnSpc>
              <a:spcAft>
                <a:spcPts val="1200"/>
              </a:spcAft>
            </a:pP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pt-BR" sz="2800" dirty="0" smtClean="0"/>
              <a:t> </a:t>
            </a:r>
            <a:r>
              <a:rPr lang="pt-BR" sz="2400" dirty="0"/>
              <a:t>divulgam o </a:t>
            </a:r>
            <a:r>
              <a:rPr lang="pt-BR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Integrado ou de </a:t>
            </a:r>
            <a:r>
              <a:rPr lang="pt-BR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Sustentabilidade</a:t>
            </a:r>
            <a:r>
              <a:rPr lang="pt-BR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7200" lvl="1">
              <a:lnSpc>
                <a:spcPct val="120000"/>
              </a:lnSpc>
              <a:spcAft>
                <a:spcPts val="1200"/>
              </a:spcAft>
            </a:pPr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pt-BR" sz="2800" dirty="0" smtClean="0"/>
              <a:t> </a:t>
            </a:r>
            <a:r>
              <a:rPr lang="pt-BR" sz="2400" dirty="0"/>
              <a:t>divulgam a </a:t>
            </a:r>
            <a:r>
              <a:rPr lang="pt-BR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Transações com Partes </a:t>
            </a:r>
            <a:r>
              <a:rPr lang="pt-BR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Relacionadas</a:t>
            </a:r>
            <a:r>
              <a:rPr lang="pt-BR" sz="2800" b="1" dirty="0" smtClean="0">
                <a:solidFill>
                  <a:srgbClr val="000066"/>
                </a:solidFill>
              </a:rPr>
              <a:t>.</a:t>
            </a:r>
            <a:endParaRPr lang="pt-BR" sz="2800" dirty="0">
              <a:solidFill>
                <a:srgbClr val="000066"/>
              </a:solidFill>
            </a:endParaRPr>
          </a:p>
        </p:txBody>
      </p:sp>
      <p:cxnSp>
        <p:nvCxnSpPr>
          <p:cNvPr id="5" name="Conector angulado 4"/>
          <p:cNvCxnSpPr/>
          <p:nvPr/>
        </p:nvCxnSpPr>
        <p:spPr>
          <a:xfrm rot="16200000" flipH="1">
            <a:off x="-1148652" y="3039501"/>
            <a:ext cx="3694515" cy="788348"/>
          </a:xfrm>
          <a:prstGeom prst="bentConnector3">
            <a:avLst>
              <a:gd name="adj1" fmla="val 100188"/>
            </a:avLst>
          </a:prstGeom>
          <a:ln w="381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91995" y="1586422"/>
            <a:ext cx="482810" cy="0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rot="16200000" flipH="1">
            <a:off x="-591573" y="2634372"/>
            <a:ext cx="2726514" cy="667064"/>
          </a:xfrm>
          <a:prstGeom prst="bentConnector3">
            <a:avLst>
              <a:gd name="adj1" fmla="val 99840"/>
            </a:avLst>
          </a:prstGeom>
          <a:ln w="381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/>
          <p:nvPr/>
        </p:nvCxnSpPr>
        <p:spPr>
          <a:xfrm rot="16200000" flipH="1">
            <a:off x="-3654" y="2192867"/>
            <a:ext cx="1710059" cy="482811"/>
          </a:xfrm>
          <a:prstGeom prst="bentConnector3">
            <a:avLst>
              <a:gd name="adj1" fmla="val 100501"/>
            </a:avLst>
          </a:prstGeom>
          <a:ln w="381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rot="16200000" flipH="1">
            <a:off x="532174" y="1832403"/>
            <a:ext cx="801061" cy="320147"/>
          </a:xfrm>
          <a:prstGeom prst="bentConnector3">
            <a:avLst>
              <a:gd name="adj1" fmla="val 100733"/>
            </a:avLst>
          </a:prstGeom>
          <a:ln w="38100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1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200104" y="2446344"/>
            <a:ext cx="11585497" cy="0"/>
          </a:xfrm>
          <a:prstGeom prst="line">
            <a:avLst/>
          </a:prstGeom>
          <a:ln w="539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"/>
          <p:cNvSpPr txBox="1"/>
          <p:nvPr/>
        </p:nvSpPr>
        <p:spPr>
          <a:xfrm>
            <a:off x="9966757" y="1861461"/>
            <a:ext cx="2105026" cy="7720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 6,6</a:t>
            </a:r>
            <a:endParaRPr lang="pt-BR" sz="32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18588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 Geral – 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156194" y="867236"/>
            <a:ext cx="5023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Conselhos, Comitês e Diretorias</a:t>
            </a:r>
          </a:p>
        </p:txBody>
      </p:sp>
      <p:graphicFrame>
        <p:nvGraphicFramePr>
          <p:cNvPr id="13" name="Gráfic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86369"/>
              </p:ext>
            </p:extLst>
          </p:nvPr>
        </p:nvGraphicFramePr>
        <p:xfrm>
          <a:off x="-79778" y="755823"/>
          <a:ext cx="12259078" cy="557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90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28641" y="868278"/>
            <a:ext cx="10801547" cy="51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 média nesta dimensão </a:t>
            </a:r>
            <a:r>
              <a:rPr lang="pt-BR" sz="2400" dirty="0" smtClean="0"/>
              <a:t>caiu de </a:t>
            </a:r>
            <a:r>
              <a:rPr lang="pt-BR" sz="2400" b="1" dirty="0" smtClean="0"/>
              <a:t>7,9</a:t>
            </a:r>
            <a:r>
              <a:rPr lang="pt-BR" sz="2400" dirty="0" smtClean="0"/>
              <a:t> </a:t>
            </a:r>
            <a:r>
              <a:rPr lang="pt-BR" sz="2400" dirty="0"/>
              <a:t>no segundo ciclo para </a:t>
            </a:r>
            <a:r>
              <a:rPr lang="pt-BR" sz="2400" b="1" dirty="0" smtClean="0"/>
              <a:t>6,6</a:t>
            </a:r>
            <a:r>
              <a:rPr lang="pt-BR" sz="2400" dirty="0" smtClean="0"/>
              <a:t> </a:t>
            </a:r>
            <a:r>
              <a:rPr lang="pt-BR" sz="2400" dirty="0"/>
              <a:t>no terceiro ciclo</a:t>
            </a:r>
            <a:r>
              <a:rPr lang="pt-BR" sz="2400" dirty="0" smtClean="0"/>
              <a:t>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redução se deve porque houve a maior modificação nos itens do questionário nesta dimensão. </a:t>
            </a:r>
            <a:r>
              <a:rPr lang="pt-BR" sz="2400" dirty="0"/>
              <a:t>Dos 15 itens do questionário </a:t>
            </a:r>
            <a:r>
              <a:rPr lang="pt-BR" sz="2400" dirty="0" smtClean="0"/>
              <a:t>IG-SEST, 11 itens foram integralmente reformulados.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Nos 1º e 2º ciclos, a maior parte dos itens se referiam a previsões estatutárias, ao passo que neste 3º ciclo, há preocupação no funcionamento das estruturas de governança. </a:t>
            </a:r>
            <a:endParaRPr lang="pt-BR" sz="2400" dirty="0"/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0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11858831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Conselhos, Comitês e Diretorias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5905" y="1225929"/>
            <a:ext cx="10801547" cy="51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180000" algn="just">
              <a:lnSpc>
                <a:spcPct val="120000"/>
              </a:lnSpc>
              <a:spcAft>
                <a:spcPts val="1200"/>
              </a:spcAft>
            </a:pPr>
            <a:r>
              <a:rPr lang="pt-BR" sz="2000" dirty="0" smtClean="0"/>
              <a:t>As novidades no questionário desta dimensão são: 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exigência de funcionamento dos comitês de elegibilidade e de auditoria estatutário;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divulgação do Regimento Interno do </a:t>
            </a:r>
            <a:r>
              <a:rPr lang="pt-BR" sz="2000" dirty="0" err="1" smtClean="0"/>
              <a:t>Coaud</a:t>
            </a:r>
            <a:r>
              <a:rPr lang="pt-BR" sz="2000" dirty="0" smtClean="0"/>
              <a:t> e do Conselho Fiscal;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monitoramento pelo CA das decisões que envolvem Transações com Partes Relacionadas e Código de Conduta do Agentes;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existência de uma Política de Gestão de Riscos aprovada pelo CA;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avaliação dos diretores da estatal pelo Conselho de Administração;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previsão </a:t>
            </a:r>
            <a:r>
              <a:rPr lang="pt-BR" sz="2000" dirty="0"/>
              <a:t>no </a:t>
            </a:r>
            <a:r>
              <a:rPr lang="pt-BR" sz="2000" dirty="0" smtClean="0"/>
              <a:t>Regimento </a:t>
            </a:r>
            <a:r>
              <a:rPr lang="pt-BR" sz="2000" dirty="0"/>
              <a:t>Interno do Conselho de Administração </a:t>
            </a:r>
            <a:r>
              <a:rPr lang="pt-BR" sz="2000" dirty="0" smtClean="0"/>
              <a:t>de prazo </a:t>
            </a:r>
            <a:r>
              <a:rPr lang="pt-BR" sz="2000" dirty="0"/>
              <a:t>mínimo para o envio aos conselheiros da pauta e da documentação necessária à apreciação do assuntos nelas previstos (prazo para instrução</a:t>
            </a:r>
            <a:r>
              <a:rPr lang="pt-BR" sz="2000" dirty="0" smtClean="0"/>
              <a:t>);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reunião periódica do Conselho Fiscal com o </a:t>
            </a:r>
            <a:r>
              <a:rPr lang="pt-BR" sz="2000" dirty="0" err="1" smtClean="0"/>
              <a:t>Coaud</a:t>
            </a:r>
            <a:r>
              <a:rPr lang="pt-BR" sz="2000" dirty="0" smtClean="0"/>
              <a:t>;</a:t>
            </a:r>
          </a:p>
          <a:p>
            <a:pPr marL="694350" indent="-514350" algn="just">
              <a:spcAft>
                <a:spcPts val="1200"/>
              </a:spcAft>
              <a:buFont typeface="+mj-lt"/>
              <a:buAutoNum type="romanLcPeriod"/>
            </a:pPr>
            <a:r>
              <a:rPr lang="pt-BR" sz="2000" dirty="0" smtClean="0"/>
              <a:t>posse de membros independentes no Conselho de Administração e no </a:t>
            </a:r>
            <a:r>
              <a:rPr lang="pt-BR" sz="2000" dirty="0" err="1" smtClean="0"/>
              <a:t>Coaud</a:t>
            </a:r>
            <a:r>
              <a:rPr lang="pt-BR" sz="2000" dirty="0" smtClean="0"/>
              <a:t>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0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0" y="0"/>
            <a:ext cx="11858831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Conselhos, Comitês e Diretorias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48658" y="819018"/>
            <a:ext cx="208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2º Ciclo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85406" y="778366"/>
            <a:ext cx="2088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3º Ciclo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507113" y="187687"/>
            <a:ext cx="1168081" cy="584625"/>
            <a:chOff x="2732454" y="2822212"/>
            <a:chExt cx="1336169" cy="601233"/>
          </a:xfrm>
        </p:grpSpPr>
        <p:sp>
          <p:nvSpPr>
            <p:cNvPr id="28" name="Retângulo 27"/>
            <p:cNvSpPr/>
            <p:nvPr/>
          </p:nvSpPr>
          <p:spPr>
            <a:xfrm>
              <a:off x="2732454" y="3210943"/>
              <a:ext cx="1312739" cy="212502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 Í V E L  1</a:t>
              </a: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884" y="2822212"/>
              <a:ext cx="1312739" cy="383178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4118007" y="187687"/>
            <a:ext cx="1164933" cy="628257"/>
            <a:chOff x="4588836" y="2797661"/>
            <a:chExt cx="1312741" cy="609376"/>
          </a:xfrm>
        </p:grpSpPr>
        <p:sp>
          <p:nvSpPr>
            <p:cNvPr id="31" name="Retângulo 30"/>
            <p:cNvSpPr/>
            <p:nvPr/>
          </p:nvSpPr>
          <p:spPr>
            <a:xfrm>
              <a:off x="4588836" y="3194535"/>
              <a:ext cx="1312739" cy="21250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 Í V E L  2</a:t>
              </a:r>
            </a:p>
          </p:txBody>
        </p:sp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838" y="2797661"/>
              <a:ext cx="1312739" cy="383177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6746234" y="187687"/>
            <a:ext cx="1168082" cy="631331"/>
            <a:chOff x="6421790" y="2797663"/>
            <a:chExt cx="1312739" cy="631337"/>
          </a:xfrm>
        </p:grpSpPr>
        <p:sp>
          <p:nvSpPr>
            <p:cNvPr id="34" name="Retângulo 33"/>
            <p:cNvSpPr/>
            <p:nvPr/>
          </p:nvSpPr>
          <p:spPr>
            <a:xfrm>
              <a:off x="6445222" y="3216498"/>
              <a:ext cx="1263370" cy="21250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 Í V E L  3</a:t>
              </a:r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790" y="2797663"/>
              <a:ext cx="1312739" cy="383178"/>
            </a:xfrm>
            <a:prstGeom prst="rect">
              <a:avLst/>
            </a:prstGeom>
          </p:spPr>
        </p:pic>
      </p:grpSp>
      <p:grpSp>
        <p:nvGrpSpPr>
          <p:cNvPr id="36" name="Grupo 35"/>
          <p:cNvGrpSpPr/>
          <p:nvPr/>
        </p:nvGrpSpPr>
        <p:grpSpPr>
          <a:xfrm>
            <a:off x="9375383" y="184613"/>
            <a:ext cx="1206400" cy="631331"/>
            <a:chOff x="8154138" y="2822212"/>
            <a:chExt cx="1312739" cy="612342"/>
          </a:xfrm>
        </p:grpSpPr>
        <p:sp>
          <p:nvSpPr>
            <p:cNvPr id="37" name="Retângulo 36"/>
            <p:cNvSpPr/>
            <p:nvPr/>
          </p:nvSpPr>
          <p:spPr>
            <a:xfrm>
              <a:off x="8154138" y="3216498"/>
              <a:ext cx="1271043" cy="21805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 Í V E L  4</a:t>
              </a:r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138" y="2822212"/>
              <a:ext cx="1312739" cy="383178"/>
            </a:xfrm>
            <a:prstGeom prst="rect">
              <a:avLst/>
            </a:prstGeom>
          </p:spPr>
        </p:pic>
      </p:grpSp>
      <p:graphicFrame>
        <p:nvGraphicFramePr>
          <p:cNvPr id="24" name="Gráfico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57180"/>
              </p:ext>
            </p:extLst>
          </p:nvPr>
        </p:nvGraphicFramePr>
        <p:xfrm>
          <a:off x="5969552" y="2010433"/>
          <a:ext cx="6120000" cy="39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91854"/>
              </p:ext>
            </p:extLst>
          </p:nvPr>
        </p:nvGraphicFramePr>
        <p:xfrm>
          <a:off x="-71201" y="2192419"/>
          <a:ext cx="6120000" cy="394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6137031" y="984739"/>
            <a:ext cx="0" cy="48181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5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88953" y="160534"/>
            <a:ext cx="10515600" cy="635667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Painel de Governança 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07169" y="1130657"/>
            <a:ext cx="5638799" cy="839108"/>
            <a:chOff x="6353583" y="2814678"/>
            <a:chExt cx="4405168" cy="619877"/>
          </a:xfrm>
        </p:grpSpPr>
        <p:sp>
          <p:nvSpPr>
            <p:cNvPr id="14" name="Retângulo 13"/>
            <p:cNvSpPr/>
            <p:nvPr/>
          </p:nvSpPr>
          <p:spPr>
            <a:xfrm>
              <a:off x="6353583" y="3216499"/>
              <a:ext cx="4405168" cy="21805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 N Í V E L  4    </a:t>
              </a:r>
              <a:endParaRPr lang="pt-BR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797" y="2814678"/>
              <a:ext cx="1312739" cy="383178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6171101" y="1127692"/>
            <a:ext cx="5637600" cy="842074"/>
            <a:chOff x="5146420" y="2813957"/>
            <a:chExt cx="4793819" cy="615043"/>
          </a:xfrm>
        </p:grpSpPr>
        <p:sp>
          <p:nvSpPr>
            <p:cNvPr id="9" name="Retângulo 8"/>
            <p:cNvSpPr/>
            <p:nvPr/>
          </p:nvSpPr>
          <p:spPr>
            <a:xfrm>
              <a:off x="5146420" y="3216498"/>
              <a:ext cx="4793819" cy="21250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N </a:t>
              </a:r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Í V E L  3</a:t>
              </a: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960" y="2813957"/>
              <a:ext cx="1312739" cy="383178"/>
            </a:xfrm>
            <a:prstGeom prst="rect">
              <a:avLst/>
            </a:prstGeom>
          </p:spPr>
        </p:pic>
      </p:grpSp>
      <p:sp>
        <p:nvSpPr>
          <p:cNvPr id="20" name="CaixaDeTexto 19"/>
          <p:cNvSpPr txBox="1"/>
          <p:nvPr/>
        </p:nvSpPr>
        <p:spPr>
          <a:xfrm>
            <a:off x="107169" y="2126886"/>
            <a:ext cx="5638799" cy="12379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CASEMG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CEASAMINAS</a:t>
            </a:r>
            <a:endParaRPr lang="pt-BR" sz="2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171101" y="1983804"/>
            <a:ext cx="5637600" cy="37733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CDC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CEAGESP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CODERN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EMPRABA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pt-BR" sz="2200" dirty="0" smtClean="0"/>
              <a:t>INB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5952393" y="1002323"/>
            <a:ext cx="0" cy="486214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914943"/>
            <a:ext cx="12192000" cy="941946"/>
            <a:chOff x="855117" y="3113479"/>
            <a:chExt cx="8866232" cy="622857"/>
          </a:xfrm>
        </p:grpSpPr>
        <p:sp>
          <p:nvSpPr>
            <p:cNvPr id="16" name="Retângulo 15"/>
            <p:cNvSpPr/>
            <p:nvPr/>
          </p:nvSpPr>
          <p:spPr>
            <a:xfrm>
              <a:off x="855117" y="3523834"/>
              <a:ext cx="8866232" cy="21250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 </a:t>
              </a:r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Í V E L  2</a:t>
              </a: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863" y="3113479"/>
              <a:ext cx="1312739" cy="383178"/>
            </a:xfrm>
            <a:prstGeom prst="rect">
              <a:avLst/>
            </a:prstGeom>
          </p:spPr>
        </p:pic>
      </p:grpSp>
      <p:sp>
        <p:nvSpPr>
          <p:cNvPr id="44" name="CaixaDeTexto 43"/>
          <p:cNvSpPr txBox="1"/>
          <p:nvPr/>
        </p:nvSpPr>
        <p:spPr>
          <a:xfrm>
            <a:off x="0" y="1856890"/>
            <a:ext cx="12191999" cy="4069126"/>
          </a:xfrm>
          <a:prstGeom prst="rect">
            <a:avLst/>
          </a:prstGeom>
          <a:noFill/>
        </p:spPr>
        <p:txBody>
          <a:bodyPr wrap="square" numCol="4" rtlCol="0" anchor="ctr">
            <a:noAutofit/>
          </a:bodyPr>
          <a:lstStyle/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ABGF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CAIXA </a:t>
            </a:r>
            <a:r>
              <a:rPr lang="pt-BR" sz="2200" dirty="0" smtClean="0"/>
              <a:t>PARTICIPAÇÕES</a:t>
            </a:r>
            <a:endParaRPr lang="pt-BR" sz="2200" dirty="0"/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CDP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CDRJ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CHESF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CODEBA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CODESP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CODEVASF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CPRM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DATAPREV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EBSERH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EMGEPRON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EPL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GHC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HCPA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HEMOBRAS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IMBEL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NUCLEP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PPSA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TELEBRAS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TRENSURB</a:t>
            </a:r>
          </a:p>
          <a:p>
            <a:pPr marL="637200" indent="-4572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VALEC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Clr>
                <a:srgbClr val="669900"/>
              </a:buClr>
              <a:buFont typeface="Wingdings" panose="05000000000000000000" pitchFamily="2" charset="2"/>
              <a:buChar char="§"/>
            </a:pPr>
            <a:endParaRPr lang="pt-BR" sz="2200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0" y="0"/>
            <a:ext cx="11858831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Painel de Governança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0" y="915487"/>
            <a:ext cx="12192000" cy="941897"/>
            <a:chOff x="2527087" y="2780515"/>
            <a:chExt cx="8665218" cy="682166"/>
          </a:xfrm>
        </p:grpSpPr>
        <p:sp>
          <p:nvSpPr>
            <p:cNvPr id="24" name="Retângulo 23"/>
            <p:cNvSpPr/>
            <p:nvPr/>
          </p:nvSpPr>
          <p:spPr>
            <a:xfrm>
              <a:off x="2527087" y="3226086"/>
              <a:ext cx="8665218" cy="236595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 Í V E L  </a:t>
              </a:r>
              <a:r>
                <a:rPr lang="pt-B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3200" y="2780515"/>
              <a:ext cx="1292992" cy="426467"/>
            </a:xfrm>
            <a:prstGeom prst="rect">
              <a:avLst/>
            </a:prstGeom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>
            <a:off x="288953" y="160534"/>
            <a:ext cx="105156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Painel de Governança </a:t>
            </a:r>
            <a:endParaRPr lang="pt-BR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3196551"/>
            <a:ext cx="12192000" cy="1528148"/>
          </a:xfrm>
          <a:prstGeom prst="rect">
            <a:avLst/>
          </a:prstGeom>
          <a:noFill/>
        </p:spPr>
        <p:txBody>
          <a:bodyPr wrap="square" numCol="4" rtlCol="0" anchor="ctr">
            <a:noAutofit/>
          </a:bodyPr>
          <a:lstStyle/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AMAZUL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BASA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BB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BB DTVM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BB </a:t>
            </a:r>
            <a:r>
              <a:rPr lang="pt-BR" sz="2200" dirty="0" smtClean="0"/>
              <a:t>SEGURIDADE</a:t>
            </a:r>
            <a:endParaRPr lang="pt-BR" sz="2200" dirty="0"/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BNB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BNDES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BR </a:t>
            </a:r>
            <a:r>
              <a:rPr lang="pt-BR" sz="2200" dirty="0" smtClean="0"/>
              <a:t>DISTRIBUIDORA</a:t>
            </a:r>
            <a:endParaRPr lang="pt-BR" sz="2200" dirty="0"/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CAIXA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CBTU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CEITEC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CMB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CODESA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CONAB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EBC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ECT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ELETROBRAS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ELETROSUL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EMGEA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EPE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FINEP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INFRAERO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PETROBRAS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SERPRO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pt-BR" sz="2200" dirty="0"/>
              <a:t>TRANSPETRO</a:t>
            </a:r>
          </a:p>
          <a:p>
            <a:pPr marL="522900" indent="-342900">
              <a:lnSpc>
                <a:spcPct val="120000"/>
              </a:lnSpc>
              <a:spcAft>
                <a:spcPts val="1200"/>
              </a:spcAft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2723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6160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55" y="218698"/>
            <a:ext cx="1641489" cy="7036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3074" y="4469978"/>
            <a:ext cx="1097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Fernando Antônio Ribeiro Soares 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Secretário </a:t>
            </a: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Coordenação e Governança das Empresas Estatais </a:t>
            </a:r>
          </a:p>
        </p:txBody>
      </p:sp>
    </p:spTree>
    <p:extLst>
      <p:ext uri="{BB962C8B-B14F-4D97-AF65-F5344CB8AC3E}">
        <p14:creationId xmlns:p14="http://schemas.microsoft.com/office/powerpoint/2010/main" val="42622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7913" y="719704"/>
            <a:ext cx="9983341" cy="51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2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O IG-SEST </a:t>
            </a:r>
            <a:r>
              <a:rPr lang="pt-BR" sz="2200" dirty="0" smtClean="0"/>
              <a:t>deixou </a:t>
            </a:r>
            <a:r>
              <a:rPr lang="pt-BR" sz="2200" dirty="0"/>
              <a:t>de ser um indicador focado em </a:t>
            </a:r>
            <a:r>
              <a:rPr lang="pt-BR" sz="2200" dirty="0" smtClean="0"/>
              <a:t>conformidade (1º e 2º ciclos) e passa </a:t>
            </a:r>
            <a:r>
              <a:rPr lang="pt-BR" sz="2200" dirty="0"/>
              <a:t>a ter um viés de </a:t>
            </a:r>
            <a:r>
              <a:rPr lang="pt-BR" sz="2200" dirty="0" smtClean="0"/>
              <a:t>efetividade (a partir deste 3º ciclo). Ademais, foram incorporados itens de boas práticas de governança para as Estatais Federais.</a:t>
            </a:r>
          </a:p>
          <a:p>
            <a:pPr marL="52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 marL="522900" indent="-3429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200" dirty="0" smtClean="0"/>
              <a:t>O questionário IG-SEST passou de 45 perguntas (1º e 2º ciclos) para 50 perguntas neste 3º ciclo, sendo que a metade (25) são itens inéditos. Ou seja, houve recrudescimento na complexidade das questões que levou a queda de notas em algumas empresas.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6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82962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 Geral do 3º Ciclo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288418" y="2163450"/>
            <a:ext cx="11543364" cy="0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/>
          <p:nvPr/>
        </p:nvSpPr>
        <p:spPr>
          <a:xfrm>
            <a:off x="10006662" y="1573918"/>
            <a:ext cx="1520320" cy="454477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7,0</a:t>
            </a:r>
            <a:endParaRPr lang="pt-BR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50843"/>
              </p:ext>
            </p:extLst>
          </p:nvPr>
        </p:nvGraphicFramePr>
        <p:xfrm>
          <a:off x="0" y="713904"/>
          <a:ext cx="12192000" cy="526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39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87084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Notas Finais - IG-SEST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cxnSp>
        <p:nvCxnSpPr>
          <p:cNvPr id="3" name="Conector angulado 2"/>
          <p:cNvCxnSpPr/>
          <p:nvPr/>
        </p:nvCxnSpPr>
        <p:spPr>
          <a:xfrm flipV="1">
            <a:off x="10363511" y="2651262"/>
            <a:ext cx="330200" cy="317500"/>
          </a:xfrm>
          <a:prstGeom prst="bentConnector3">
            <a:avLst>
              <a:gd name="adj1" fmla="val 10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angulado 7"/>
          <p:cNvCxnSpPr/>
          <p:nvPr/>
        </p:nvCxnSpPr>
        <p:spPr>
          <a:xfrm>
            <a:off x="10363511" y="3191667"/>
            <a:ext cx="330200" cy="304800"/>
          </a:xfrm>
          <a:prstGeom prst="bentConnector3">
            <a:avLst>
              <a:gd name="adj1" fmla="val 10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73312"/>
              </p:ext>
            </p:extLst>
          </p:nvPr>
        </p:nvGraphicFramePr>
        <p:xfrm>
          <a:off x="933290" y="489063"/>
          <a:ext cx="9649918" cy="6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"/>
          <p:cNvSpPr txBox="1"/>
          <p:nvPr/>
        </p:nvSpPr>
        <p:spPr>
          <a:xfrm>
            <a:off x="10006662" y="1858094"/>
            <a:ext cx="1520320" cy="454477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lang="pt-B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6,93</a:t>
            </a:r>
            <a:endParaRPr lang="pt-BR" sz="1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"/>
          <p:cNvSpPr txBox="1"/>
          <p:nvPr/>
        </p:nvSpPr>
        <p:spPr>
          <a:xfrm>
            <a:off x="10006662" y="3719372"/>
            <a:ext cx="1520320" cy="454477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7,00</a:t>
            </a:r>
            <a:endParaRPr lang="pt-BR" sz="16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837" y="82961"/>
            <a:ext cx="121481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Destaque: Empresas Estatais Federais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118636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 smtClean="0"/>
              <a:t>Seis Estatais com Nota Máxima no Indicador de Governança IG-SEST</a:t>
            </a:r>
            <a:r>
              <a:rPr lang="pt-BR" sz="2200" dirty="0" smtClean="0"/>
              <a:t>:</a:t>
            </a:r>
            <a:endParaRPr lang="pt-BR" sz="2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74578"/>
              </p:ext>
            </p:extLst>
          </p:nvPr>
        </p:nvGraphicFramePr>
        <p:xfrm>
          <a:off x="2983421" y="2205107"/>
          <a:ext cx="5418666" cy="3261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EMPRESA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2770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Nota 3º Ciclo</a:t>
                      </a:r>
                      <a:endParaRPr lang="pt-BR" sz="2800" dirty="0">
                        <a:solidFill>
                          <a:srgbClr val="2770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BANCO DO BRASIL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BB DTVM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BB Seguridade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ELETROBRAS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24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EMGEA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PETROBRAS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837" y="82961"/>
            <a:ext cx="121481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Destaque: Empresas Estatais Federais</a:t>
            </a:r>
            <a:endParaRPr lang="pt-BR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348785"/>
            <a:ext cx="121920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>
              <a:lnSpc>
                <a:spcPct val="150000"/>
              </a:lnSpc>
              <a:spcAft>
                <a:spcPts val="1200"/>
              </a:spcAft>
            </a:pPr>
            <a:r>
              <a:rPr lang="pt-BR" sz="2800" b="1" dirty="0" smtClean="0"/>
              <a:t>Acréscimo</a:t>
            </a:r>
            <a:r>
              <a:rPr lang="pt-BR" sz="2800" dirty="0" smtClean="0"/>
              <a:t> </a:t>
            </a:r>
            <a:r>
              <a:rPr lang="pt-BR" sz="2200" dirty="0"/>
              <a:t>superior a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‘2 pontos’ </a:t>
            </a:r>
            <a:r>
              <a:rPr lang="pt-BR" sz="2200" dirty="0" smtClean="0"/>
              <a:t>na </a:t>
            </a:r>
            <a:r>
              <a:rPr lang="pt-BR" sz="2200" dirty="0"/>
              <a:t>nota do </a:t>
            </a:r>
            <a:r>
              <a:rPr lang="pt-B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IG-SEST</a:t>
            </a:r>
            <a:r>
              <a:rPr lang="pt-BR" sz="2200" dirty="0"/>
              <a:t>: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52336"/>
              </p:ext>
            </p:extLst>
          </p:nvPr>
        </p:nvGraphicFramePr>
        <p:xfrm>
          <a:off x="2028518" y="2394753"/>
          <a:ext cx="8127999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EMPRESA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FFCB2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Nota</a:t>
                      </a:r>
                      <a:r>
                        <a:rPr lang="pt-BR" sz="2800" baseline="0" dirty="0" smtClean="0">
                          <a:solidFill>
                            <a:srgbClr val="FFCB2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2º Ciclo</a:t>
                      </a:r>
                      <a:endParaRPr lang="pt-BR" sz="2800" dirty="0">
                        <a:solidFill>
                          <a:srgbClr val="FFCB2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27704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Nota 3º Ciclo</a:t>
                      </a:r>
                      <a:endParaRPr lang="pt-BR" sz="2800" dirty="0">
                        <a:solidFill>
                          <a:srgbClr val="27704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CEITEC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7,07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9,46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CODESA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4,92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7,60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EBSERH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2,14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6,87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0"/>
            <a:ext cx="118588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 Geral – 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77800" y="2020377"/>
            <a:ext cx="11914764" cy="25764"/>
          </a:xfrm>
          <a:prstGeom prst="line">
            <a:avLst/>
          </a:prstGeom>
          <a:ln w="539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82329" y="862802"/>
            <a:ext cx="4585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Gestão, Controle e Auditoria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sp>
        <p:nvSpPr>
          <p:cNvPr id="10" name="CaixaDeTexto 1"/>
          <p:cNvSpPr txBox="1"/>
          <p:nvPr/>
        </p:nvSpPr>
        <p:spPr>
          <a:xfrm>
            <a:off x="10448458" y="1496627"/>
            <a:ext cx="1520320" cy="4544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7,4</a:t>
            </a:r>
            <a:endParaRPr lang="pt-BR" sz="2800" b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477012"/>
              </p:ext>
            </p:extLst>
          </p:nvPr>
        </p:nvGraphicFramePr>
        <p:xfrm>
          <a:off x="0" y="734888"/>
          <a:ext cx="12092564" cy="542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7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1692" y="868278"/>
            <a:ext cx="10827055" cy="5130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Apesar dos maiores critérios de evidenciação (exigência de </a:t>
            </a:r>
            <a:r>
              <a:rPr lang="pt-BR" sz="2000" u="sng" dirty="0" smtClean="0"/>
              <a:t>efetividade</a:t>
            </a:r>
            <a:r>
              <a:rPr lang="pt-BR" sz="2000" dirty="0" smtClean="0"/>
              <a:t> das áreas de governança), assim como a adoção de novos itens do questionário, a média nesta dimensão subiu de </a:t>
            </a:r>
            <a:r>
              <a:rPr lang="pt-BR" sz="2000" b="1" dirty="0" smtClean="0"/>
              <a:t>7,2</a:t>
            </a:r>
            <a:r>
              <a:rPr lang="pt-BR" sz="2000" dirty="0" smtClean="0"/>
              <a:t> no segundo ciclo para </a:t>
            </a:r>
            <a:r>
              <a:rPr lang="pt-BR" sz="2000" b="1" dirty="0" smtClean="0"/>
              <a:t>7,4</a:t>
            </a:r>
            <a:r>
              <a:rPr lang="pt-BR" sz="2000" dirty="0" smtClean="0"/>
              <a:t> no terceiro ciclo</a:t>
            </a:r>
            <a:r>
              <a:rPr lang="pt-BR" sz="2000" dirty="0" smtClean="0">
                <a:cs typeface="Times New Roman" panose="02020603050405020304" pitchFamily="18" charset="0"/>
              </a:rPr>
              <a:t>.</a:t>
            </a:r>
          </a:p>
          <a:p>
            <a:pPr marL="52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 smtClean="0"/>
              <a:t>Entre os novos itens do questionário IG-SEST nesta dimensão, citamos: (i) supervisão, periódica,  do CA </a:t>
            </a:r>
            <a:r>
              <a:rPr lang="pt-BR" sz="2000" dirty="0"/>
              <a:t>ao </a:t>
            </a:r>
            <a:r>
              <a:rPr lang="pt-BR" sz="2000" dirty="0" smtClean="0"/>
              <a:t> </a:t>
            </a:r>
            <a:r>
              <a:rPr lang="pt-BR" sz="2000" dirty="0"/>
              <a:t>atendimento das metas vinculadas à política de remuneração variável dos </a:t>
            </a:r>
            <a:r>
              <a:rPr lang="pt-BR" sz="2000" dirty="0" smtClean="0"/>
              <a:t>diretores</a:t>
            </a:r>
            <a:r>
              <a:rPr lang="pt-BR" sz="2000" dirty="0"/>
              <a:t>;</a:t>
            </a:r>
            <a:r>
              <a:rPr lang="pt-BR" sz="2000" dirty="0" smtClean="0"/>
              <a:t> (</a:t>
            </a:r>
            <a:r>
              <a:rPr lang="pt-BR" sz="2000" dirty="0" err="1" smtClean="0"/>
              <a:t>ii</a:t>
            </a:r>
            <a:r>
              <a:rPr lang="pt-BR" sz="2000" dirty="0" smtClean="0"/>
              <a:t>) prática de rodízio dos titulares máximos nas áreas de Auditoria Interna, Controle Interno, </a:t>
            </a:r>
            <a:r>
              <a:rPr lang="pt-BR" sz="2000" i="1" dirty="0" err="1" smtClean="0"/>
              <a:t>Compliance</a:t>
            </a:r>
            <a:r>
              <a:rPr lang="pt-BR" sz="2000" dirty="0" smtClean="0"/>
              <a:t>, Conformidade, Gestão de Riscos, Ouvidoria e Corregedoria (Resolução CGPAR n.21/2018); (</a:t>
            </a:r>
            <a:r>
              <a:rPr lang="pt-BR" sz="2000" dirty="0" err="1" smtClean="0"/>
              <a:t>iii</a:t>
            </a:r>
            <a:r>
              <a:rPr lang="pt-BR" sz="2000" dirty="0" smtClean="0"/>
              <a:t>) obrigatoriedade de Auditoria Independente por auditor registrado na CVM; (</a:t>
            </a:r>
            <a:r>
              <a:rPr lang="pt-BR" sz="2000" dirty="0" err="1" smtClean="0"/>
              <a:t>iv</a:t>
            </a:r>
            <a:r>
              <a:rPr lang="pt-BR" sz="2000" dirty="0" smtClean="0"/>
              <a:t>) exigência de interação do CA com a Auditoria Interna e Auditoria Independente; (v</a:t>
            </a:r>
            <a:r>
              <a:rPr lang="pt-BR" sz="2000" dirty="0"/>
              <a:t>) </a:t>
            </a:r>
            <a:r>
              <a:rPr lang="pt-BR" sz="2000" dirty="0" smtClean="0"/>
              <a:t>imposição ao </a:t>
            </a:r>
            <a:r>
              <a:rPr lang="pt-BR" sz="2000" dirty="0"/>
              <a:t>Comitê de Auditoria Estatutário </a:t>
            </a:r>
            <a:r>
              <a:rPr lang="pt-BR" sz="2000" dirty="0" smtClean="0"/>
              <a:t>de opinar </a:t>
            </a:r>
            <a:r>
              <a:rPr lang="pt-BR" sz="2000" dirty="0"/>
              <a:t>sobre a contratação e destituição de auditor </a:t>
            </a:r>
            <a:r>
              <a:rPr lang="pt-BR" sz="2000" dirty="0" smtClean="0"/>
              <a:t>independente; (vi) divulgação da Política de Participações Societárias (para as empresas com participações).</a:t>
            </a:r>
            <a:endParaRPr lang="pt-BR" sz="1050" dirty="0" smtClean="0"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1858831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DIMENSÃO I - Gestão, Controle e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Auditoria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 flipV="1">
            <a:off x="179143" y="2022926"/>
            <a:ext cx="11853712" cy="1"/>
          </a:xfrm>
          <a:prstGeom prst="line">
            <a:avLst/>
          </a:prstGeom>
          <a:ln w="539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"/>
          <p:cNvSpPr txBox="1"/>
          <p:nvPr/>
        </p:nvSpPr>
        <p:spPr>
          <a:xfrm>
            <a:off x="10396969" y="1405446"/>
            <a:ext cx="2105026" cy="7720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7,4</a:t>
            </a:r>
            <a:endParaRPr lang="pt-BR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18588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Média Geral – DIMENSÃO </a:t>
            </a:r>
            <a:r>
              <a:rPr lang="pt-BR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pt-BR" sz="3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32394" y="883834"/>
            <a:ext cx="5023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Transparência das Informações</a:t>
            </a:r>
            <a:endParaRPr lang="pt-BR" sz="28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9" y="6063866"/>
            <a:ext cx="1641489" cy="703637"/>
          </a:xfrm>
          <a:prstGeom prst="rect">
            <a:avLst/>
          </a:prstGeom>
        </p:spPr>
      </p:pic>
      <p:graphicFrame>
        <p:nvGraphicFramePr>
          <p:cNvPr id="15" name="Gráfic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3293"/>
              </p:ext>
            </p:extLst>
          </p:nvPr>
        </p:nvGraphicFramePr>
        <p:xfrm>
          <a:off x="-79867" y="716973"/>
          <a:ext cx="12271867" cy="554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6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124205</TotalTime>
  <Words>1202</Words>
  <Application>Microsoft Office PowerPoint</Application>
  <PresentationFormat>Widescreen</PresentationFormat>
  <Paragraphs>186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Gotham HTF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Painel de Governança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03699398161</dc:creator>
  <cp:lastModifiedBy>Ayr Colossi Aliski</cp:lastModifiedBy>
  <cp:revision>1086</cp:revision>
  <cp:lastPrinted>2018-04-12T20:28:05Z</cp:lastPrinted>
  <dcterms:created xsi:type="dcterms:W3CDTF">2016-01-05T17:48:35Z</dcterms:created>
  <dcterms:modified xsi:type="dcterms:W3CDTF">2018-11-23T15:26:49Z</dcterms:modified>
</cp:coreProperties>
</file>