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311" r:id="rId3"/>
    <p:sldId id="285" r:id="rId4"/>
    <p:sldId id="304" r:id="rId5"/>
    <p:sldId id="305" r:id="rId6"/>
    <p:sldId id="306" r:id="rId7"/>
    <p:sldId id="307" r:id="rId8"/>
    <p:sldId id="288" r:id="rId9"/>
    <p:sldId id="289" r:id="rId10"/>
    <p:sldId id="30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87" r:id="rId21"/>
    <p:sldId id="314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777" autoAdjust="0"/>
  </p:normalViewPr>
  <p:slideViewPr>
    <p:cSldViewPr snapToGrid="0" snapToObjects="1">
      <p:cViewPr varScale="1">
        <p:scale>
          <a:sx n="92" d="100"/>
          <a:sy n="92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44612-0B84-404B-B7CD-333A8419F22E}" type="datetimeFigureOut">
              <a:rPr lang="pt-BR" smtClean="0"/>
              <a:t>03/12/2015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7D9AE-6642-4720-B14E-3656F62D56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69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951F6-DB1D-1645-9264-821CDA4D246C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9CD4D-1865-D841-B2C9-AAE7BF080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" y="8180"/>
            <a:ext cx="9114765" cy="684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36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4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4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463031"/>
            <a:ext cx="7992888" cy="14700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7992888" cy="93076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1486" y="6021288"/>
            <a:ext cx="9144000" cy="836712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B6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 userDrawn="1"/>
        </p:nvSpPr>
        <p:spPr>
          <a:xfrm>
            <a:off x="1588" y="1124744"/>
            <a:ext cx="9144000" cy="336636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800"/>
            <a:ext cx="2736304" cy="992887"/>
          </a:xfrm>
          <a:prstGeom prst="rect">
            <a:avLst/>
          </a:prstGeom>
        </p:spPr>
      </p:pic>
      <p:pic>
        <p:nvPicPr>
          <p:cNvPr id="1026" name="Picture 2" descr="http://www.monitormercantil.com.br/ckfinder/userfiles/images/marcadogovernofeder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39606"/>
            <a:ext cx="176212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1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92D050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B6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395536" y="213816"/>
            <a:ext cx="6923112" cy="625104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2" name="Retângulo 1"/>
          <p:cNvSpPr/>
          <p:nvPr userDrawn="1"/>
        </p:nvSpPr>
        <p:spPr>
          <a:xfrm>
            <a:off x="1588" y="932124"/>
            <a:ext cx="9144000" cy="108012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1486" y="6309320"/>
            <a:ext cx="9144000" cy="548680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Picture 2" descr="http://www.monitormercantil.com.br/ckfinder/userfiles/images/marcadogovernofedera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81328"/>
            <a:ext cx="1186061" cy="4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8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2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69900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4712939" y="1484784"/>
            <a:ext cx="4038600" cy="4525963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69900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1486" y="6309320"/>
            <a:ext cx="9144000" cy="548680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Retângulo 19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B6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395536" y="213816"/>
            <a:ext cx="6923112" cy="625104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22" name="Retângulo 21"/>
          <p:cNvSpPr/>
          <p:nvPr userDrawn="1"/>
        </p:nvSpPr>
        <p:spPr>
          <a:xfrm>
            <a:off x="1588" y="932124"/>
            <a:ext cx="9144000" cy="108012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</a:endParaRPr>
          </a:p>
        </p:txBody>
      </p:sp>
      <p:pic>
        <p:nvPicPr>
          <p:cNvPr id="9" name="Picture 2" descr="http://www.monitormercantil.com.br/ckfinder/userfiles/images/marcadogovernofedera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35908"/>
            <a:ext cx="1402085" cy="47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2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9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74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6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" y="8180"/>
            <a:ext cx="9114765" cy="684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909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68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18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9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8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6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0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9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C27D-D7AF-D54D-8244-BE8E6057645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828A-2BFE-F546-9EF7-627CD29317B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3C6D7E-1174-40E3-847F-E46652B15AF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03/12/2015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FEDC469-C4CB-4CB3-A69A-3E44FD15C2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2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-20145" y="2027919"/>
            <a:ext cx="9163717" cy="1470025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Desafio da Sustentabilidade: </a:t>
            </a:r>
            <a:br>
              <a:rPr lang="pt-BR" sz="3600" b="1" dirty="0" smtClean="0"/>
            </a:b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</a:rPr>
              <a:t>quebrando paradigmas </a:t>
            </a:r>
            <a:br>
              <a:rPr lang="pt-BR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</a:rPr>
              <a:t>na administração pública federal</a:t>
            </a:r>
            <a:endParaRPr lang="pt-B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99236" y="4804098"/>
            <a:ext cx="8352928" cy="2053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Wagner Vilas Boas de Souza</a:t>
            </a:r>
          </a:p>
          <a:p>
            <a:pPr>
              <a:spcBef>
                <a:spcPts val="0"/>
              </a:spcBef>
            </a:pPr>
            <a:r>
              <a:rPr 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wagnersouza@mec.gov.br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Secretário Executivo Adjunto</a:t>
            </a:r>
          </a:p>
          <a:p>
            <a:pPr>
              <a:spcBef>
                <a:spcPts val="0"/>
              </a:spcBef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Ministério da Educação</a:t>
            </a:r>
          </a:p>
        </p:txBody>
      </p:sp>
    </p:spTree>
    <p:extLst>
      <p:ext uri="{BB962C8B-B14F-4D97-AF65-F5344CB8AC3E}">
        <p14:creationId xmlns:p14="http://schemas.microsoft.com/office/powerpoint/2010/main" val="16568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Diferenciais do Desafio da Sustentabilidade</a:t>
            </a:r>
            <a:br>
              <a:rPr lang="pt-BR" sz="2800" dirty="0" smtClean="0"/>
            </a:br>
            <a:r>
              <a:rPr lang="pt-BR" sz="2000" dirty="0" smtClean="0"/>
              <a:t>em relação aos mecanismos tradicionais de consulta pública e inovação</a:t>
            </a:r>
            <a:endParaRPr lang="pt-BR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41896" y="3662161"/>
            <a:ext cx="3154040" cy="2880185"/>
            <a:chOff x="-1365467" y="4822877"/>
            <a:chExt cx="3154040" cy="28801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65467" y="4822877"/>
              <a:ext cx="3154040" cy="195693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-952188" y="6841288"/>
              <a:ext cx="256993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Gamificação</a:t>
              </a:r>
              <a:endPara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Estimule, interaja, aprimore</a:t>
              </a:r>
            </a:p>
            <a:p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 dispute prêmios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8561" y="6284548"/>
              <a:ext cx="1137725" cy="57606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340450" y="4365104"/>
            <a:ext cx="3324436" cy="2287786"/>
            <a:chOff x="6435975" y="5098752"/>
            <a:chExt cx="3324436" cy="22877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8448" y="5098752"/>
              <a:ext cx="1826040" cy="128257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35975" y="6309320"/>
              <a:ext cx="332443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Engajamento/</a:t>
              </a:r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Empoderamento</a:t>
              </a:r>
              <a:endPara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Promoção da </a:t>
              </a:r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gestão participativa:</a:t>
              </a:r>
            </a:p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Público </a:t>
              </a:r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contribui com </a:t>
              </a:r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 decisões</a:t>
              </a:r>
            </a:p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que ganham mais força na execução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6025" y="2996952"/>
            <a:ext cx="26003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Acesso direto</a:t>
            </a:r>
          </a:p>
          <a:p>
            <a:pPr algn="ctr"/>
            <a:r>
              <a:rPr lang="pt-BR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Incentive e capture soluções</a:t>
            </a:r>
          </a:p>
          <a:p>
            <a:pPr algn="ctr"/>
            <a:r>
              <a:rPr lang="pt-BR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 todo o seu público</a:t>
            </a:r>
            <a:endParaRPr lang="pt-BR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146" y="1052736"/>
            <a:ext cx="2166888" cy="1945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6998" y="2916232"/>
            <a:ext cx="39557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Participação social como “meio” e associada </a:t>
            </a:r>
          </a:p>
          <a:p>
            <a:pPr algn="ctr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competições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obter inovações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55175" y="1081913"/>
            <a:ext cx="3996844" cy="7164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Participação social</a:t>
            </a:r>
            <a:endParaRPr lang="pt-BR" sz="1600" dirty="0"/>
          </a:p>
        </p:txBody>
      </p:sp>
      <p:sp>
        <p:nvSpPr>
          <p:cNvPr id="20" name="Right Arrow 19"/>
          <p:cNvSpPr/>
          <p:nvPr/>
        </p:nvSpPr>
        <p:spPr>
          <a:xfrm>
            <a:off x="1140074" y="1908120"/>
            <a:ext cx="1509452" cy="936104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Participação social</a:t>
            </a:r>
            <a:endParaRPr lang="pt-BR" sz="1600" dirty="0"/>
          </a:p>
        </p:txBody>
      </p:sp>
      <p:sp>
        <p:nvSpPr>
          <p:cNvPr id="22" name="Right Arrow 21"/>
          <p:cNvSpPr/>
          <p:nvPr/>
        </p:nvSpPr>
        <p:spPr>
          <a:xfrm>
            <a:off x="4123226" y="1908120"/>
            <a:ext cx="1240862" cy="936104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smtClean="0"/>
              <a:t>Inovação</a:t>
            </a:r>
            <a:endParaRPr lang="pt-BR" sz="1600"/>
          </a:p>
        </p:txBody>
      </p:sp>
      <p:sp>
        <p:nvSpPr>
          <p:cNvPr id="10" name="TextBox 9"/>
          <p:cNvSpPr txBox="1"/>
          <p:nvPr/>
        </p:nvSpPr>
        <p:spPr>
          <a:xfrm>
            <a:off x="125542" y="1221132"/>
            <a:ext cx="103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Consultas</a:t>
            </a:r>
          </a:p>
          <a:p>
            <a:pPr algn="ctr"/>
            <a:r>
              <a:rPr lang="pt-BR" sz="1400" dirty="0" smtClean="0"/>
              <a:t>tradicionais</a:t>
            </a:r>
            <a:endParaRPr lang="pt-BR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66686" y="2113692"/>
            <a:ext cx="95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Desafio</a:t>
            </a:r>
            <a:r>
              <a:rPr lang="en-US" sz="1400" dirty="0" smtClean="0"/>
              <a:t> da </a:t>
            </a:r>
          </a:p>
          <a:p>
            <a:pPr algn="ctr"/>
            <a:r>
              <a:rPr lang="en-US" sz="1400" dirty="0" err="1" smtClean="0"/>
              <a:t>Sustentab</a:t>
            </a:r>
            <a:endParaRPr lang="en-US" sz="1400" dirty="0"/>
          </a:p>
        </p:txBody>
      </p:sp>
      <p:sp>
        <p:nvSpPr>
          <p:cNvPr id="23" name="Right Arrow 22"/>
          <p:cNvSpPr/>
          <p:nvPr/>
        </p:nvSpPr>
        <p:spPr>
          <a:xfrm>
            <a:off x="2672137" y="1903720"/>
            <a:ext cx="1451089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Competição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784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Repercussão do projeto na mídia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4387988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381500"/>
            <a:ext cx="2783344" cy="131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484784"/>
            <a:ext cx="3357193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3068960"/>
            <a:ext cx="3797300" cy="6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4525516"/>
            <a:ext cx="1570551" cy="1141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2708920"/>
            <a:ext cx="1400944" cy="1400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3068960"/>
            <a:ext cx="2936326" cy="792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592" y="4309492"/>
            <a:ext cx="1333250" cy="1282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0312" y="4293096"/>
            <a:ext cx="1312540" cy="1312540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3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388368"/>
            <a:ext cx="8136904" cy="1896616"/>
          </a:xfrm>
        </p:spPr>
        <p:txBody>
          <a:bodyPr>
            <a:no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As soluções foram avaliadas tecnicamente e </a:t>
            </a:r>
            <a:r>
              <a:rPr lang="pt-BR" sz="2200" dirty="0">
                <a:solidFill>
                  <a:schemeClr val="tx1"/>
                </a:solidFill>
              </a:rPr>
              <a:t>d</a:t>
            </a:r>
            <a:r>
              <a:rPr lang="pt-BR" sz="2200" dirty="0" smtClean="0">
                <a:solidFill>
                  <a:schemeClr val="tx1"/>
                </a:solidFill>
              </a:rPr>
              <a:t>isponibilizadas a comunidade com lançamento em evento internacional do projeto. Além disto foi publicada uma portaria pelo Ministro e estabelecidas ações de acompanhamento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200440" y="2780928"/>
            <a:ext cx="4040188" cy="29851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b="1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b="1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b="1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b="1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b="1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Coletânea de Soluções</a:t>
            </a:r>
          </a:p>
          <a:p>
            <a:pPr marL="0" indent="0" algn="ctr">
              <a:buNone/>
            </a:pPr>
            <a:r>
              <a:rPr lang="pt-BR" b="1" u="sng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www.mec.gov.br</a:t>
            </a:r>
            <a:r>
              <a:rPr lang="pt-BR" b="1" u="sng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/premioideia</a:t>
            </a:r>
            <a:r>
              <a:rPr lang="pt-BR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99061" y="2924944"/>
            <a:ext cx="4041775" cy="29851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pt-BR" b="1" u="sng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pt-B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15-17/04/2015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cap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42" y="2916979"/>
            <a:ext cx="2050534" cy="2849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959"/>
            <a:ext cx="4452604" cy="136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101618"/>
            <a:ext cx="3844156" cy="1911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109730"/>
            <a:ext cx="3816424" cy="21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Coletânea de soluções: </a:t>
            </a:r>
            <a:r>
              <a:rPr lang="pt-BR" dirty="0"/>
              <a:t>e</a:t>
            </a:r>
            <a:r>
              <a:rPr lang="pt-BR" dirty="0" smtClean="0"/>
              <a:t>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pt-BR" dirty="0" smtClean="0"/>
              <a:t>Estimular a criação de espaços de estudo ao ar livre</a:t>
            </a:r>
          </a:p>
          <a:p>
            <a:pPr lvl="1"/>
            <a:r>
              <a:rPr lang="pt-BR" sz="2000" dirty="0" smtClean="0"/>
              <a:t>DESCRIÇÃO: A criação de áreas de estudo ao ar livre poderia ser uma alternativa à utilização das bibliotecas para realização de trabalhos e estudo pessoal, otimizando o aproveitamento da luz do dia e da ventilação natural, assim diminuindo a demanda pelo espaço nas bibliotecas, que poderiam reduzir a refrigeração e a iluminação de partes menos utilizadas pelos alunos</a:t>
            </a:r>
          </a:p>
          <a:p>
            <a:pPr lvl="1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672408" cy="2261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3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Coletânea de soluções: </a:t>
            </a:r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Utilização de </a:t>
            </a:r>
            <a:r>
              <a:rPr lang="pt-BR" dirty="0" err="1" smtClean="0"/>
              <a:t>cobogós</a:t>
            </a:r>
            <a:r>
              <a:rPr lang="pt-BR" dirty="0" smtClean="0"/>
              <a:t> como facilitadores de entrada de luz e ventilação</a:t>
            </a:r>
            <a:endParaRPr lang="pt-BR" dirty="0"/>
          </a:p>
        </p:txBody>
      </p:sp>
      <p:pic>
        <p:nvPicPr>
          <p:cNvPr id="4" name="Imagem 3" descr="http://www.engenhariacivil.com/dicionario/wp-content/uploads/cobogo-560x3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924944"/>
            <a:ext cx="3672408" cy="29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arianelimaarquitetura.com.br/wp-content/uploads/2012/07/cv319_editorial_kogan_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773180" cy="299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5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Coletânea de soluções</a:t>
            </a:r>
            <a:r>
              <a:rPr lang="pt-BR" dirty="0" smtClean="0"/>
              <a:t>: 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Colocar galões conectados aos ralos dos bebedouros para captar Água desperdiçada e utilizá-la na limpeza e no jardim.</a:t>
            </a:r>
            <a:endParaRPr lang="pt-BR" dirty="0"/>
          </a:p>
        </p:txBody>
      </p:sp>
      <p:pic>
        <p:nvPicPr>
          <p:cNvPr id="4" name="Imagem 3" descr="http://1.bp.blogspot.com/-bYr_Mbz87Yw/TrFZthCMcjI/AAAAAAAAAKk/ckfKxex-aNw/s1600/24%25C2%25BA+f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9"/>
            <a:ext cx="53435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Coletânea de soluções: água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/>
              <a:t>Instalar </a:t>
            </a:r>
            <a:r>
              <a:rPr lang="pt-BR" sz="2400" dirty="0"/>
              <a:t>bombas </a:t>
            </a:r>
            <a:r>
              <a:rPr lang="pt-BR" sz="2400" dirty="0" err="1"/>
              <a:t>recirculadoras</a:t>
            </a:r>
            <a:r>
              <a:rPr lang="pt-BR" sz="2400" dirty="0"/>
              <a:t> de água nos destiladores da universidade, com isso a cada 5 litros de água destilada produzida a universidade deixará de jogar fora a</a:t>
            </a:r>
            <a:r>
              <a:rPr lang="pt-BR" sz="2400" dirty="0" smtClean="0"/>
              <a:t>proximadamente </a:t>
            </a:r>
            <a:r>
              <a:rPr lang="pt-BR" sz="2400" dirty="0"/>
              <a:t>200 litros de água</a:t>
            </a:r>
            <a:r>
              <a:rPr lang="pt-BR" sz="2400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600" dirty="0"/>
              <a:t>O LIAMAR do IFCE Campus Fortaleza projetou um sistema capaz de reaproveitar </a:t>
            </a:r>
            <a:r>
              <a:rPr lang="pt-BR" sz="1600" dirty="0" smtClean="0"/>
              <a:t>Água </a:t>
            </a:r>
            <a:r>
              <a:rPr lang="pt-BR" sz="1600" dirty="0"/>
              <a:t>destilada no laboratório integrado de águas residuais e de mananciais, com previsão de economia de 10.000 litros de água por dia por destilador.</a:t>
            </a:r>
          </a:p>
          <a:p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680520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2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Coletânea de soluções: água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Colocar dentro das caixas de descarga um tijolo especial ou garrafas PET preenchidas com água ou areia.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52839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3"/>
            <a:ext cx="3293778" cy="26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7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Números gerais do Desafio da Sustentabilidade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 smtClean="0"/>
              <a:t>IFEs</a:t>
            </a:r>
            <a:r>
              <a:rPr lang="pt-BR" dirty="0" smtClean="0"/>
              <a:t>: 100%</a:t>
            </a:r>
          </a:p>
          <a:p>
            <a:r>
              <a:rPr lang="pt-BR" dirty="0" smtClean="0"/>
              <a:t>Participantes individuais: + 13.500 pessoas</a:t>
            </a:r>
          </a:p>
          <a:p>
            <a:r>
              <a:rPr lang="pt-BR" dirty="0" smtClean="0"/>
              <a:t>Ideias: + 18.200</a:t>
            </a:r>
          </a:p>
          <a:p>
            <a:r>
              <a:rPr lang="pt-BR" dirty="0" smtClean="0"/>
              <a:t>Comentários: + 1,6 milhão</a:t>
            </a:r>
          </a:p>
          <a:p>
            <a:r>
              <a:rPr lang="pt-BR" dirty="0" smtClean="0"/>
              <a:t>Curtidas: + 1,8 milhão</a:t>
            </a:r>
          </a:p>
          <a:p>
            <a:r>
              <a:rPr lang="pt-BR" smtClean="0"/>
              <a:t>Resultados importantes </a:t>
            </a:r>
            <a:r>
              <a:rPr lang="pt-BR" dirty="0" smtClean="0"/>
              <a:t>para: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viabilizar e estimular a adoção de medidas de redução de gastos, e 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motivar a realização de novas iniciativas semelhantes (Solução Nota 10/PB, EBSERH e outros)</a:t>
            </a:r>
          </a:p>
        </p:txBody>
      </p:sp>
    </p:spTree>
    <p:extLst>
      <p:ext uri="{BB962C8B-B14F-4D97-AF65-F5344CB8AC3E}">
        <p14:creationId xmlns:p14="http://schemas.microsoft.com/office/powerpoint/2010/main" val="30111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08520" y="0"/>
            <a:ext cx="9289032" cy="1412776"/>
          </a:xfrm>
          <a:prstGeom prst="rect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Desafio da Sustentabilidade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349375" y="1484313"/>
            <a:ext cx="7615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sz="3200" dirty="0"/>
              <a:t>“Se quiser ter uma boa ideia, tenha uma porção de ideias.” Thomas Edison</a:t>
            </a:r>
          </a:p>
        </p:txBody>
      </p:sp>
      <p:pic>
        <p:nvPicPr>
          <p:cNvPr id="3174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" b="584"/>
          <a:stretch>
            <a:fillRect/>
          </a:stretch>
        </p:blipFill>
        <p:spPr bwMode="auto">
          <a:xfrm>
            <a:off x="4139952" y="4187825"/>
            <a:ext cx="496887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557907" y="3146425"/>
            <a:ext cx="89106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000"/>
              <a:t>“Uma pessoa com paixão é melhor que quarenta pessoas simplesmente interessadas.”  E.M. Forster – Romancista Inglês</a:t>
            </a:r>
          </a:p>
          <a:p>
            <a:endParaRPr lang="pt-BR" sz="3000"/>
          </a:p>
        </p:txBody>
      </p:sp>
    </p:spTree>
    <p:extLst>
      <p:ext uri="{BB962C8B-B14F-4D97-AF65-F5344CB8AC3E}">
        <p14:creationId xmlns:p14="http://schemas.microsoft.com/office/powerpoint/2010/main" val="34466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 Projeto Esplanada Sustentável e o MEC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06916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 importância da redução dos gastos para controle das contas públicas</a:t>
            </a:r>
          </a:p>
          <a:p>
            <a:r>
              <a:rPr lang="pt-BR" dirty="0" smtClean="0"/>
              <a:t>Programas do Governo Federal e o Projeto Esplanada Sustentável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dirty="0" smtClean="0"/>
              <a:t>Programa de Eficiência do Gasto Público </a:t>
            </a:r>
            <a:r>
              <a:rPr lang="x-none" dirty="0" smtClean="0"/>
              <a:t>(</a:t>
            </a:r>
            <a:r>
              <a:rPr lang="pt-BR" dirty="0" smtClean="0"/>
              <a:t>PEG)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dirty="0" smtClean="0"/>
              <a:t>Programa Nacional de Conservação de Energia Elétrica </a:t>
            </a:r>
            <a:r>
              <a:rPr lang="x-none" dirty="0" smtClean="0"/>
              <a:t>(</a:t>
            </a:r>
            <a:r>
              <a:rPr lang="pt-BR" dirty="0" smtClean="0"/>
              <a:t>PROCEL)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dirty="0" smtClean="0"/>
              <a:t>Agenda Ambiental na Administração Pública </a:t>
            </a:r>
            <a:r>
              <a:rPr lang="x-none" dirty="0" smtClean="0"/>
              <a:t>(</a:t>
            </a:r>
            <a:r>
              <a:rPr lang="pt-BR" dirty="0" smtClean="0"/>
              <a:t>A3P)</a:t>
            </a:r>
          </a:p>
          <a:p>
            <a:r>
              <a:rPr lang="pt-BR" dirty="0" smtClean="0"/>
              <a:t>Objetivo do Esplanada Sustentável</a:t>
            </a:r>
          </a:p>
          <a:p>
            <a:pPr lvl="1"/>
            <a:r>
              <a:rPr lang="pt-BR" dirty="0" smtClean="0"/>
              <a:t>O que reduzir (água, energia elétrica, etc.)</a:t>
            </a:r>
          </a:p>
          <a:p>
            <a:pPr lvl="1"/>
            <a:r>
              <a:rPr lang="pt-BR" dirty="0" smtClean="0"/>
              <a:t>Limitação deste projeto: como reduzir?</a:t>
            </a:r>
          </a:p>
          <a:p>
            <a:r>
              <a:rPr lang="pt-BR" dirty="0" smtClean="0"/>
              <a:t>MEC</a:t>
            </a:r>
            <a:endParaRPr lang="pt-BR" dirty="0" smtClean="0"/>
          </a:p>
          <a:p>
            <a:pPr lvl="1"/>
            <a:r>
              <a:rPr lang="pt-BR" b="1" dirty="0" smtClean="0"/>
              <a:t>Gastos com água e energia em 2014: </a:t>
            </a:r>
            <a:r>
              <a:rPr lang="pt-BR" b="1" u="sng" dirty="0" smtClean="0"/>
              <a:t>R</a:t>
            </a:r>
            <a:r>
              <a:rPr lang="pt-BR" b="1" u="sng" dirty="0" smtClean="0"/>
              <a:t>$</a:t>
            </a:r>
            <a:r>
              <a:rPr lang="pt-BR" b="1" u="sng" dirty="0" smtClean="0"/>
              <a:t> </a:t>
            </a:r>
            <a:r>
              <a:rPr lang="pt-BR" b="1" u="sng" dirty="0"/>
              <a:t>464.085.199,46 </a:t>
            </a:r>
          </a:p>
        </p:txBody>
      </p:sp>
    </p:spTree>
    <p:extLst>
      <p:ext uri="{BB962C8B-B14F-4D97-AF65-F5344CB8AC3E}">
        <p14:creationId xmlns:p14="http://schemas.microsoft.com/office/powerpoint/2010/main" val="12617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-20145" y="2027919"/>
            <a:ext cx="9163717" cy="1470025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Desafio da Sustentabilidade: </a:t>
            </a:r>
            <a:br>
              <a:rPr lang="pt-BR" sz="3600" b="1" dirty="0" smtClean="0"/>
            </a:b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</a:rPr>
              <a:t>quebrando paradigmas </a:t>
            </a:r>
            <a:br>
              <a:rPr lang="pt-BR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</a:rPr>
              <a:t>na administração pública federal</a:t>
            </a:r>
            <a:endParaRPr lang="pt-B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99236" y="4804098"/>
            <a:ext cx="8352928" cy="2053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Wagner Vilas Boas de Souza</a:t>
            </a:r>
          </a:p>
          <a:p>
            <a:pPr>
              <a:spcBef>
                <a:spcPts val="0"/>
              </a:spcBef>
            </a:pPr>
            <a:r>
              <a:rPr 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wagnersouza@mec.gov.br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Secretário Executivo Adjunto</a:t>
            </a:r>
          </a:p>
          <a:p>
            <a:pPr>
              <a:spcBef>
                <a:spcPts val="0"/>
              </a:spcBef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Ministério da Educação</a:t>
            </a:r>
          </a:p>
        </p:txBody>
      </p:sp>
    </p:spTree>
    <p:extLst>
      <p:ext uri="{BB962C8B-B14F-4D97-AF65-F5344CB8AC3E}">
        <p14:creationId xmlns:p14="http://schemas.microsoft.com/office/powerpoint/2010/main" val="6128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3600"/>
            <a:ext cx="7772400" cy="1470025"/>
          </a:xfrm>
        </p:spPr>
        <p:txBody>
          <a:bodyPr/>
          <a:lstStyle/>
          <a:p>
            <a:r>
              <a:rPr lang="pt-BR" dirty="0" smtClean="0"/>
              <a:t>Buscando inspiração em casos internacionais de sucesso...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32" y="2427014"/>
            <a:ext cx="6326647" cy="42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aptura de Tela 2014-02-24 às 14.11.08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" r="-223"/>
          <a:stretch/>
        </p:blipFill>
        <p:spPr>
          <a:xfrm>
            <a:off x="-108520" y="0"/>
            <a:ext cx="9252520" cy="8351506"/>
          </a:xfrm>
        </p:spPr>
      </p:pic>
    </p:spTree>
    <p:extLst>
      <p:ext uri="{BB962C8B-B14F-4D97-AF65-F5344CB8AC3E}">
        <p14:creationId xmlns:p14="http://schemas.microsoft.com/office/powerpoint/2010/main" val="27062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aptura de Tela 2013-06-04 às 06.54.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07" r="-10207"/>
          <a:stretch>
            <a:fillRect/>
          </a:stretch>
        </p:blipFill>
        <p:spPr>
          <a:xfrm>
            <a:off x="-869578" y="1115616"/>
            <a:ext cx="10871930" cy="57332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/>
              <a:t>Desafios de ideias da NASA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25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dirty="0" smtClean="0"/>
              <a:t>Marinha dos EUA: Pesquisa para otimizar atividades administrativas</a:t>
            </a:r>
            <a:endParaRPr lang="pt-B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28600" y="1002757"/>
            <a:ext cx="11089232" cy="6098651"/>
          </a:xfrm>
        </p:spPr>
      </p:pic>
    </p:spTree>
    <p:extLst>
      <p:ext uri="{BB962C8B-B14F-4D97-AF65-F5344CB8AC3E}">
        <p14:creationId xmlns:p14="http://schemas.microsoft.com/office/powerpoint/2010/main" val="28403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Projeto </a:t>
            </a:r>
            <a:br>
              <a:rPr lang="pt-BR" dirty="0" smtClean="0"/>
            </a:br>
            <a:r>
              <a:rPr lang="pt-BR" dirty="0" smtClean="0"/>
              <a:t>Desafio da Sustentabilidade: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456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Objetivo</a:t>
            </a:r>
          </a:p>
          <a:p>
            <a:pPr lvl="1"/>
            <a:r>
              <a:rPr lang="pt-BR" sz="2400" dirty="0" smtClean="0"/>
              <a:t>Obtenção de ideias inovadoras para permitir a redução de gastos com energia elétrica e água e subsidiar o Projeto Esplanada Sustentável através do envolvimento de alunos, professores do MEC e comunidade brasileira</a:t>
            </a:r>
          </a:p>
          <a:p>
            <a:r>
              <a:rPr lang="pt-BR" sz="2800" dirty="0" smtClean="0"/>
              <a:t>Metodologia</a:t>
            </a:r>
          </a:p>
          <a:p>
            <a:pPr lvl="1"/>
            <a:r>
              <a:rPr lang="pt-BR" sz="2400" dirty="0" smtClean="0"/>
              <a:t>Desafios enfrentados: estabelecimento de canais diretos e o direcionamento para a população propor soluções ao invés de </a:t>
            </a:r>
            <a:r>
              <a:rPr lang="pt-BR" sz="2400" dirty="0" smtClean="0"/>
              <a:t>críticas</a:t>
            </a:r>
            <a:endParaRPr lang="pt-BR" sz="2400" dirty="0" smtClean="0"/>
          </a:p>
          <a:p>
            <a:pPr lvl="1"/>
            <a:r>
              <a:rPr lang="pt-BR" sz="2400" dirty="0" smtClean="0"/>
              <a:t>Construção participativa: 104 instituições federais de ensino</a:t>
            </a:r>
          </a:p>
          <a:p>
            <a:pPr lvl="1"/>
            <a:r>
              <a:rPr lang="pt-BR" sz="2400" i="1" dirty="0" err="1" smtClean="0"/>
              <a:t>Gamificação</a:t>
            </a:r>
            <a:r>
              <a:rPr lang="pt-BR" sz="2400" dirty="0" smtClean="0"/>
              <a:t>: prêmios por participação para indivíduos e instituições</a:t>
            </a:r>
          </a:p>
          <a:p>
            <a:pPr lvl="1"/>
            <a:r>
              <a:rPr lang="pt-BR" sz="2400" dirty="0" smtClean="0"/>
              <a:t>Início do estudo em </a:t>
            </a:r>
            <a:r>
              <a:rPr lang="pt-BR" sz="2400" dirty="0" smtClean="0"/>
              <a:t>2013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865" y="0"/>
            <a:ext cx="2236135" cy="19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22"/>
            <a:ext cx="8229600" cy="1143000"/>
          </a:xfrm>
        </p:spPr>
        <p:txBody>
          <a:bodyPr/>
          <a:lstStyle/>
          <a:p>
            <a:r>
              <a:rPr lang="pt-BR" dirty="0" smtClean="0"/>
              <a:t>Metodologia do projeto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216"/>
            <a:ext cx="8435280" cy="4709120"/>
          </a:xfrm>
        </p:spPr>
        <p:txBody>
          <a:bodyPr>
            <a:noAutofit/>
          </a:bodyPr>
          <a:lstStyle/>
          <a:p>
            <a:pPr marL="0" indent="0">
              <a:spcBef>
                <a:spcPts val="1560"/>
              </a:spcBef>
              <a:buNone/>
            </a:pPr>
            <a:r>
              <a:rPr lang="pt-BR" sz="2600" dirty="0" smtClean="0"/>
              <a:t>Fruto de pesquisas científicas teóricas e práticas, aprimorou as práticas internacionais a partir de conceitos mais modernos de gestão (ex. </a:t>
            </a:r>
            <a:r>
              <a:rPr lang="pt-BR" sz="2600" i="1" dirty="0" err="1" smtClean="0"/>
              <a:t>gamificação</a:t>
            </a:r>
            <a:r>
              <a:rPr lang="pt-BR" sz="2600" i="1" dirty="0" smtClean="0"/>
              <a:t> </a:t>
            </a:r>
            <a:r>
              <a:rPr lang="pt-BR" sz="2600" dirty="0" smtClean="0"/>
              <a:t>e gestão participativa)</a:t>
            </a:r>
          </a:p>
        </p:txBody>
      </p:sp>
      <p:pic>
        <p:nvPicPr>
          <p:cNvPr id="4" name="Espaço Reservado para Conteúdo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22267"/>
            <a:ext cx="2419323" cy="1603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2809856"/>
            <a:ext cx="619268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spcBef>
                <a:spcPts val="1560"/>
              </a:spcBef>
              <a:buNone/>
            </a:pPr>
            <a:r>
              <a:rPr lang="pt-BR" sz="2000" dirty="0">
                <a:solidFill>
                  <a:srgbClr val="006B00"/>
                </a:solidFill>
              </a:rPr>
              <a:t>Fase 1: </a:t>
            </a:r>
            <a:r>
              <a:rPr lang="pt-BR" sz="2000" dirty="0"/>
              <a:t>Grande consulta pública para identificação de ideias e avaliação </a:t>
            </a:r>
            <a:r>
              <a:rPr lang="pt-BR" sz="2000" dirty="0" smtClean="0"/>
              <a:t>por popularidade – </a:t>
            </a:r>
            <a:r>
              <a:rPr lang="pt-BR" sz="2000" dirty="0" err="1" smtClean="0"/>
              <a:t>nov</a:t>
            </a:r>
            <a:r>
              <a:rPr lang="pt-BR" sz="2000" dirty="0" smtClean="0"/>
              <a:t>/2014 </a:t>
            </a:r>
            <a:r>
              <a:rPr lang="pt-BR" sz="2000" dirty="0" smtClean="0"/>
              <a:t>– </a:t>
            </a:r>
            <a:r>
              <a:rPr lang="pt-BR" sz="2000" dirty="0" err="1" smtClean="0"/>
              <a:t>fev</a:t>
            </a:r>
            <a:r>
              <a:rPr lang="pt-BR" sz="2000" dirty="0" smtClean="0"/>
              <a:t>/2015</a:t>
            </a:r>
            <a:endParaRPr lang="pt-BR" sz="2000" dirty="0"/>
          </a:p>
          <a:p>
            <a:pPr marL="400050" lvl="1" indent="0">
              <a:spcBef>
                <a:spcPts val="1560"/>
              </a:spcBef>
              <a:buNone/>
            </a:pPr>
            <a:r>
              <a:rPr lang="pt-BR" sz="2000" dirty="0">
                <a:solidFill>
                  <a:srgbClr val="006B00"/>
                </a:solidFill>
              </a:rPr>
              <a:t>Fase 2: </a:t>
            </a:r>
            <a:r>
              <a:rPr lang="pt-BR" sz="2000" dirty="0"/>
              <a:t>Avaliação técnica de ideias por comitê </a:t>
            </a:r>
            <a:r>
              <a:rPr lang="pt-BR" sz="2000" dirty="0" smtClean="0"/>
              <a:t>interdisciplinar – </a:t>
            </a:r>
            <a:r>
              <a:rPr lang="pt-BR" sz="2000" dirty="0" smtClean="0"/>
              <a:t>mar/2015</a:t>
            </a:r>
            <a:endParaRPr lang="pt-BR" sz="2000" dirty="0"/>
          </a:p>
          <a:p>
            <a:pPr marL="400050" lvl="1" indent="0">
              <a:spcBef>
                <a:spcPts val="1560"/>
              </a:spcBef>
              <a:buNone/>
            </a:pPr>
            <a:r>
              <a:rPr lang="pt-BR" sz="2000" dirty="0">
                <a:solidFill>
                  <a:srgbClr val="006B00"/>
                </a:solidFill>
              </a:rPr>
              <a:t>Fase 3: </a:t>
            </a:r>
            <a:r>
              <a:rPr lang="pt-BR" sz="2000" dirty="0"/>
              <a:t>Elaboração da coletânea com soluções a partir das ideias </a:t>
            </a:r>
            <a:r>
              <a:rPr lang="pt-BR" sz="2000" dirty="0" smtClean="0"/>
              <a:t>recebidas – </a:t>
            </a:r>
            <a:r>
              <a:rPr lang="pt-BR" sz="2000" dirty="0" err="1" smtClean="0"/>
              <a:t>mar-abr</a:t>
            </a:r>
            <a:r>
              <a:rPr lang="pt-BR" sz="2000" dirty="0" smtClean="0"/>
              <a:t>/2015</a:t>
            </a:r>
            <a:endParaRPr lang="pt-BR" sz="2000" dirty="0"/>
          </a:p>
          <a:p>
            <a:pPr marL="400050" lvl="1" indent="0">
              <a:spcBef>
                <a:spcPts val="1560"/>
              </a:spcBef>
              <a:buNone/>
            </a:pPr>
            <a:r>
              <a:rPr lang="pt-BR" sz="2000" b="1" dirty="0">
                <a:solidFill>
                  <a:srgbClr val="006B00"/>
                </a:solidFill>
              </a:rPr>
              <a:t>Fase 4: </a:t>
            </a:r>
            <a:r>
              <a:rPr lang="pt-BR" sz="2000" b="1" dirty="0" smtClean="0"/>
              <a:t>Prêmio MEC Excelência na Gestão da Educação (avaliação das inovações, redução de gastos e captação de novos recursos) – 2016</a:t>
            </a:r>
            <a:endParaRPr lang="pt-BR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652120" y="316989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52120" y="4178008"/>
            <a:ext cx="648072" cy="921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obi_ufpi_fo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00536"/>
            <a:ext cx="2304153" cy="18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22"/>
            <a:ext cx="8229600" cy="1143000"/>
          </a:xfrm>
        </p:spPr>
        <p:txBody>
          <a:bodyPr/>
          <a:lstStyle/>
          <a:p>
            <a:r>
              <a:rPr lang="pt-BR" dirty="0" smtClean="0"/>
              <a:t>Metodologia do projeto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216"/>
            <a:ext cx="8435280" cy="4709120"/>
          </a:xfrm>
        </p:spPr>
        <p:txBody>
          <a:bodyPr>
            <a:noAutofit/>
          </a:bodyPr>
          <a:lstStyle/>
          <a:p>
            <a:pPr marL="0" indent="0">
              <a:spcBef>
                <a:spcPts val="1560"/>
              </a:spcBef>
              <a:buNone/>
            </a:pPr>
            <a:r>
              <a:rPr lang="pt-BR" sz="2600" dirty="0" smtClean="0"/>
              <a:t>Fruto de pesquisas científicas teóricas e práticas, aprimorou as práticas internacionais a partir de conceitos mais modernos de gestão (ex. </a:t>
            </a:r>
            <a:r>
              <a:rPr lang="pt-BR" sz="2600" dirty="0" err="1" smtClean="0"/>
              <a:t>Gamificação</a:t>
            </a:r>
            <a:r>
              <a:rPr lang="pt-BR" sz="2600" dirty="0" smtClean="0"/>
              <a:t> e gestão participativa)</a:t>
            </a:r>
          </a:p>
        </p:txBody>
      </p:sp>
      <p:pic>
        <p:nvPicPr>
          <p:cNvPr id="4" name="Espaço Reservado para Conteúdo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22267"/>
            <a:ext cx="2419323" cy="1603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2809856"/>
            <a:ext cx="619268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spcBef>
                <a:spcPts val="1560"/>
              </a:spcBef>
              <a:buNone/>
            </a:pPr>
            <a:r>
              <a:rPr lang="pt-BR" sz="2000" dirty="0">
                <a:solidFill>
                  <a:srgbClr val="006B00"/>
                </a:solidFill>
              </a:rPr>
              <a:t>Fase 1: </a:t>
            </a:r>
            <a:r>
              <a:rPr lang="pt-BR" sz="2000" dirty="0"/>
              <a:t>Grande consulta pública para identificação de ideias e avaliação </a:t>
            </a:r>
            <a:r>
              <a:rPr lang="pt-BR" sz="2000" dirty="0" smtClean="0"/>
              <a:t>por popularidade – 11/2014 – 02/2015</a:t>
            </a:r>
            <a:endParaRPr lang="pt-BR" sz="2000" dirty="0"/>
          </a:p>
          <a:p>
            <a:pPr marL="400050" lvl="1" indent="0">
              <a:spcBef>
                <a:spcPts val="1560"/>
              </a:spcBef>
              <a:buNone/>
            </a:pPr>
            <a:r>
              <a:rPr lang="pt-BR" sz="2000" dirty="0">
                <a:solidFill>
                  <a:srgbClr val="006B00"/>
                </a:solidFill>
              </a:rPr>
              <a:t>Fase 2: </a:t>
            </a:r>
            <a:r>
              <a:rPr lang="pt-BR" sz="2000" dirty="0"/>
              <a:t>Avaliação técnica de ideias por comitê </a:t>
            </a:r>
            <a:r>
              <a:rPr lang="pt-BR" sz="2000" dirty="0" smtClean="0"/>
              <a:t>interdisciplinar – 03/2015</a:t>
            </a:r>
            <a:endParaRPr lang="pt-BR" sz="2000" dirty="0"/>
          </a:p>
          <a:p>
            <a:pPr marL="400050" lvl="1" indent="0">
              <a:spcBef>
                <a:spcPts val="1560"/>
              </a:spcBef>
              <a:buNone/>
            </a:pPr>
            <a:r>
              <a:rPr lang="pt-BR" sz="2000" dirty="0">
                <a:solidFill>
                  <a:srgbClr val="006B00"/>
                </a:solidFill>
              </a:rPr>
              <a:t>Fase 3: </a:t>
            </a:r>
            <a:r>
              <a:rPr lang="pt-BR" sz="2000" dirty="0"/>
              <a:t>Elaboração da coletânea com soluções a partir das ideias </a:t>
            </a:r>
            <a:r>
              <a:rPr lang="pt-BR" sz="2000" dirty="0" smtClean="0"/>
              <a:t>recebidas – 03 – 04/2015</a:t>
            </a:r>
            <a:endParaRPr lang="pt-BR" sz="2000" dirty="0"/>
          </a:p>
          <a:p>
            <a:pPr marL="400050" lvl="1" indent="0">
              <a:spcBef>
                <a:spcPts val="1560"/>
              </a:spcBef>
              <a:buNone/>
            </a:pPr>
            <a:r>
              <a:rPr lang="pt-BR" sz="2000" b="1" dirty="0">
                <a:solidFill>
                  <a:srgbClr val="006B00"/>
                </a:solidFill>
              </a:rPr>
              <a:t>Fase 4: </a:t>
            </a:r>
            <a:r>
              <a:rPr lang="pt-BR" sz="2000" b="1" dirty="0" smtClean="0"/>
              <a:t>Prêmio MEC Excelência na Gestão da Educação (avaliação das inovações, redução de gastos e captação de novos recursos) – 2016</a:t>
            </a:r>
            <a:endParaRPr lang="pt-BR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652120" y="316989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52120" y="4178008"/>
            <a:ext cx="648072" cy="921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obi_ufpi_fo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00536"/>
            <a:ext cx="2304153" cy="189661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8385629">
            <a:off x="925533" y="4723091"/>
            <a:ext cx="907074" cy="75263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70" y="565220"/>
            <a:ext cx="4655115" cy="46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849</Words>
  <Application>Microsoft Office PowerPoint</Application>
  <PresentationFormat>Apresentação na tela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Office Theme</vt:lpstr>
      <vt:lpstr>1_Tema do Office</vt:lpstr>
      <vt:lpstr>Desafio da Sustentabilidade:  quebrando paradigmas  na administração pública federal</vt:lpstr>
      <vt:lpstr>O Projeto Esplanada Sustentável e o MEC</vt:lpstr>
      <vt:lpstr>Buscando inspiração em casos internacionais de sucesso...</vt:lpstr>
      <vt:lpstr>Apresentação do PowerPoint</vt:lpstr>
      <vt:lpstr>Desafios de ideias da NASA</vt:lpstr>
      <vt:lpstr>Marinha dos EUA: Pesquisa para otimizar atividades administrativas</vt:lpstr>
      <vt:lpstr>Projeto  Desafio da Sustentabilidade:</vt:lpstr>
      <vt:lpstr>Metodologia do projeto</vt:lpstr>
      <vt:lpstr>Metodologia do projeto</vt:lpstr>
      <vt:lpstr>Diferenciais do Desafio da Sustentabilidade em relação aos mecanismos tradicionais de consulta pública e inovação</vt:lpstr>
      <vt:lpstr>Repercussão do projeto na mídia</vt:lpstr>
      <vt:lpstr>Apresentação do PowerPoint</vt:lpstr>
      <vt:lpstr>Coletânea de soluções: energia</vt:lpstr>
      <vt:lpstr>Coletânea de soluções: energia</vt:lpstr>
      <vt:lpstr>Coletânea de soluções: água</vt:lpstr>
      <vt:lpstr>Coletânea de soluções: água</vt:lpstr>
      <vt:lpstr>Coletânea de soluções: água</vt:lpstr>
      <vt:lpstr>Números gerais do Desafio da Sustentabilidade</vt:lpstr>
      <vt:lpstr>Apresentação do PowerPoint</vt:lpstr>
      <vt:lpstr>Desafio da Sustentabilidade:  quebrando paradigmas  na administração pública federal</vt:lpstr>
    </vt:vector>
  </TitlesOfParts>
  <Company>Universidade Federal de Lavras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Inovação Aberta e  Participação Social</dc:title>
  <dc:creator>Paulo Henrique de Souza Bermejo</dc:creator>
  <cp:lastModifiedBy>Wagner Vilas Boas de Souza</cp:lastModifiedBy>
  <cp:revision>128</cp:revision>
  <cp:lastPrinted>2015-12-03T12:42:55Z</cp:lastPrinted>
  <dcterms:created xsi:type="dcterms:W3CDTF">2015-10-13T21:00:39Z</dcterms:created>
  <dcterms:modified xsi:type="dcterms:W3CDTF">2015-12-03T12:45:25Z</dcterms:modified>
</cp:coreProperties>
</file>