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6"/>
  </p:notesMasterIdLst>
  <p:sldIdLst>
    <p:sldId id="302" r:id="rId4"/>
    <p:sldId id="309" r:id="rId5"/>
    <p:sldId id="259" r:id="rId6"/>
    <p:sldId id="270" r:id="rId7"/>
    <p:sldId id="258" r:id="rId8"/>
    <p:sldId id="294" r:id="rId9"/>
    <p:sldId id="275" r:id="rId10"/>
    <p:sldId id="304" r:id="rId11"/>
    <p:sldId id="310" r:id="rId12"/>
    <p:sldId id="298" r:id="rId13"/>
    <p:sldId id="277" r:id="rId14"/>
    <p:sldId id="276" r:id="rId15"/>
    <p:sldId id="278" r:id="rId16"/>
    <p:sldId id="279" r:id="rId17"/>
    <p:sldId id="282" r:id="rId18"/>
    <p:sldId id="281" r:id="rId19"/>
    <p:sldId id="280" r:id="rId20"/>
    <p:sldId id="307" r:id="rId21"/>
    <p:sldId id="296" r:id="rId22"/>
    <p:sldId id="308" r:id="rId23"/>
    <p:sldId id="291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7D6"/>
    <a:srgbClr val="64A82D"/>
    <a:srgbClr val="0061A7"/>
    <a:srgbClr val="5B6D85"/>
    <a:srgbClr val="BAD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76703" autoAdjust="0"/>
  </p:normalViewPr>
  <p:slideViewPr>
    <p:cSldViewPr snapToGrid="0">
      <p:cViewPr varScale="1">
        <p:scale>
          <a:sx n="95" d="100"/>
          <a:sy n="95" d="100"/>
        </p:scale>
        <p:origin x="-688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image" Target="../media/image21.jpg"/><Relationship Id="rId2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image" Target="../media/image21.jpg"/><Relationship Id="rId2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8171D-254F-4A63-8EBB-8B6980875855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0E98AB6-FA9E-4C0A-BC74-8783B57BBB01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5B6D85"/>
              </a:solidFill>
            </a:rPr>
            <a:t>“Espalhar a inovação, removendo barreiras, incentivando as pessoas, orquestrando iniciativas, garantindo apoio.”</a:t>
          </a:r>
          <a:endParaRPr lang="en-US" sz="2000" dirty="0">
            <a:solidFill>
              <a:srgbClr val="5B6D85"/>
            </a:solidFill>
          </a:endParaRPr>
        </a:p>
      </dgm:t>
    </dgm:pt>
    <dgm:pt modelId="{D9BF9966-2D50-4E2F-B588-79ED4707B237}" type="parTrans" cxnId="{F65EFF70-566C-45DC-BCE9-90B95DDD546C}">
      <dgm:prSet/>
      <dgm:spPr/>
      <dgm:t>
        <a:bodyPr/>
        <a:lstStyle/>
        <a:p>
          <a:endParaRPr lang="en-US" sz="2000"/>
        </a:p>
      </dgm:t>
    </dgm:pt>
    <dgm:pt modelId="{3C81F906-D7BD-407D-9E8F-B8F26B5944FC}" type="sibTrans" cxnId="{F65EFF70-566C-45DC-BCE9-90B95DDD546C}">
      <dgm:prSet/>
      <dgm:spPr/>
      <dgm:t>
        <a:bodyPr/>
        <a:lstStyle/>
        <a:p>
          <a:endParaRPr lang="en-US" sz="2000"/>
        </a:p>
      </dgm:t>
    </dgm:pt>
    <dgm:pt modelId="{538973BD-CE71-4966-A69A-859036F42FFA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5B6D85"/>
              </a:solidFill>
            </a:rPr>
            <a:t>Buscar soluções para problemas do TCU, por meio de parcerias com instituições de pesquisa e inovação.</a:t>
          </a:r>
          <a:endParaRPr lang="en-US" sz="2000" dirty="0">
            <a:solidFill>
              <a:srgbClr val="5B6D85"/>
            </a:solidFill>
          </a:endParaRPr>
        </a:p>
      </dgm:t>
    </dgm:pt>
    <dgm:pt modelId="{99152972-9C6D-45D0-AB77-5B2426EF2161}" type="parTrans" cxnId="{0E7F809A-164A-4230-B727-0ED137C9D3E3}">
      <dgm:prSet/>
      <dgm:spPr/>
      <dgm:t>
        <a:bodyPr/>
        <a:lstStyle/>
        <a:p>
          <a:endParaRPr lang="en-US" sz="2000"/>
        </a:p>
      </dgm:t>
    </dgm:pt>
    <dgm:pt modelId="{7FE691A7-11DD-45B4-BB09-C40A2CFE5D27}" type="sibTrans" cxnId="{0E7F809A-164A-4230-B727-0ED137C9D3E3}">
      <dgm:prSet/>
      <dgm:spPr/>
      <dgm:t>
        <a:bodyPr/>
        <a:lstStyle/>
        <a:p>
          <a:endParaRPr lang="en-US" sz="2000"/>
        </a:p>
      </dgm:t>
    </dgm:pt>
    <dgm:pt modelId="{2BDC3DDB-5EE0-4A00-8228-9E48F44B3C56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5B6D85"/>
              </a:solidFill>
            </a:rPr>
            <a:t>“Trazer ao mundo inteligência artificial de nível sobre-humano"</a:t>
          </a:r>
          <a:endParaRPr lang="en-US" sz="2000" dirty="0">
            <a:solidFill>
              <a:srgbClr val="5B6D85"/>
            </a:solidFill>
          </a:endParaRPr>
        </a:p>
      </dgm:t>
    </dgm:pt>
    <dgm:pt modelId="{09CD4687-96A0-44D3-A65C-4D7CCE0B2A22}" type="parTrans" cxnId="{5BFAA6C1-4AE6-4717-A500-925F92AF9551}">
      <dgm:prSet/>
      <dgm:spPr/>
      <dgm:t>
        <a:bodyPr/>
        <a:lstStyle/>
        <a:p>
          <a:endParaRPr lang="en-US" sz="2000"/>
        </a:p>
      </dgm:t>
    </dgm:pt>
    <dgm:pt modelId="{8794F56E-0092-48AD-9331-F1ABDAA69E65}" type="sibTrans" cxnId="{5BFAA6C1-4AE6-4717-A500-925F92AF9551}">
      <dgm:prSet/>
      <dgm:spPr/>
      <dgm:t>
        <a:bodyPr/>
        <a:lstStyle/>
        <a:p>
          <a:endParaRPr lang="en-US" sz="2000"/>
        </a:p>
      </dgm:t>
    </dgm:pt>
    <dgm:pt modelId="{410FB6E7-8502-479B-98F4-C1DE54834BD6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5B6D85"/>
              </a:solidFill>
            </a:rPr>
            <a:t>"Estimular o desenvolvimento de iniciativas educacionais inovadoras em temas na fronteira do conhecimento".</a:t>
          </a:r>
          <a:endParaRPr lang="en-US" sz="2000" dirty="0">
            <a:solidFill>
              <a:srgbClr val="5B6D85"/>
            </a:solidFill>
          </a:endParaRPr>
        </a:p>
      </dgm:t>
    </dgm:pt>
    <dgm:pt modelId="{DDB8401C-1957-4407-9E60-8B00E3F93174}" type="parTrans" cxnId="{EC5E01DB-6910-4FEB-B5D1-947BFD7E7F65}">
      <dgm:prSet/>
      <dgm:spPr/>
      <dgm:t>
        <a:bodyPr/>
        <a:lstStyle/>
        <a:p>
          <a:endParaRPr lang="en-US" sz="2000"/>
        </a:p>
      </dgm:t>
    </dgm:pt>
    <dgm:pt modelId="{3A4592F5-B300-4504-AA1E-8547FE007E03}" type="sibTrans" cxnId="{EC5E01DB-6910-4FEB-B5D1-947BFD7E7F65}">
      <dgm:prSet/>
      <dgm:spPr/>
      <dgm:t>
        <a:bodyPr/>
        <a:lstStyle/>
        <a:p>
          <a:endParaRPr lang="en-US" sz="2000"/>
        </a:p>
      </dgm:t>
    </dgm:pt>
    <dgm:pt modelId="{6DABF1CD-2C02-4D63-A25B-F58B8A8B7E94}">
      <dgm:prSet phldrT="[Texto]" custT="1"/>
      <dgm:spPr/>
      <dgm:t>
        <a:bodyPr/>
        <a:lstStyle/>
        <a:p>
          <a:r>
            <a:rPr lang="pt-BR" sz="2000" dirty="0" smtClean="0">
              <a:solidFill>
                <a:srgbClr val="5B6D85"/>
              </a:solidFill>
            </a:rPr>
            <a:t>“Apoiar, por meio da abordagem do design, a construção colaborativa de soluções para problemas complexos.”</a:t>
          </a:r>
          <a:endParaRPr lang="en-US" sz="2000" dirty="0">
            <a:solidFill>
              <a:srgbClr val="5B6D85"/>
            </a:solidFill>
          </a:endParaRPr>
        </a:p>
      </dgm:t>
    </dgm:pt>
    <dgm:pt modelId="{3E085041-AA1F-42C9-9650-260A57A05E6D}" type="sibTrans" cxnId="{A048C2DF-4763-4E7D-82D0-ECCFB7C72BF1}">
      <dgm:prSet/>
      <dgm:spPr/>
      <dgm:t>
        <a:bodyPr/>
        <a:lstStyle/>
        <a:p>
          <a:endParaRPr lang="en-US" sz="2000"/>
        </a:p>
      </dgm:t>
    </dgm:pt>
    <dgm:pt modelId="{E4796A17-BB0A-4A97-8A30-851C45D17215}" type="parTrans" cxnId="{A048C2DF-4763-4E7D-82D0-ECCFB7C72BF1}">
      <dgm:prSet/>
      <dgm:spPr/>
      <dgm:t>
        <a:bodyPr/>
        <a:lstStyle/>
        <a:p>
          <a:endParaRPr lang="en-US" sz="2000"/>
        </a:p>
      </dgm:t>
    </dgm:pt>
    <dgm:pt modelId="{44500911-9516-4E01-B496-FC05D4136568}">
      <dgm:prSet phldrT="[Texto]" custT="1"/>
      <dgm:spPr/>
      <dgm:t>
        <a:bodyPr/>
        <a:lstStyle/>
        <a:p>
          <a:endParaRPr lang="en-US" sz="2000" dirty="0"/>
        </a:p>
      </dgm:t>
    </dgm:pt>
    <dgm:pt modelId="{A46A15F1-AE7F-462E-A064-DFB899E7F0AA}" type="parTrans" cxnId="{6354E662-A2F2-4A55-85B7-A308D3A8D5B7}">
      <dgm:prSet/>
      <dgm:spPr/>
      <dgm:t>
        <a:bodyPr/>
        <a:lstStyle/>
        <a:p>
          <a:endParaRPr lang="en-US" sz="2000"/>
        </a:p>
      </dgm:t>
    </dgm:pt>
    <dgm:pt modelId="{3109C49D-51BF-45C9-A5C4-5ECE8CE31D5C}" type="sibTrans" cxnId="{6354E662-A2F2-4A55-85B7-A308D3A8D5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 sz="2000"/>
        </a:p>
      </dgm:t>
    </dgm:pt>
    <dgm:pt modelId="{85AD617A-47A5-4FDF-8490-7479FF7AC9E2}" type="pres">
      <dgm:prSet presAssocID="{1DA8171D-254F-4A63-8EBB-8B698087585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CA60734-7E87-4D0E-A5A5-E37F255FE490}" type="pres">
      <dgm:prSet presAssocID="{3109C49D-51BF-45C9-A5C4-5ECE8CE31D5C}" presName="picture_1" presStyleLbl="bgImgPlace1" presStyleIdx="0" presStyleCnt="1" custScaleX="135861" custLinFactNeighborX="-24224" custLinFactNeighborY="480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1BF0422-2FFE-4400-980F-E4911B261088}" type="pres">
      <dgm:prSet presAssocID="{44500911-9516-4E01-B496-FC05D413656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7BDA-A155-49AE-A3DA-CD7425EE291D}" type="pres">
      <dgm:prSet presAssocID="{1DA8171D-254F-4A63-8EBB-8B6980875855}" presName="linV" presStyleCnt="0"/>
      <dgm:spPr/>
    </dgm:pt>
    <dgm:pt modelId="{E7C7974F-534B-4216-BEF4-6CDA828B13FC}" type="pres">
      <dgm:prSet presAssocID="{410FB6E7-8502-479B-98F4-C1DE54834BD6}" presName="pair" presStyleCnt="0"/>
      <dgm:spPr/>
    </dgm:pt>
    <dgm:pt modelId="{AE54E4B7-8164-4624-85D5-C22158881745}" type="pres">
      <dgm:prSet presAssocID="{410FB6E7-8502-479B-98F4-C1DE54834BD6}" presName="spaceH" presStyleLbl="node1" presStyleIdx="0" presStyleCnt="0"/>
      <dgm:spPr/>
    </dgm:pt>
    <dgm:pt modelId="{C1AD43D4-BD7F-456B-88B5-799BB87CF1BA}" type="pres">
      <dgm:prSet presAssocID="{410FB6E7-8502-479B-98F4-C1DE54834BD6}" presName="desPictures" presStyleLbl="alignImgPlac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288939A-C359-49B5-9CB3-F72B0B44898E}" type="pres">
      <dgm:prSet presAssocID="{410FB6E7-8502-479B-98F4-C1DE54834BD6}" presName="desTextWrapper" presStyleCnt="0"/>
      <dgm:spPr/>
    </dgm:pt>
    <dgm:pt modelId="{49F603FA-46F9-4B42-B48E-6D5B13115524}" type="pres">
      <dgm:prSet presAssocID="{410FB6E7-8502-479B-98F4-C1DE54834BD6}" presName="desText" presStyleLbl="revTx" presStyleIdx="0" presStyleCnt="5" custScaleX="15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6447A-05E5-4886-A303-4EB1F804B3DF}" type="pres">
      <dgm:prSet presAssocID="{3A4592F5-B300-4504-AA1E-8547FE007E03}" presName="spaceV" presStyleCnt="0"/>
      <dgm:spPr/>
    </dgm:pt>
    <dgm:pt modelId="{9645A086-58DB-4E8D-9CE4-529A30A30AFD}" type="pres">
      <dgm:prSet presAssocID="{538973BD-CE71-4966-A69A-859036F42FFA}" presName="pair" presStyleCnt="0"/>
      <dgm:spPr/>
    </dgm:pt>
    <dgm:pt modelId="{FDFA80A1-9C66-4B8F-B53E-234F2A5956BB}" type="pres">
      <dgm:prSet presAssocID="{538973BD-CE71-4966-A69A-859036F42FFA}" presName="spaceH" presStyleLbl="node1" presStyleIdx="0" presStyleCnt="0"/>
      <dgm:spPr/>
    </dgm:pt>
    <dgm:pt modelId="{D53F8566-4012-47C8-AAED-600AEFF2E3C8}" type="pres">
      <dgm:prSet presAssocID="{538973BD-CE71-4966-A69A-859036F42FFA}" presName="desPictures" presStyleLbl="align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36CFE64-40C9-45C7-B5D9-84BF1FC00822}" type="pres">
      <dgm:prSet presAssocID="{538973BD-CE71-4966-A69A-859036F42FFA}" presName="desTextWrapper" presStyleCnt="0"/>
      <dgm:spPr/>
    </dgm:pt>
    <dgm:pt modelId="{6C0B5DE0-8E6C-4D12-88D7-337D29B74986}" type="pres">
      <dgm:prSet presAssocID="{538973BD-CE71-4966-A69A-859036F42FFA}" presName="desText" presStyleLbl="revTx" presStyleIdx="1" presStyleCnt="5" custScaleX="15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BBB1F-9696-4BCF-A722-F031B5A3554E}" type="pres">
      <dgm:prSet presAssocID="{7FE691A7-11DD-45B4-BB09-C40A2CFE5D27}" presName="spaceV" presStyleCnt="0"/>
      <dgm:spPr/>
    </dgm:pt>
    <dgm:pt modelId="{105AF3FE-CF80-41BF-8DB7-A89BF3778284}" type="pres">
      <dgm:prSet presAssocID="{B0E98AB6-FA9E-4C0A-BC74-8783B57BBB01}" presName="pair" presStyleCnt="0"/>
      <dgm:spPr/>
    </dgm:pt>
    <dgm:pt modelId="{20F68A74-73C1-4A85-B65F-1150912D7A5A}" type="pres">
      <dgm:prSet presAssocID="{B0E98AB6-FA9E-4C0A-BC74-8783B57BBB01}" presName="spaceH" presStyleLbl="node1" presStyleIdx="0" presStyleCnt="0"/>
      <dgm:spPr/>
    </dgm:pt>
    <dgm:pt modelId="{1378D6B7-D0B4-4D53-A1BD-B7918372D68D}" type="pres">
      <dgm:prSet presAssocID="{B0E98AB6-FA9E-4C0A-BC74-8783B57BBB01}" presName="desPictures" presStyleLbl="align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4FD8C48B-4987-411D-90E8-48A40430641D}" type="pres">
      <dgm:prSet presAssocID="{B0E98AB6-FA9E-4C0A-BC74-8783B57BBB01}" presName="desTextWrapper" presStyleCnt="0"/>
      <dgm:spPr/>
    </dgm:pt>
    <dgm:pt modelId="{67AB0CD7-7FFA-4313-8C4E-943C34708739}" type="pres">
      <dgm:prSet presAssocID="{B0E98AB6-FA9E-4C0A-BC74-8783B57BBB01}" presName="desText" presStyleLbl="revTx" presStyleIdx="2" presStyleCnt="5" custScaleX="153362" custLinFactNeighborX="842" custLinFactNeighborY="-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1AAF-8D6B-4328-8EB6-CBF1808D8267}" type="pres">
      <dgm:prSet presAssocID="{3C81F906-D7BD-407D-9E8F-B8F26B5944FC}" presName="spaceV" presStyleCnt="0"/>
      <dgm:spPr/>
    </dgm:pt>
    <dgm:pt modelId="{049B4D6C-820E-4618-8C89-E4C1441DC51B}" type="pres">
      <dgm:prSet presAssocID="{6DABF1CD-2C02-4D63-A25B-F58B8A8B7E94}" presName="pair" presStyleCnt="0"/>
      <dgm:spPr/>
    </dgm:pt>
    <dgm:pt modelId="{5E075ACD-6D18-4330-B201-1D9033289819}" type="pres">
      <dgm:prSet presAssocID="{6DABF1CD-2C02-4D63-A25B-F58B8A8B7E94}" presName="spaceH" presStyleLbl="node1" presStyleIdx="0" presStyleCnt="0"/>
      <dgm:spPr/>
    </dgm:pt>
    <dgm:pt modelId="{9957DA70-C767-45F5-AFDE-C677C6DF8148}" type="pres">
      <dgm:prSet presAssocID="{6DABF1CD-2C02-4D63-A25B-F58B8A8B7E94}" presName="desPictures" presStyleLbl="align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</dgm:spPr>
    </dgm:pt>
    <dgm:pt modelId="{F0E9CDF9-3F4F-4C28-90BD-04674AD7E35E}" type="pres">
      <dgm:prSet presAssocID="{6DABF1CD-2C02-4D63-A25B-F58B8A8B7E94}" presName="desTextWrapper" presStyleCnt="0"/>
      <dgm:spPr/>
    </dgm:pt>
    <dgm:pt modelId="{BC1F52FE-7B99-4C6D-AB34-01D849A71FBF}" type="pres">
      <dgm:prSet presAssocID="{6DABF1CD-2C02-4D63-A25B-F58B8A8B7E94}" presName="desText" presStyleLbl="revTx" presStyleIdx="3" presStyleCnt="5" custScaleX="15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D0591-B940-4191-8FA8-58AB8F78067D}" type="pres">
      <dgm:prSet presAssocID="{3E085041-AA1F-42C9-9650-260A57A05E6D}" presName="spaceV" presStyleCnt="0"/>
      <dgm:spPr/>
    </dgm:pt>
    <dgm:pt modelId="{49681786-B53C-438A-822A-726A3FEB2CB6}" type="pres">
      <dgm:prSet presAssocID="{2BDC3DDB-5EE0-4A00-8228-9E48F44B3C56}" presName="pair" presStyleCnt="0"/>
      <dgm:spPr/>
    </dgm:pt>
    <dgm:pt modelId="{39B951F4-9A67-4B1F-8F18-768513B85B81}" type="pres">
      <dgm:prSet presAssocID="{2BDC3DDB-5EE0-4A00-8228-9E48F44B3C56}" presName="spaceH" presStyleLbl="node1" presStyleIdx="0" presStyleCnt="0"/>
      <dgm:spPr/>
    </dgm:pt>
    <dgm:pt modelId="{F2834531-E6E4-4769-AC9A-5FED165BE146}" type="pres">
      <dgm:prSet presAssocID="{2BDC3DDB-5EE0-4A00-8228-9E48F44B3C56}" presName="desPictures" presStyleLbl="alignImgPlac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5A540079-EF9C-4093-A9F2-F0ECAF935EE3}" type="pres">
      <dgm:prSet presAssocID="{2BDC3DDB-5EE0-4A00-8228-9E48F44B3C56}" presName="desTextWrapper" presStyleCnt="0"/>
      <dgm:spPr/>
    </dgm:pt>
    <dgm:pt modelId="{E2BAADF6-2EC4-413D-AF27-A2380D33E27A}" type="pres">
      <dgm:prSet presAssocID="{2BDC3DDB-5EE0-4A00-8228-9E48F44B3C56}" presName="desText" presStyleLbl="revTx" presStyleIdx="4" presStyleCnt="5" custScaleX="15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C36EA-60FD-4C0F-A311-C00B1FC281A6}" type="pres">
      <dgm:prSet presAssocID="{1DA8171D-254F-4A63-8EBB-8B6980875855}" presName="maxNode" presStyleCnt="0"/>
      <dgm:spPr/>
    </dgm:pt>
    <dgm:pt modelId="{73544FE7-B5EA-4C4F-BB39-EC2805A13214}" type="pres">
      <dgm:prSet presAssocID="{1DA8171D-254F-4A63-8EBB-8B6980875855}" presName="Name33" presStyleCnt="0"/>
      <dgm:spPr/>
    </dgm:pt>
  </dgm:ptLst>
  <dgm:cxnLst>
    <dgm:cxn modelId="{F7E55784-FB3E-4B9C-80D9-4CCBE044C0A0}" type="presOf" srcId="{2BDC3DDB-5EE0-4A00-8228-9E48F44B3C56}" destId="{E2BAADF6-2EC4-413D-AF27-A2380D33E27A}" srcOrd="0" destOrd="0" presId="urn:microsoft.com/office/officeart/2008/layout/AccentedPicture"/>
    <dgm:cxn modelId="{6354E662-A2F2-4A55-85B7-A308D3A8D5B7}" srcId="{1DA8171D-254F-4A63-8EBB-8B6980875855}" destId="{44500911-9516-4E01-B496-FC05D4136568}" srcOrd="0" destOrd="0" parTransId="{A46A15F1-AE7F-462E-A064-DFB899E7F0AA}" sibTransId="{3109C49D-51BF-45C9-A5C4-5ECE8CE31D5C}"/>
    <dgm:cxn modelId="{5BFAA6C1-4AE6-4717-A500-925F92AF9551}" srcId="{1DA8171D-254F-4A63-8EBB-8B6980875855}" destId="{2BDC3DDB-5EE0-4A00-8228-9E48F44B3C56}" srcOrd="5" destOrd="0" parTransId="{09CD4687-96A0-44D3-A65C-4D7CCE0B2A22}" sibTransId="{8794F56E-0092-48AD-9331-F1ABDAA69E65}"/>
    <dgm:cxn modelId="{BF615AB9-EA0C-4D60-B582-8D29078BFB91}" type="presOf" srcId="{B0E98AB6-FA9E-4C0A-BC74-8783B57BBB01}" destId="{67AB0CD7-7FFA-4313-8C4E-943C34708739}" srcOrd="0" destOrd="0" presId="urn:microsoft.com/office/officeart/2008/layout/AccentedPicture"/>
    <dgm:cxn modelId="{4189CFDA-07A0-47FF-B764-D0327D195E3A}" type="presOf" srcId="{6DABF1CD-2C02-4D63-A25B-F58B8A8B7E94}" destId="{BC1F52FE-7B99-4C6D-AB34-01D849A71FBF}" srcOrd="0" destOrd="0" presId="urn:microsoft.com/office/officeart/2008/layout/AccentedPicture"/>
    <dgm:cxn modelId="{A048C2DF-4763-4E7D-82D0-ECCFB7C72BF1}" srcId="{1DA8171D-254F-4A63-8EBB-8B6980875855}" destId="{6DABF1CD-2C02-4D63-A25B-F58B8A8B7E94}" srcOrd="4" destOrd="0" parTransId="{E4796A17-BB0A-4A97-8A30-851C45D17215}" sibTransId="{3E085041-AA1F-42C9-9650-260A57A05E6D}"/>
    <dgm:cxn modelId="{EC5E01DB-6910-4FEB-B5D1-947BFD7E7F65}" srcId="{1DA8171D-254F-4A63-8EBB-8B6980875855}" destId="{410FB6E7-8502-479B-98F4-C1DE54834BD6}" srcOrd="1" destOrd="0" parTransId="{DDB8401C-1957-4407-9E60-8B00E3F93174}" sibTransId="{3A4592F5-B300-4504-AA1E-8547FE007E03}"/>
    <dgm:cxn modelId="{0E7F809A-164A-4230-B727-0ED137C9D3E3}" srcId="{1DA8171D-254F-4A63-8EBB-8B6980875855}" destId="{538973BD-CE71-4966-A69A-859036F42FFA}" srcOrd="2" destOrd="0" parTransId="{99152972-9C6D-45D0-AB77-5B2426EF2161}" sibTransId="{7FE691A7-11DD-45B4-BB09-C40A2CFE5D27}"/>
    <dgm:cxn modelId="{1E8FD357-46CF-4C96-A5B3-4DE85B8837C0}" type="presOf" srcId="{410FB6E7-8502-479B-98F4-C1DE54834BD6}" destId="{49F603FA-46F9-4B42-B48E-6D5B13115524}" srcOrd="0" destOrd="0" presId="urn:microsoft.com/office/officeart/2008/layout/AccentedPicture"/>
    <dgm:cxn modelId="{B8CE1278-7B7A-4516-A99C-18A68943129D}" type="presOf" srcId="{1DA8171D-254F-4A63-8EBB-8B6980875855}" destId="{85AD617A-47A5-4FDF-8490-7479FF7AC9E2}" srcOrd="0" destOrd="0" presId="urn:microsoft.com/office/officeart/2008/layout/AccentedPicture"/>
    <dgm:cxn modelId="{3B3E244A-BE58-4BDD-BD91-25760909F351}" type="presOf" srcId="{538973BD-CE71-4966-A69A-859036F42FFA}" destId="{6C0B5DE0-8E6C-4D12-88D7-337D29B74986}" srcOrd="0" destOrd="0" presId="urn:microsoft.com/office/officeart/2008/layout/AccentedPicture"/>
    <dgm:cxn modelId="{C94F1E8F-2BBE-4284-912D-959962118939}" type="presOf" srcId="{3109C49D-51BF-45C9-A5C4-5ECE8CE31D5C}" destId="{5CA60734-7E87-4D0E-A5A5-E37F255FE490}" srcOrd="0" destOrd="0" presId="urn:microsoft.com/office/officeart/2008/layout/AccentedPicture"/>
    <dgm:cxn modelId="{58A8E983-8110-481C-A812-784FC034F740}" type="presOf" srcId="{44500911-9516-4E01-B496-FC05D4136568}" destId="{E1BF0422-2FFE-4400-980F-E4911B261088}" srcOrd="0" destOrd="0" presId="urn:microsoft.com/office/officeart/2008/layout/AccentedPicture"/>
    <dgm:cxn modelId="{F65EFF70-566C-45DC-BCE9-90B95DDD546C}" srcId="{1DA8171D-254F-4A63-8EBB-8B6980875855}" destId="{B0E98AB6-FA9E-4C0A-BC74-8783B57BBB01}" srcOrd="3" destOrd="0" parTransId="{D9BF9966-2D50-4E2F-B588-79ED4707B237}" sibTransId="{3C81F906-D7BD-407D-9E8F-B8F26B5944FC}"/>
    <dgm:cxn modelId="{A2A72B9A-C367-400E-A2B4-8E21D18810E0}" type="presParOf" srcId="{85AD617A-47A5-4FDF-8490-7479FF7AC9E2}" destId="{5CA60734-7E87-4D0E-A5A5-E37F255FE490}" srcOrd="0" destOrd="0" presId="urn:microsoft.com/office/officeart/2008/layout/AccentedPicture"/>
    <dgm:cxn modelId="{1E0C9CC4-B540-4716-A947-A1CAEBE7E2D3}" type="presParOf" srcId="{85AD617A-47A5-4FDF-8490-7479FF7AC9E2}" destId="{E1BF0422-2FFE-4400-980F-E4911B261088}" srcOrd="1" destOrd="0" presId="urn:microsoft.com/office/officeart/2008/layout/AccentedPicture"/>
    <dgm:cxn modelId="{C03B2884-AB43-453F-A229-1980DF8E7B32}" type="presParOf" srcId="{85AD617A-47A5-4FDF-8490-7479FF7AC9E2}" destId="{B0477BDA-A155-49AE-A3DA-CD7425EE291D}" srcOrd="2" destOrd="0" presId="urn:microsoft.com/office/officeart/2008/layout/AccentedPicture"/>
    <dgm:cxn modelId="{197AFE08-9AB0-4176-BE5F-92BEEA47E55C}" type="presParOf" srcId="{B0477BDA-A155-49AE-A3DA-CD7425EE291D}" destId="{E7C7974F-534B-4216-BEF4-6CDA828B13FC}" srcOrd="0" destOrd="0" presId="urn:microsoft.com/office/officeart/2008/layout/AccentedPicture"/>
    <dgm:cxn modelId="{F8C57714-0951-4DE3-8057-32373A0A82D6}" type="presParOf" srcId="{E7C7974F-534B-4216-BEF4-6CDA828B13FC}" destId="{AE54E4B7-8164-4624-85D5-C22158881745}" srcOrd="0" destOrd="0" presId="urn:microsoft.com/office/officeart/2008/layout/AccentedPicture"/>
    <dgm:cxn modelId="{902984E6-EACC-43F3-A273-78DEE4CCA8E8}" type="presParOf" srcId="{E7C7974F-534B-4216-BEF4-6CDA828B13FC}" destId="{C1AD43D4-BD7F-456B-88B5-799BB87CF1BA}" srcOrd="1" destOrd="0" presId="urn:microsoft.com/office/officeart/2008/layout/AccentedPicture"/>
    <dgm:cxn modelId="{9E69BCE1-461C-4CA5-9CAF-8F866A99BE42}" type="presParOf" srcId="{E7C7974F-534B-4216-BEF4-6CDA828B13FC}" destId="{1288939A-C359-49B5-9CB3-F72B0B44898E}" srcOrd="2" destOrd="0" presId="urn:microsoft.com/office/officeart/2008/layout/AccentedPicture"/>
    <dgm:cxn modelId="{9E26CAEB-D489-4366-B893-A6978E4CB752}" type="presParOf" srcId="{1288939A-C359-49B5-9CB3-F72B0B44898E}" destId="{49F603FA-46F9-4B42-B48E-6D5B13115524}" srcOrd="0" destOrd="0" presId="urn:microsoft.com/office/officeart/2008/layout/AccentedPicture"/>
    <dgm:cxn modelId="{F79217D4-A171-4057-B1AA-8BD6DEDC1D1D}" type="presParOf" srcId="{B0477BDA-A155-49AE-A3DA-CD7425EE291D}" destId="{4056447A-05E5-4886-A303-4EB1F804B3DF}" srcOrd="1" destOrd="0" presId="urn:microsoft.com/office/officeart/2008/layout/AccentedPicture"/>
    <dgm:cxn modelId="{46F0796E-CA16-48FA-8EAB-074DEB37E59C}" type="presParOf" srcId="{B0477BDA-A155-49AE-A3DA-CD7425EE291D}" destId="{9645A086-58DB-4E8D-9CE4-529A30A30AFD}" srcOrd="2" destOrd="0" presId="urn:microsoft.com/office/officeart/2008/layout/AccentedPicture"/>
    <dgm:cxn modelId="{25CB7AF2-C5CE-4EF6-8D3C-3327CCB93F70}" type="presParOf" srcId="{9645A086-58DB-4E8D-9CE4-529A30A30AFD}" destId="{FDFA80A1-9C66-4B8F-B53E-234F2A5956BB}" srcOrd="0" destOrd="0" presId="urn:microsoft.com/office/officeart/2008/layout/AccentedPicture"/>
    <dgm:cxn modelId="{F55BA3E6-48E6-4687-8617-857C7629B8CA}" type="presParOf" srcId="{9645A086-58DB-4E8D-9CE4-529A30A30AFD}" destId="{D53F8566-4012-47C8-AAED-600AEFF2E3C8}" srcOrd="1" destOrd="0" presId="urn:microsoft.com/office/officeart/2008/layout/AccentedPicture"/>
    <dgm:cxn modelId="{39F897BE-9A61-456C-8B84-38031B88C662}" type="presParOf" srcId="{9645A086-58DB-4E8D-9CE4-529A30A30AFD}" destId="{E36CFE64-40C9-45C7-B5D9-84BF1FC00822}" srcOrd="2" destOrd="0" presId="urn:microsoft.com/office/officeart/2008/layout/AccentedPicture"/>
    <dgm:cxn modelId="{04C72696-77B0-40A4-948E-EEB4932020AE}" type="presParOf" srcId="{E36CFE64-40C9-45C7-B5D9-84BF1FC00822}" destId="{6C0B5DE0-8E6C-4D12-88D7-337D29B74986}" srcOrd="0" destOrd="0" presId="urn:microsoft.com/office/officeart/2008/layout/AccentedPicture"/>
    <dgm:cxn modelId="{C9625887-6B45-46A8-AEE1-0185250F6493}" type="presParOf" srcId="{B0477BDA-A155-49AE-A3DA-CD7425EE291D}" destId="{C95BBB1F-9696-4BCF-A722-F031B5A3554E}" srcOrd="3" destOrd="0" presId="urn:microsoft.com/office/officeart/2008/layout/AccentedPicture"/>
    <dgm:cxn modelId="{B68CAE34-CB56-4F6C-A373-F5D5F7CF3ED5}" type="presParOf" srcId="{B0477BDA-A155-49AE-A3DA-CD7425EE291D}" destId="{105AF3FE-CF80-41BF-8DB7-A89BF3778284}" srcOrd="4" destOrd="0" presId="urn:microsoft.com/office/officeart/2008/layout/AccentedPicture"/>
    <dgm:cxn modelId="{AD3CB088-8747-48EA-A918-97D62DE240E1}" type="presParOf" srcId="{105AF3FE-CF80-41BF-8DB7-A89BF3778284}" destId="{20F68A74-73C1-4A85-B65F-1150912D7A5A}" srcOrd="0" destOrd="0" presId="urn:microsoft.com/office/officeart/2008/layout/AccentedPicture"/>
    <dgm:cxn modelId="{17C9C2F0-349C-4117-828B-AB8CF3277B53}" type="presParOf" srcId="{105AF3FE-CF80-41BF-8DB7-A89BF3778284}" destId="{1378D6B7-D0B4-4D53-A1BD-B7918372D68D}" srcOrd="1" destOrd="0" presId="urn:microsoft.com/office/officeart/2008/layout/AccentedPicture"/>
    <dgm:cxn modelId="{CA5B366B-F81E-4FAD-B514-4FE856DEF567}" type="presParOf" srcId="{105AF3FE-CF80-41BF-8DB7-A89BF3778284}" destId="{4FD8C48B-4987-411D-90E8-48A40430641D}" srcOrd="2" destOrd="0" presId="urn:microsoft.com/office/officeart/2008/layout/AccentedPicture"/>
    <dgm:cxn modelId="{751435D4-CEF5-468D-91A9-AE5F12F67E43}" type="presParOf" srcId="{4FD8C48B-4987-411D-90E8-48A40430641D}" destId="{67AB0CD7-7FFA-4313-8C4E-943C34708739}" srcOrd="0" destOrd="0" presId="urn:microsoft.com/office/officeart/2008/layout/AccentedPicture"/>
    <dgm:cxn modelId="{321F820C-B85C-4767-A922-B47EF8D61C08}" type="presParOf" srcId="{B0477BDA-A155-49AE-A3DA-CD7425EE291D}" destId="{A4FF1AAF-8D6B-4328-8EB6-CBF1808D8267}" srcOrd="5" destOrd="0" presId="urn:microsoft.com/office/officeart/2008/layout/AccentedPicture"/>
    <dgm:cxn modelId="{9AF213AF-743F-420C-9585-BB6CD25C015B}" type="presParOf" srcId="{B0477BDA-A155-49AE-A3DA-CD7425EE291D}" destId="{049B4D6C-820E-4618-8C89-E4C1441DC51B}" srcOrd="6" destOrd="0" presId="urn:microsoft.com/office/officeart/2008/layout/AccentedPicture"/>
    <dgm:cxn modelId="{4506DD05-E35F-427C-85E9-637033E3AE66}" type="presParOf" srcId="{049B4D6C-820E-4618-8C89-E4C1441DC51B}" destId="{5E075ACD-6D18-4330-B201-1D9033289819}" srcOrd="0" destOrd="0" presId="urn:microsoft.com/office/officeart/2008/layout/AccentedPicture"/>
    <dgm:cxn modelId="{3647E4D7-2B2A-44FD-BEF5-F9C7740220C1}" type="presParOf" srcId="{049B4D6C-820E-4618-8C89-E4C1441DC51B}" destId="{9957DA70-C767-45F5-AFDE-C677C6DF8148}" srcOrd="1" destOrd="0" presId="urn:microsoft.com/office/officeart/2008/layout/AccentedPicture"/>
    <dgm:cxn modelId="{3CA1DFD6-3A7E-49E6-9ED7-FC2BD01D0E8F}" type="presParOf" srcId="{049B4D6C-820E-4618-8C89-E4C1441DC51B}" destId="{F0E9CDF9-3F4F-4C28-90BD-04674AD7E35E}" srcOrd="2" destOrd="0" presId="urn:microsoft.com/office/officeart/2008/layout/AccentedPicture"/>
    <dgm:cxn modelId="{9927744D-0C73-469E-B7BB-5518BB7C8A9A}" type="presParOf" srcId="{F0E9CDF9-3F4F-4C28-90BD-04674AD7E35E}" destId="{BC1F52FE-7B99-4C6D-AB34-01D849A71FBF}" srcOrd="0" destOrd="0" presId="urn:microsoft.com/office/officeart/2008/layout/AccentedPicture"/>
    <dgm:cxn modelId="{B5E65AA9-90CA-40C4-81EA-1BE449484366}" type="presParOf" srcId="{B0477BDA-A155-49AE-A3DA-CD7425EE291D}" destId="{A6AD0591-B940-4191-8FA8-58AB8F78067D}" srcOrd="7" destOrd="0" presId="urn:microsoft.com/office/officeart/2008/layout/AccentedPicture"/>
    <dgm:cxn modelId="{0306F506-E062-4CDF-926B-9A98614D924D}" type="presParOf" srcId="{B0477BDA-A155-49AE-A3DA-CD7425EE291D}" destId="{49681786-B53C-438A-822A-726A3FEB2CB6}" srcOrd="8" destOrd="0" presId="urn:microsoft.com/office/officeart/2008/layout/AccentedPicture"/>
    <dgm:cxn modelId="{30E32770-EAE8-4352-A5E6-0F9FE183CA54}" type="presParOf" srcId="{49681786-B53C-438A-822A-726A3FEB2CB6}" destId="{39B951F4-9A67-4B1F-8F18-768513B85B81}" srcOrd="0" destOrd="0" presId="urn:microsoft.com/office/officeart/2008/layout/AccentedPicture"/>
    <dgm:cxn modelId="{A01AE772-5DB8-4E18-B3E8-DD162281C45E}" type="presParOf" srcId="{49681786-B53C-438A-822A-726A3FEB2CB6}" destId="{F2834531-E6E4-4769-AC9A-5FED165BE146}" srcOrd="1" destOrd="0" presId="urn:microsoft.com/office/officeart/2008/layout/AccentedPicture"/>
    <dgm:cxn modelId="{D11ABDC6-2914-490A-AA19-1BDCFA8F18E1}" type="presParOf" srcId="{49681786-B53C-438A-822A-726A3FEB2CB6}" destId="{5A540079-EF9C-4093-A9F2-F0ECAF935EE3}" srcOrd="2" destOrd="0" presId="urn:microsoft.com/office/officeart/2008/layout/AccentedPicture"/>
    <dgm:cxn modelId="{31A2E550-B8B4-41D4-84B4-09C235E36839}" type="presParOf" srcId="{5A540079-EF9C-4093-A9F2-F0ECAF935EE3}" destId="{E2BAADF6-2EC4-413D-AF27-A2380D33E27A}" srcOrd="0" destOrd="0" presId="urn:microsoft.com/office/officeart/2008/layout/AccentedPicture"/>
    <dgm:cxn modelId="{D1A2F20B-EECE-4E56-A3C2-9066B1F857E9}" type="presParOf" srcId="{85AD617A-47A5-4FDF-8490-7479FF7AC9E2}" destId="{B89C36EA-60FD-4C0F-A311-C00B1FC281A6}" srcOrd="3" destOrd="0" presId="urn:microsoft.com/office/officeart/2008/layout/AccentedPicture"/>
    <dgm:cxn modelId="{90305BDA-B911-4716-8CC7-B2305C31FB8E}" type="presParOf" srcId="{B89C36EA-60FD-4C0F-A311-C00B1FC281A6}" destId="{73544FE7-B5EA-4C4F-BB39-EC2805A1321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60734-7E87-4D0E-A5A5-E37F255FE490}">
      <dsp:nvSpPr>
        <dsp:cNvPr id="0" name=""/>
        <dsp:cNvSpPr/>
      </dsp:nvSpPr>
      <dsp:spPr>
        <a:xfrm>
          <a:off x="1644485" y="349370"/>
          <a:ext cx="6751924" cy="63389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F0422-2FFE-4400-980F-E4911B261088}">
      <dsp:nvSpPr>
        <dsp:cNvPr id="0" name=""/>
        <dsp:cNvSpPr/>
      </dsp:nvSpPr>
      <dsp:spPr>
        <a:xfrm>
          <a:off x="3938238" y="2600962"/>
          <a:ext cx="3826691" cy="38033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38238" y="2600962"/>
        <a:ext cx="3826691" cy="3803364"/>
      </dsp:txXfrm>
    </dsp:sp>
    <dsp:sp modelId="{C1AD43D4-BD7F-456B-88B5-799BB87CF1BA}">
      <dsp:nvSpPr>
        <dsp:cNvPr id="0" name=""/>
        <dsp:cNvSpPr/>
      </dsp:nvSpPr>
      <dsp:spPr>
        <a:xfrm>
          <a:off x="8099953" y="1996"/>
          <a:ext cx="1218450" cy="12184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603FA-46F9-4B42-B48E-6D5B13115524}">
      <dsp:nvSpPr>
        <dsp:cNvPr id="0" name=""/>
        <dsp:cNvSpPr/>
      </dsp:nvSpPr>
      <dsp:spPr>
        <a:xfrm>
          <a:off x="9318404" y="1996"/>
          <a:ext cx="5691827" cy="12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5B6D85"/>
              </a:solidFill>
            </a:rPr>
            <a:t>"Estimular o desenvolvimento de iniciativas educacionais inovadoras em temas na fronteira do conhecimento".</a:t>
          </a:r>
          <a:endParaRPr lang="en-US" sz="2000" kern="1200" dirty="0">
            <a:solidFill>
              <a:srgbClr val="5B6D85"/>
            </a:solidFill>
          </a:endParaRPr>
        </a:p>
      </dsp:txBody>
      <dsp:txXfrm>
        <a:off x="9318404" y="1996"/>
        <a:ext cx="5691827" cy="1218450"/>
      </dsp:txXfrm>
    </dsp:sp>
    <dsp:sp modelId="{D53F8566-4012-47C8-AAED-600AEFF2E3C8}">
      <dsp:nvSpPr>
        <dsp:cNvPr id="0" name=""/>
        <dsp:cNvSpPr/>
      </dsp:nvSpPr>
      <dsp:spPr>
        <a:xfrm>
          <a:off x="8099953" y="1439768"/>
          <a:ext cx="1218450" cy="12184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B5DE0-8E6C-4D12-88D7-337D29B74986}">
      <dsp:nvSpPr>
        <dsp:cNvPr id="0" name=""/>
        <dsp:cNvSpPr/>
      </dsp:nvSpPr>
      <dsp:spPr>
        <a:xfrm>
          <a:off x="9318404" y="1439768"/>
          <a:ext cx="5691827" cy="12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5B6D85"/>
              </a:solidFill>
            </a:rPr>
            <a:t>Buscar soluções para problemas do TCU, por meio de parcerias com instituições de pesquisa e inovação.</a:t>
          </a:r>
          <a:endParaRPr lang="en-US" sz="2000" kern="1200" dirty="0">
            <a:solidFill>
              <a:srgbClr val="5B6D85"/>
            </a:solidFill>
          </a:endParaRPr>
        </a:p>
      </dsp:txBody>
      <dsp:txXfrm>
        <a:off x="9318404" y="1439768"/>
        <a:ext cx="5691827" cy="1218450"/>
      </dsp:txXfrm>
    </dsp:sp>
    <dsp:sp modelId="{1378D6B7-D0B4-4D53-A1BD-B7918372D68D}">
      <dsp:nvSpPr>
        <dsp:cNvPr id="0" name=""/>
        <dsp:cNvSpPr/>
      </dsp:nvSpPr>
      <dsp:spPr>
        <a:xfrm>
          <a:off x="8099953" y="2877540"/>
          <a:ext cx="1218450" cy="121845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B0CD7-7FFA-4313-8C4E-943C34708739}">
      <dsp:nvSpPr>
        <dsp:cNvPr id="0" name=""/>
        <dsp:cNvSpPr/>
      </dsp:nvSpPr>
      <dsp:spPr>
        <a:xfrm>
          <a:off x="9349692" y="2877199"/>
          <a:ext cx="5698850" cy="12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5B6D85"/>
              </a:solidFill>
            </a:rPr>
            <a:t>“Espalhar a inovação, removendo barreiras, incentivando as pessoas, orquestrando iniciativas, garantindo apoio.”</a:t>
          </a:r>
          <a:endParaRPr lang="en-US" sz="2000" kern="1200" dirty="0">
            <a:solidFill>
              <a:srgbClr val="5B6D85"/>
            </a:solidFill>
          </a:endParaRPr>
        </a:p>
      </dsp:txBody>
      <dsp:txXfrm>
        <a:off x="9349692" y="2877199"/>
        <a:ext cx="5698850" cy="1218450"/>
      </dsp:txXfrm>
    </dsp:sp>
    <dsp:sp modelId="{9957DA70-C767-45F5-AFDE-C677C6DF8148}">
      <dsp:nvSpPr>
        <dsp:cNvPr id="0" name=""/>
        <dsp:cNvSpPr/>
      </dsp:nvSpPr>
      <dsp:spPr>
        <a:xfrm>
          <a:off x="8099953" y="4315312"/>
          <a:ext cx="1218450" cy="1218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F52FE-7B99-4C6D-AB34-01D849A71FBF}">
      <dsp:nvSpPr>
        <dsp:cNvPr id="0" name=""/>
        <dsp:cNvSpPr/>
      </dsp:nvSpPr>
      <dsp:spPr>
        <a:xfrm>
          <a:off x="9318404" y="4315312"/>
          <a:ext cx="5691827" cy="12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5B6D85"/>
              </a:solidFill>
            </a:rPr>
            <a:t>“Apoiar, por meio da abordagem do design, a construção colaborativa de soluções para problemas complexos.”</a:t>
          </a:r>
          <a:endParaRPr lang="en-US" sz="2000" kern="1200" dirty="0">
            <a:solidFill>
              <a:srgbClr val="5B6D85"/>
            </a:solidFill>
          </a:endParaRPr>
        </a:p>
      </dsp:txBody>
      <dsp:txXfrm>
        <a:off x="9318404" y="4315312"/>
        <a:ext cx="5691827" cy="1218450"/>
      </dsp:txXfrm>
    </dsp:sp>
    <dsp:sp modelId="{F2834531-E6E4-4769-AC9A-5FED165BE146}">
      <dsp:nvSpPr>
        <dsp:cNvPr id="0" name=""/>
        <dsp:cNvSpPr/>
      </dsp:nvSpPr>
      <dsp:spPr>
        <a:xfrm>
          <a:off x="8099953" y="5753084"/>
          <a:ext cx="1218450" cy="121845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ADF6-2EC4-413D-AF27-A2380D33E27A}">
      <dsp:nvSpPr>
        <dsp:cNvPr id="0" name=""/>
        <dsp:cNvSpPr/>
      </dsp:nvSpPr>
      <dsp:spPr>
        <a:xfrm>
          <a:off x="9318404" y="5753084"/>
          <a:ext cx="5691827" cy="12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5B6D85"/>
              </a:solidFill>
            </a:rPr>
            <a:t>“Trazer ao mundo inteligência artificial de nível sobre-humano"</a:t>
          </a:r>
          <a:endParaRPr lang="en-US" sz="2000" kern="1200" dirty="0">
            <a:solidFill>
              <a:srgbClr val="5B6D85"/>
            </a:solidFill>
          </a:endParaRPr>
        </a:p>
      </dsp:txBody>
      <dsp:txXfrm>
        <a:off x="9318404" y="5753084"/>
        <a:ext cx="5691827" cy="121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D573-24DD-489F-B447-45E490726A3D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DD769-D45F-4064-8529-77BDC3C5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Bom, depois de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algumas horas ouvindo sobre inovação, acho que todos já sabemos que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elas acontecem aos montes, diariamente, em todo lugar.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são criação de novas tecnologias, outras são propostas de novos usos de tecnologias existentes, outras surgem por definição de novos processos, ou na conquista de novos mercados.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são mudanças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disruptivas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outras são incrementais e que resolvem problemas.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acontecem dentro da administração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pública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Grande parte fora do setor público e outra grande maioria fora do Brasil. Mas o que todas elas têm em comum?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8096E4-5376-43BD-B054-2004F65F6013}" type="slidenum">
              <a:rPr lang="pt-BR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Então será que precisamos de um laboratório para ajudar a espalhar a inovação no controle externo em benefício da sociedade? Uma instituição só inova se tiver um laboratório? Não, mas a gente acredita que um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 dar uma mãozinha. E como?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Criando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pessoas com desafios parecidos para que possam se ajudar mutuamente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Buscando parcerias para aproximar as pessoas de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pesquisa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Universidade e outras instituições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Trazendo a abordagem de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as pessoas pensem mais nas pessoas ao proporem soluções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Apoiando as pessoas na busca de parceiros para criar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protótipos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soluções antes de coloca-las em produção.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Propondo programas para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pessoas em assuntos que estão na fronteira do conhecimento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4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Promovendo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estimulando publicações para estimular as pessoas a expandirem suas fronteiras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9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Estimulando as pessoas a terem novas ideias participando de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desafios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concursos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Julho, tivemos </a:t>
            </a:r>
            <a:r>
              <a:rPr lang="pt-BR" baseline="0" dirty="0" smtClean="0"/>
              <a:t>a alegria de participar do Labworks, evento que reuniu de laboratórios de inovação de todo o mundo em Londres. Desde então, o </a:t>
            </a:r>
            <a:r>
              <a:rPr lang="pt-BR" baseline="0" dirty="0" err="1" smtClean="0"/>
              <a:t>colab</a:t>
            </a:r>
            <a:r>
              <a:rPr lang="pt-BR" baseline="0" dirty="0" smtClean="0"/>
              <a:t>-i passou a figurar no mapa global de laboratórios de inovação em governo, controlado pela Nesta.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como o laboratório de inovação tem conseguido fazer isso?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3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5 pessoas dedicadas na prestação desses serviços. Pessoas com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diversificados e propósitos mais diferentes ainda, mas com uma único sonho em comum: empregar energia para os outros brilharem. E é isso que essas pessoas têm feito.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time é legal, tenho a maior honra de fazer parte dele, mas não é suficiente.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peça fundamental para a inovação acontecer.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única totalmente necessária e indispensável.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evento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teria sentido não fosse por elas.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este bate-papo é sobre elas.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3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isso precisamos de mais um monte de parceiros externos.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COLABORANDO com pessoas. Porque sem esta colaboração não iríamos a nenhum lugar.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4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divulgar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inovação que acontece no Tribunal, criamos um portal.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precisamos de um serviço onde as pessoas possam compartilhar iniciativas, eventos, cursos, notícias, onde as pessoas possam COLABORAR.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portal não é do laboratório, não é do ISC, não é do TCU. Este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portal é de todos nós.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entrem e fiquem à vontade. A casa é nossa!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4563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600A0-AAC4-4FB1-91D2-8BAD401341DB}" type="slidenum">
              <a:rPr lang="pt-BR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inovar, o TCU precisa do suor de pessoas dedicadas para, por exemplo,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organizar informações sobre controle externo num aplicativo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armazena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Vocabulário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13000 verbetes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permite integração com outras aplicações.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que queiram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aplicar modelos de análise de dados para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classificação e extração de informações contidas em fontes de dados não estruturados automatizando processos de trabalho.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que se disponibilizam a estruturar conhecimento e ferramentas para criar uma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consolide o conhecimento do Tribunal sobre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 Pública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que se debruçam sobre  uma das áreas do Tribunal para avaliar sua estrutura organizacional  e coloquem as pessoas em primeiro lugar.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dispostas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viralizar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análise de dados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deixa-la acessível a todos do Tribunal e que acreditam na um programa de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flexível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ferramenta que levará o Tribunal para outro patamar.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único recurso realmente essencial para o TCU inovar, fazendo uso de novas tecnologias ou novas abordagens de desenho de serviços, ele tem, e tem de sobra, pessoas motivadas a mudar a melhorar ou até mesmo transformar totalmente a realidade.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foi por isso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 ISC, a universidade corporativa do TCU, criou no início deste ano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Laboratório de inovação e coparticipação. Feito de pessoas para pessoas.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D769-D45F-4064-8529-77BDC3C56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381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Segoe UI Black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183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03/12/15</a:t>
            </a:fld>
            <a:endParaRPr lang="en-US" dirty="0" smtClean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pt-BR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pt-BR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rgbClr val="26145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03/12/15</a:t>
            </a:fld>
            <a:endParaRPr lang="en-US" dirty="0" smtClean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pt-BR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pt-BR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2286" y="3824478"/>
            <a:ext cx="12189714" cy="2827020"/>
          </a:xfrm>
          <a:custGeom>
            <a:avLst/>
            <a:gdLst/>
            <a:ahLst/>
            <a:cxnLst/>
            <a:rect l="l" t="t" r="r" b="b"/>
            <a:pathLst>
              <a:path w="12189714" h="2827020">
                <a:moveTo>
                  <a:pt x="0" y="2827020"/>
                </a:moveTo>
                <a:lnTo>
                  <a:pt x="12189714" y="2827020"/>
                </a:lnTo>
                <a:lnTo>
                  <a:pt x="12189714" y="0"/>
                </a:lnTo>
                <a:lnTo>
                  <a:pt x="0" y="0"/>
                </a:lnTo>
                <a:lnTo>
                  <a:pt x="0" y="2827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286" y="3824478"/>
            <a:ext cx="12189714" cy="2827020"/>
          </a:xfrm>
          <a:custGeom>
            <a:avLst/>
            <a:gdLst/>
            <a:ahLst/>
            <a:cxnLst/>
            <a:rect l="l" t="t" r="r" b="b"/>
            <a:pathLst>
              <a:path w="12189714" h="2827020">
                <a:moveTo>
                  <a:pt x="0" y="0"/>
                </a:moveTo>
                <a:lnTo>
                  <a:pt x="12189714" y="0"/>
                </a:lnTo>
              </a:path>
              <a:path w="12189714" h="2827020">
                <a:moveTo>
                  <a:pt x="12189714" y="2827020"/>
                </a:moveTo>
                <a:lnTo>
                  <a:pt x="0" y="2827020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8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2286" y="3824478"/>
            <a:ext cx="12189714" cy="2827020"/>
          </a:xfrm>
          <a:custGeom>
            <a:avLst/>
            <a:gdLst/>
            <a:ahLst/>
            <a:cxnLst/>
            <a:rect l="l" t="t" r="r" b="b"/>
            <a:pathLst>
              <a:path w="12189714" h="2827020">
                <a:moveTo>
                  <a:pt x="0" y="2827020"/>
                </a:moveTo>
                <a:lnTo>
                  <a:pt x="12189714" y="2827020"/>
                </a:lnTo>
                <a:lnTo>
                  <a:pt x="12189714" y="0"/>
                </a:lnTo>
                <a:lnTo>
                  <a:pt x="0" y="0"/>
                </a:lnTo>
                <a:lnTo>
                  <a:pt x="0" y="2827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286" y="3824478"/>
            <a:ext cx="12189714" cy="2827020"/>
          </a:xfrm>
          <a:custGeom>
            <a:avLst/>
            <a:gdLst/>
            <a:ahLst/>
            <a:cxnLst/>
            <a:rect l="l" t="t" r="r" b="b"/>
            <a:pathLst>
              <a:path w="12189714" h="2827020">
                <a:moveTo>
                  <a:pt x="0" y="0"/>
                </a:moveTo>
                <a:lnTo>
                  <a:pt x="12189714" y="0"/>
                </a:lnTo>
              </a:path>
              <a:path w="12189714" h="2827020">
                <a:moveTo>
                  <a:pt x="12189714" y="2827020"/>
                </a:moveTo>
                <a:lnTo>
                  <a:pt x="0" y="2827020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19901"/>
            <a:ext cx="539496" cy="4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89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28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9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Segoe UI Black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0430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8CDB345F-4F22-47C7-A2B5-5CAC73FCE5A9}" type="datetimeFigureOut">
              <a:rPr lang="en-US"/>
              <a:pPr>
                <a:defRPr/>
              </a:pPr>
              <a:t>03/12/15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AB89299C-D33F-4FC5-B936-EDE969C1C5C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966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145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7475F7CA-CC25-43C6-AB29-22ED32A07C66}" type="datetimeFigureOut">
              <a:rPr lang="en-US"/>
              <a:pPr>
                <a:defRPr/>
              </a:pPr>
              <a:t>03/12/15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2060">
                    <a:tint val="75000"/>
                  </a:srgbClr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50E07035-46AF-4CBF-AD0B-671018EA961E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3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7"/>
          <p:cNvSpPr>
            <a:spLocks/>
          </p:cNvSpPr>
          <p:nvPr/>
        </p:nvSpPr>
        <p:spPr bwMode="auto">
          <a:xfrm>
            <a:off x="1588" y="3824288"/>
            <a:ext cx="12190412" cy="2827337"/>
          </a:xfrm>
          <a:custGeom>
            <a:avLst/>
            <a:gdLst>
              <a:gd name="T0" fmla="*/ 0 w 12189714"/>
              <a:gd name="T1" fmla="*/ 2827971 h 2827020"/>
              <a:gd name="T2" fmla="*/ 12191808 w 12189714"/>
              <a:gd name="T3" fmla="*/ 2827971 h 2827020"/>
              <a:gd name="T4" fmla="*/ 12191808 w 12189714"/>
              <a:gd name="T5" fmla="*/ 0 h 2827020"/>
              <a:gd name="T6" fmla="*/ 0 w 12189714"/>
              <a:gd name="T7" fmla="*/ 0 h 2827020"/>
              <a:gd name="T8" fmla="*/ 0 w 12189714"/>
              <a:gd name="T9" fmla="*/ 2827971 h 2827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9714" h="2827020">
                <a:moveTo>
                  <a:pt x="0" y="2827020"/>
                </a:moveTo>
                <a:lnTo>
                  <a:pt x="12189714" y="2827020"/>
                </a:lnTo>
                <a:lnTo>
                  <a:pt x="12189714" y="0"/>
                </a:lnTo>
                <a:lnTo>
                  <a:pt x="0" y="0"/>
                </a:lnTo>
                <a:lnTo>
                  <a:pt x="0" y="2827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2060"/>
              </a:solidFill>
            </a:endParaRPr>
          </a:p>
        </p:txBody>
      </p:sp>
      <p:sp>
        <p:nvSpPr>
          <p:cNvPr id="3" name="bk object 18"/>
          <p:cNvSpPr>
            <a:spLocks/>
          </p:cNvSpPr>
          <p:nvPr/>
        </p:nvSpPr>
        <p:spPr bwMode="auto">
          <a:xfrm>
            <a:off x="1588" y="3824288"/>
            <a:ext cx="12190412" cy="2827337"/>
          </a:xfrm>
          <a:custGeom>
            <a:avLst/>
            <a:gdLst>
              <a:gd name="T0" fmla="*/ 0 w 12189714"/>
              <a:gd name="T1" fmla="*/ 0 h 2827020"/>
              <a:gd name="T2" fmla="*/ 12191808 w 12189714"/>
              <a:gd name="T3" fmla="*/ 0 h 2827020"/>
              <a:gd name="T4" fmla="*/ 12191808 w 12189714"/>
              <a:gd name="T5" fmla="*/ 2827971 h 2827020"/>
              <a:gd name="T6" fmla="*/ 0 w 12189714"/>
              <a:gd name="T7" fmla="*/ 2827971 h 2827020"/>
              <a:gd name="T8" fmla="*/ 0 w 12189714"/>
              <a:gd name="T9" fmla="*/ 0 h 2827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9714" h="2827020">
                <a:moveTo>
                  <a:pt x="0" y="0"/>
                </a:moveTo>
                <a:lnTo>
                  <a:pt x="12189714" y="0"/>
                </a:lnTo>
              </a:path>
              <a:path w="12189714" h="2827020">
                <a:moveTo>
                  <a:pt x="12189714" y="2827020"/>
                </a:moveTo>
                <a:lnTo>
                  <a:pt x="0" y="2827020"/>
                </a:lnTo>
                <a:lnTo>
                  <a:pt x="0" y="0"/>
                </a:lnTo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7"/>
          <p:cNvSpPr>
            <a:spLocks/>
          </p:cNvSpPr>
          <p:nvPr/>
        </p:nvSpPr>
        <p:spPr bwMode="auto">
          <a:xfrm>
            <a:off x="1588" y="3824288"/>
            <a:ext cx="12190412" cy="2827337"/>
          </a:xfrm>
          <a:custGeom>
            <a:avLst/>
            <a:gdLst>
              <a:gd name="T0" fmla="*/ 0 w 12189714"/>
              <a:gd name="T1" fmla="*/ 2827971 h 2827020"/>
              <a:gd name="T2" fmla="*/ 12191808 w 12189714"/>
              <a:gd name="T3" fmla="*/ 2827971 h 2827020"/>
              <a:gd name="T4" fmla="*/ 12191808 w 12189714"/>
              <a:gd name="T5" fmla="*/ 0 h 2827020"/>
              <a:gd name="T6" fmla="*/ 0 w 12189714"/>
              <a:gd name="T7" fmla="*/ 0 h 2827020"/>
              <a:gd name="T8" fmla="*/ 0 w 12189714"/>
              <a:gd name="T9" fmla="*/ 2827971 h 2827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9714" h="2827020">
                <a:moveTo>
                  <a:pt x="0" y="2827020"/>
                </a:moveTo>
                <a:lnTo>
                  <a:pt x="12189714" y="2827020"/>
                </a:lnTo>
                <a:lnTo>
                  <a:pt x="12189714" y="0"/>
                </a:lnTo>
                <a:lnTo>
                  <a:pt x="0" y="0"/>
                </a:lnTo>
                <a:lnTo>
                  <a:pt x="0" y="2827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2060"/>
              </a:solidFill>
            </a:endParaRPr>
          </a:p>
        </p:txBody>
      </p:sp>
      <p:sp>
        <p:nvSpPr>
          <p:cNvPr id="3" name="bk object 18"/>
          <p:cNvSpPr>
            <a:spLocks/>
          </p:cNvSpPr>
          <p:nvPr/>
        </p:nvSpPr>
        <p:spPr bwMode="auto">
          <a:xfrm>
            <a:off x="1588" y="3824288"/>
            <a:ext cx="12190412" cy="2827337"/>
          </a:xfrm>
          <a:custGeom>
            <a:avLst/>
            <a:gdLst>
              <a:gd name="T0" fmla="*/ 0 w 12189714"/>
              <a:gd name="T1" fmla="*/ 0 h 2827020"/>
              <a:gd name="T2" fmla="*/ 12191808 w 12189714"/>
              <a:gd name="T3" fmla="*/ 0 h 2827020"/>
              <a:gd name="T4" fmla="*/ 12191808 w 12189714"/>
              <a:gd name="T5" fmla="*/ 2827971 h 2827020"/>
              <a:gd name="T6" fmla="*/ 0 w 12189714"/>
              <a:gd name="T7" fmla="*/ 2827971 h 2827020"/>
              <a:gd name="T8" fmla="*/ 0 w 12189714"/>
              <a:gd name="T9" fmla="*/ 0 h 2827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9714" h="2827020">
                <a:moveTo>
                  <a:pt x="0" y="0"/>
                </a:moveTo>
                <a:lnTo>
                  <a:pt x="12189714" y="0"/>
                </a:lnTo>
              </a:path>
              <a:path w="12189714" h="2827020">
                <a:moveTo>
                  <a:pt x="12189714" y="2827020"/>
                </a:moveTo>
                <a:lnTo>
                  <a:pt x="0" y="2827020"/>
                </a:lnTo>
                <a:lnTo>
                  <a:pt x="0" y="0"/>
                </a:lnTo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2060"/>
              </a:solidFill>
            </a:endParaRPr>
          </a:p>
        </p:txBody>
      </p:sp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219825"/>
            <a:ext cx="539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30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3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6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5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3.xml"/><Relationship Id="rId9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EB89-7148-450B-A2FC-B09645685804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4B77-E360-4F64-BEB0-BCCA92B8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274320">
                <a:moveTo>
                  <a:pt x="0" y="274320"/>
                </a:moveTo>
                <a:lnTo>
                  <a:pt x="12192000" y="27432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26145F">
              <a:alpha val="92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205" y="467359"/>
            <a:ext cx="11551589" cy="609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926" y="1519505"/>
            <a:ext cx="11460147" cy="26007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pic>
        <p:nvPicPr>
          <p:cNvPr id="5" name="Imagem 2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02" y="6477000"/>
            <a:ext cx="2399498" cy="3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5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none" spc="0">
          <a:ln w="0"/>
          <a:solidFill>
            <a:srgbClr val="26145F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Segoe UI Black" panose="020B0A02040204020203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Segoe UI Blac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 userDrawn="1"/>
        </p:nvSpPr>
        <p:spPr bwMode="auto">
          <a:xfrm>
            <a:off x="0" y="6400800"/>
            <a:ext cx="12192000" cy="457200"/>
          </a:xfrm>
          <a:custGeom>
            <a:avLst/>
            <a:gdLst>
              <a:gd name="T0" fmla="*/ 0 w 12192000"/>
              <a:gd name="T1" fmla="*/ 1270000 h 274320"/>
              <a:gd name="T2" fmla="*/ 12192000 w 12192000"/>
              <a:gd name="T3" fmla="*/ 1270000 h 274320"/>
              <a:gd name="T4" fmla="*/ 12192000 w 12192000"/>
              <a:gd name="T5" fmla="*/ 0 h 274320"/>
              <a:gd name="T6" fmla="*/ 0 w 12192000"/>
              <a:gd name="T7" fmla="*/ 0 h 274320"/>
              <a:gd name="T8" fmla="*/ 0 w 12192000"/>
              <a:gd name="T9" fmla="*/ 1270000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274320">
                <a:moveTo>
                  <a:pt x="0" y="274320"/>
                </a:moveTo>
                <a:lnTo>
                  <a:pt x="12192000" y="27432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26145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206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75" y="466725"/>
            <a:ext cx="11550650" cy="609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366713" y="1519238"/>
            <a:ext cx="114585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9" name="Imagem 2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6477000"/>
            <a:ext cx="2398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ln w="0"/>
          <a:solidFill>
            <a:srgbClr val="26145F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Segoe UI Black" panose="020B0A02040204020203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145F"/>
          </a:solidFill>
          <a:latin typeface="Segoe UI Black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Segoe UI Black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inovatcu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163"/>
            <a:ext cx="1219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4762"/>
          <a:stretch>
            <a:fillRect/>
          </a:stretch>
        </p:blipFill>
        <p:spPr bwMode="auto">
          <a:xfrm>
            <a:off x="-19050" y="-122238"/>
            <a:ext cx="12230100" cy="42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9863" y="82550"/>
            <a:ext cx="7885112" cy="43338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endParaRPr lang="en-US" sz="4000" dirty="0">
              <a:solidFill>
                <a:srgbClr val="FFFFFF"/>
              </a:solidFill>
              <a:latin typeface="Franklin Gothic Heavy" panose="020B0903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548105" y="4281395"/>
            <a:ext cx="1094873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Fabiana</a:t>
            </a:r>
            <a:r>
              <a:rPr lang="en-US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Ruas</a:t>
            </a:r>
            <a:r>
              <a:rPr lang="en-US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Diretora</a:t>
            </a:r>
            <a:r>
              <a:rPr lang="en-US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do Centro de 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Pesquisa</a:t>
            </a:r>
            <a:r>
              <a:rPr lang="en-US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 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Inovaç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ão</a:t>
            </a:r>
            <a:endParaRPr lang="en-US" altLang="en-US" sz="4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Gledson Pompeu</a:t>
            </a:r>
            <a:r>
              <a:rPr lang="en-US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Assessor Especial 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para</a:t>
            </a:r>
            <a:r>
              <a:rPr lang="en-US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Inovação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"/>
    </mc:Choice>
    <mc:Fallback xmlns="">
      <p:transition spd="slow" advTm="15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5-12-03 às 11.01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12192000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-171000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6" y="-1"/>
            <a:ext cx="11153792" cy="79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947"/>
              </p:ext>
            </p:extLst>
          </p:nvPr>
        </p:nvGraphicFramePr>
        <p:xfrm>
          <a:off x="-2672587" y="-19280"/>
          <a:ext cx="17865608" cy="697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4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" r="41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123667" y="302667"/>
            <a:ext cx="2258009" cy="2232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0068080" y="3131976"/>
            <a:ext cx="2258009" cy="22328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8643816" y="4694173"/>
            <a:ext cx="2258009" cy="2232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7313859" y="-180189"/>
            <a:ext cx="2258009" cy="22328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697734" y="4832781"/>
            <a:ext cx="2258009" cy="22328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8939360" y="1245045"/>
            <a:ext cx="2258009" cy="22328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453506" y="4571976"/>
            <a:ext cx="2258009" cy="22328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760142" y="2637998"/>
            <a:ext cx="2258009" cy="223288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490665" y="2467880"/>
            <a:ext cx="2258009" cy="223288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310502" y="-83441"/>
            <a:ext cx="2258009" cy="223288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-161154" y="1665030"/>
            <a:ext cx="2258009" cy="223288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6658407" y="3013126"/>
            <a:ext cx="2258009" cy="22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79" y="358244"/>
            <a:ext cx="4891968" cy="4589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2" y="5906823"/>
            <a:ext cx="1558438" cy="7915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61" y="5791982"/>
            <a:ext cx="1755794" cy="10660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2" y="5507128"/>
            <a:ext cx="2182503" cy="11912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91" y="4947376"/>
            <a:ext cx="1152525" cy="18192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6196705"/>
            <a:ext cx="1290101" cy="50170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3" y="5731483"/>
            <a:ext cx="1035168" cy="103516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65" y="5734957"/>
            <a:ext cx="104134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ixaDeTexto 10"/>
          <p:cNvSpPr txBox="1">
            <a:spLocks noChangeArrowheads="1"/>
          </p:cNvSpPr>
          <p:nvPr/>
        </p:nvSpPr>
        <p:spPr bwMode="auto">
          <a:xfrm>
            <a:off x="4640490" y="144462"/>
            <a:ext cx="3406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“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dirty="0" smtClean="0">
                <a:solidFill>
                  <a:srgbClr val="005932"/>
                </a:solidFill>
                <a:latin typeface="Calibri" panose="020F0502020204030204" pitchFamily="34" charset="0"/>
              </a:rPr>
              <a:t>secret 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40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change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 smtClean="0">
              <a:solidFill>
                <a:srgbClr val="00593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4089401" y="469706"/>
            <a:ext cx="9572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5932"/>
                </a:solidFill>
              </a:rPr>
              <a:t>socrates</a:t>
            </a:r>
            <a:endParaRPr lang="en-US" sz="1050" dirty="0">
              <a:solidFill>
                <a:srgbClr val="005932"/>
              </a:solidFill>
            </a:endParaRPr>
          </a:p>
        </p:txBody>
      </p:sp>
      <p:sp>
        <p:nvSpPr>
          <p:cNvPr id="67588" name="CaixaDeTexto 3"/>
          <p:cNvSpPr txBox="1">
            <a:spLocks noChangeArrowheads="1"/>
          </p:cNvSpPr>
          <p:nvPr/>
        </p:nvSpPr>
        <p:spPr bwMode="auto">
          <a:xfrm>
            <a:off x="7928202" y="144462"/>
            <a:ext cx="3973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is to </a:t>
            </a:r>
            <a:r>
              <a:rPr lang="en-US" altLang="en-US" sz="32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focus 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all of your </a:t>
            </a:r>
            <a:r>
              <a:rPr lang="en-US" altLang="en-US" sz="40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energy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, </a:t>
            </a:r>
          </a:p>
        </p:txBody>
      </p:sp>
      <p:sp>
        <p:nvSpPr>
          <p:cNvPr id="67589" name="CaixaDeTexto 4"/>
          <p:cNvSpPr txBox="1">
            <a:spLocks noChangeArrowheads="1"/>
          </p:cNvSpPr>
          <p:nvPr/>
        </p:nvSpPr>
        <p:spPr bwMode="auto">
          <a:xfrm>
            <a:off x="4383088" y="873125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not 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on </a:t>
            </a:r>
            <a:r>
              <a:rPr lang="en-US" altLang="en-US" dirty="0" smtClean="0">
                <a:solidFill>
                  <a:srgbClr val="005932"/>
                </a:solidFill>
                <a:latin typeface="Calibri" panose="020F0502020204030204" pitchFamily="34" charset="0"/>
              </a:rPr>
              <a:t>fighting the old</a:t>
            </a:r>
            <a:r>
              <a:rPr lang="en-US" altLang="en-US" sz="1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67590" name="CaixaDeTexto 5"/>
          <p:cNvSpPr txBox="1">
            <a:spLocks noChangeArrowheads="1"/>
          </p:cNvSpPr>
          <p:nvPr/>
        </p:nvSpPr>
        <p:spPr bwMode="auto">
          <a:xfrm>
            <a:off x="7929563" y="893763"/>
            <a:ext cx="404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5932"/>
                </a:solidFill>
                <a:latin typeface="Calibri" panose="020F0502020204030204" pitchFamily="34" charset="0"/>
              </a:rPr>
              <a:t>but on </a:t>
            </a:r>
            <a:r>
              <a:rPr lang="en-US" altLang="en-US" sz="4000" smtClean="0">
                <a:solidFill>
                  <a:srgbClr val="005932"/>
                </a:solidFill>
                <a:latin typeface="Calibri" panose="020F0502020204030204" pitchFamily="34" charset="0"/>
              </a:rPr>
              <a:t>building </a:t>
            </a:r>
            <a:r>
              <a:rPr lang="en-US" altLang="en-US" sz="1600" smtClean="0">
                <a:solidFill>
                  <a:srgbClr val="005932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4000" smtClean="0">
                <a:solidFill>
                  <a:srgbClr val="005932"/>
                </a:solidFill>
                <a:latin typeface="Calibri" panose="020F0502020204030204" pitchFamily="34" charset="0"/>
              </a:rPr>
              <a:t>new</a:t>
            </a:r>
            <a:r>
              <a:rPr lang="en-US" altLang="en-US" sz="1600" smtClean="0">
                <a:solidFill>
                  <a:srgbClr val="005932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4000" smtClean="0">
                <a:solidFill>
                  <a:srgbClr val="005932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67591" name="CaixaDeTexto 8"/>
          <p:cNvSpPr txBox="1">
            <a:spLocks noChangeArrowheads="1"/>
          </p:cNvSpPr>
          <p:nvPr/>
        </p:nvSpPr>
        <p:spPr bwMode="auto">
          <a:xfrm>
            <a:off x="3062514" y="4211122"/>
            <a:ext cx="91294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Segoe UI Black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3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Instituto </a:t>
            </a:r>
            <a:r>
              <a:rPr lang="pt-BR" altLang="en-US" sz="3600" dirty="0" err="1" smtClean="0">
                <a:solidFill>
                  <a:srgbClr val="005932"/>
                </a:solidFill>
                <a:latin typeface="Calibri" panose="020F0502020204030204" pitchFamily="34" charset="0"/>
              </a:rPr>
              <a:t>Serzedello</a:t>
            </a:r>
            <a:r>
              <a:rPr lang="pt-BR" altLang="en-US" sz="36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 Corrêa</a:t>
            </a:r>
            <a:endParaRPr lang="en-US" altLang="en-US" sz="3600" dirty="0" smtClean="0">
              <a:solidFill>
                <a:srgbClr val="005932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Centro de </a:t>
            </a:r>
            <a:r>
              <a:rPr lang="en-US" altLang="en-US" sz="5400" dirty="0" err="1" smtClean="0">
                <a:solidFill>
                  <a:srgbClr val="005932"/>
                </a:solidFill>
                <a:latin typeface="Calibri" panose="020F0502020204030204" pitchFamily="34" charset="0"/>
              </a:rPr>
              <a:t>Pesquisa</a:t>
            </a:r>
            <a:r>
              <a:rPr lang="en-US" altLang="en-US" sz="5400" dirty="0" smtClean="0">
                <a:solidFill>
                  <a:srgbClr val="005932"/>
                </a:solidFill>
                <a:latin typeface="Calibri" panose="020F0502020204030204" pitchFamily="34" charset="0"/>
              </a:rPr>
              <a:t> e </a:t>
            </a:r>
            <a:r>
              <a:rPr lang="en-US" altLang="en-US" sz="5400" dirty="0" err="1" smtClean="0">
                <a:solidFill>
                  <a:srgbClr val="005932"/>
                </a:solidFill>
                <a:latin typeface="Calibri" panose="020F0502020204030204" pitchFamily="34" charset="0"/>
              </a:rPr>
              <a:t>Inovação</a:t>
            </a:r>
            <a:endParaRPr lang="en-US" altLang="en-US" sz="5400" dirty="0" smtClean="0">
              <a:solidFill>
                <a:srgbClr val="005932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3600" dirty="0" smtClean="0">
                <a:solidFill>
                  <a:srgbClr val="005932"/>
                </a:solidFill>
                <a:latin typeface="Calibri" panose="020F0502020204030204" pitchFamily="34" charset="0"/>
                <a:hlinkClick r:id="rId3"/>
              </a:rPr>
              <a:t>www.tcu.gov.br/inovatcu</a:t>
            </a:r>
            <a:endParaRPr lang="en-US" altLang="en-US" sz="3600" dirty="0" smtClean="0">
              <a:solidFill>
                <a:srgbClr val="00593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9" y="269438"/>
            <a:ext cx="2181529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8471"/>
          <a:stretch/>
        </p:blipFill>
        <p:spPr>
          <a:xfrm>
            <a:off x="962526" y="0"/>
            <a:ext cx="10224000" cy="684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158" y="-1"/>
            <a:ext cx="10226842" cy="61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Vocabul</a:t>
            </a:r>
            <a:r>
              <a:rPr lang="en-US" sz="2800" dirty="0" err="1" smtClean="0"/>
              <a:t>ário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Controle</a:t>
            </a:r>
            <a:r>
              <a:rPr lang="en-US" sz="2800" dirty="0" smtClean="0"/>
              <a:t> </a:t>
            </a:r>
            <a:r>
              <a:rPr lang="en-US" sz="2800" dirty="0" err="1" smtClean="0"/>
              <a:t>Externo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7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0138"/>
          <a:stretch/>
        </p:blipFill>
        <p:spPr>
          <a:xfrm>
            <a:off x="950958" y="0"/>
            <a:ext cx="1022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158" y="-1"/>
            <a:ext cx="10226842" cy="61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Deep Learning </a:t>
            </a:r>
            <a:r>
              <a:rPr lang="en-US" sz="2800" dirty="0" err="1" smtClean="0"/>
              <a:t>em</a:t>
            </a:r>
            <a:r>
              <a:rPr lang="en-US" sz="2800" dirty="0"/>
              <a:t> </a:t>
            </a:r>
            <a:r>
              <a:rPr lang="en-US" sz="2800" dirty="0" smtClean="0"/>
              <a:t>Bases de Dados </a:t>
            </a:r>
            <a:r>
              <a:rPr lang="en-US" sz="2800" dirty="0" err="1" smtClean="0"/>
              <a:t>N</a:t>
            </a:r>
            <a:r>
              <a:rPr lang="en-US" sz="2800" dirty="0" err="1" smtClean="0"/>
              <a:t>ão</a:t>
            </a:r>
            <a:r>
              <a:rPr lang="en-US" sz="2800" dirty="0"/>
              <a:t> </a:t>
            </a:r>
            <a:r>
              <a:rPr lang="en-US" sz="2800" dirty="0" err="1" smtClean="0"/>
              <a:t>Estruturados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0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5255"/>
          <a:stretch/>
        </p:blipFill>
        <p:spPr>
          <a:xfrm>
            <a:off x="950108" y="-1"/>
            <a:ext cx="10224838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158" y="-1"/>
            <a:ext cx="10226842" cy="61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Comunidade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Pr</a:t>
            </a:r>
            <a:r>
              <a:rPr lang="en-US" sz="2800" dirty="0" err="1" smtClean="0"/>
              <a:t>ática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Fiscalização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Saúde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4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12462" b="21631"/>
          <a:stretch/>
        </p:blipFill>
        <p:spPr>
          <a:xfrm>
            <a:off x="946483" y="0"/>
            <a:ext cx="1022435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158" y="-1"/>
            <a:ext cx="10226842" cy="61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Redesenho</a:t>
            </a:r>
            <a:r>
              <a:rPr lang="en-US" sz="2800" dirty="0" smtClean="0"/>
              <a:t> </a:t>
            </a:r>
            <a:r>
              <a:rPr lang="en-US" sz="2800" dirty="0" smtClean="0"/>
              <a:t>das </a:t>
            </a:r>
            <a:r>
              <a:rPr lang="en-US" sz="2800" dirty="0" err="1" smtClean="0"/>
              <a:t>Unidades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Fiscalização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Infraestrutura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8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2844" b="30827"/>
          <a:stretch/>
        </p:blipFill>
        <p:spPr>
          <a:xfrm>
            <a:off x="944812" y="1"/>
            <a:ext cx="10244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158" y="-1"/>
            <a:ext cx="10226842" cy="61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Capacitaç</a:t>
            </a:r>
            <a:r>
              <a:rPr lang="en-US" sz="2800" dirty="0" err="1" smtClean="0"/>
              <a:t>ão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Análise</a:t>
            </a:r>
            <a:r>
              <a:rPr lang="en-US" sz="2800" dirty="0" smtClean="0"/>
              <a:t> de Dados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65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spaço Reservado para Imagem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" r="41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123667" y="302667"/>
            <a:ext cx="2258009" cy="2232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0068080" y="3131976"/>
            <a:ext cx="2258009" cy="22328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8643816" y="4694173"/>
            <a:ext cx="2258009" cy="2232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7313859" y="-180189"/>
            <a:ext cx="2258009" cy="22328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697734" y="4832781"/>
            <a:ext cx="2258009" cy="22328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8939360" y="1245045"/>
            <a:ext cx="2258009" cy="22328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453506" y="4571976"/>
            <a:ext cx="2258009" cy="22328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760142" y="2637998"/>
            <a:ext cx="2258009" cy="223288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4490665" y="2467880"/>
            <a:ext cx="2258009" cy="223288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1310502" y="-83441"/>
            <a:ext cx="2258009" cy="223288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-161154" y="1665030"/>
            <a:ext cx="2258009" cy="223288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49585" r="31723" b="14087"/>
          <a:stretch/>
        </p:blipFill>
        <p:spPr>
          <a:xfrm>
            <a:off x="6658407" y="3013126"/>
            <a:ext cx="2258009" cy="2232888"/>
          </a:xfrm>
          <a:prstGeom prst="rect">
            <a:avLst/>
          </a:prstGeom>
        </p:spPr>
      </p:pic>
      <p:sp>
        <p:nvSpPr>
          <p:cNvPr id="2" name="Quad Arrow 1"/>
          <p:cNvSpPr/>
          <p:nvPr/>
        </p:nvSpPr>
        <p:spPr>
          <a:xfrm>
            <a:off x="3128211" y="1550737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ad Arrow 32"/>
          <p:cNvSpPr/>
          <p:nvPr/>
        </p:nvSpPr>
        <p:spPr>
          <a:xfrm>
            <a:off x="3628190" y="3962400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ad Arrow 33"/>
          <p:cNvSpPr/>
          <p:nvPr/>
        </p:nvSpPr>
        <p:spPr>
          <a:xfrm>
            <a:off x="6739813" y="1579271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Quad Arrow 34"/>
          <p:cNvSpPr/>
          <p:nvPr/>
        </p:nvSpPr>
        <p:spPr>
          <a:xfrm>
            <a:off x="7052767" y="5227035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Quad Arrow 35"/>
          <p:cNvSpPr/>
          <p:nvPr/>
        </p:nvSpPr>
        <p:spPr>
          <a:xfrm>
            <a:off x="8868611" y="3374189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Quad Arrow 36"/>
          <p:cNvSpPr/>
          <p:nvPr/>
        </p:nvSpPr>
        <p:spPr>
          <a:xfrm>
            <a:off x="727242" y="3908926"/>
            <a:ext cx="1216152" cy="121615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224" y="-104172"/>
            <a:ext cx="12337223" cy="89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a 2">
      <a:dk1>
        <a:srgbClr val="002060"/>
      </a:dk1>
      <a:lt1>
        <a:srgbClr val="FFFFFF"/>
      </a:lt1>
      <a:dk2>
        <a:srgbClr val="002060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ovação 2" id="{A67C5AB4-3DBF-4F95-BCBA-798AA4B2D621}" vid="{1A48AC31-1A9D-477B-89E9-8858AB39DAE8}"/>
    </a:ext>
  </a:extLst>
</a:theme>
</file>

<file path=ppt/theme/theme3.xml><?xml version="1.0" encoding="utf-8"?>
<a:theme xmlns:a="http://schemas.openxmlformats.org/drawingml/2006/main" name="2_Tema do Office">
  <a:themeElements>
    <a:clrScheme name="Personalizada 2">
      <a:dk1>
        <a:srgbClr val="002060"/>
      </a:dk1>
      <a:lt1>
        <a:srgbClr val="FFFFFF"/>
      </a:lt1>
      <a:dk2>
        <a:srgbClr val="002060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ovação 2" id="{A67C5AB4-3DBF-4F95-BCBA-798AA4B2D621}" vid="{1A48AC31-1A9D-477B-89E9-8858AB39DAE8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928</Words>
  <Application>Microsoft Macintosh PowerPoint</Application>
  <PresentationFormat>Custom</PresentationFormat>
  <Paragraphs>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Tema do Office</vt:lpstr>
      <vt:lpstr>1_Tema do Office</vt:lpstr>
      <vt:lpstr>2_Tema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Ruas Vieira</dc:creator>
  <cp:lastModifiedBy>Gledson Pompeu Correa da Costa</cp:lastModifiedBy>
  <cp:revision>70</cp:revision>
  <dcterms:created xsi:type="dcterms:W3CDTF">2015-09-27T03:24:40Z</dcterms:created>
  <dcterms:modified xsi:type="dcterms:W3CDTF">2015-12-03T13:08:25Z</dcterms:modified>
</cp:coreProperties>
</file>