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1" r:id="rId4"/>
    <p:sldId id="262" r:id="rId5"/>
    <p:sldId id="257" r:id="rId6"/>
    <p:sldId id="264" r:id="rId7"/>
    <p:sldId id="265" r:id="rId8"/>
    <p:sldId id="272" r:id="rId9"/>
    <p:sldId id="267" r:id="rId10"/>
    <p:sldId id="269" r:id="rId11"/>
    <p:sldId id="268" r:id="rId12"/>
    <p:sldId id="270" r:id="rId13"/>
    <p:sldId id="271" r:id="rId14"/>
    <p:sldId id="273" r:id="rId15"/>
    <p:sldId id="25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18DC8-0388-4F5E-A06A-92E9FB61FE23}" type="datetimeFigureOut">
              <a:rPr lang="pt-PT" smtClean="0"/>
              <a:t>30-11-2015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FC92-6A3C-4D63-B7BF-D5F70E6F5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61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altLang="pt-BR" dirty="0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22E69-2728-483F-AFA3-C1F582AB6152}" type="slidenum">
              <a:rPr lang="en-US" altLang="pt-BR" smtClean="0">
                <a:solidFill>
                  <a:srgbClr val="000000"/>
                </a:solidFill>
              </a:rPr>
              <a:pPr/>
              <a:t>2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89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mtClean="0">
                <a:latin typeface="Times New Roman" panose="02020603050405020304" pitchFamily="18" charset="0"/>
                <a:cs typeface="Arial" panose="020B0604020202020204" pitchFamily="34" charset="0"/>
              </a:rPr>
              <a:t>OK</a:t>
            </a:r>
          </a:p>
        </p:txBody>
      </p:sp>
      <p:sp>
        <p:nvSpPr>
          <p:cNvPr id="1249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7BA856-AE14-456B-9B31-454AF2D6D4F0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pt-B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7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985FC-F329-4151-A6FC-80A4B0E501CA}" type="slidenum">
              <a:rPr lang="en-US" altLang="pt-BR" smtClean="0">
                <a:solidFill>
                  <a:srgbClr val="000000"/>
                </a:solidFill>
              </a:rPr>
              <a:pPr/>
              <a:t>3</a:t>
            </a:fld>
            <a:endParaRPr lang="en-US" altLang="pt-BR" smtClean="0">
              <a:solidFill>
                <a:srgbClr val="000000"/>
              </a:solidFill>
            </a:endParaRP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02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6763"/>
            <a:ext cx="6816725" cy="3835400"/>
          </a:xfrm>
          <a:ln/>
        </p:spPr>
      </p:sp>
      <p:sp>
        <p:nvSpPr>
          <p:cNvPr id="68612" name="Header Placeholder 3"/>
          <p:cNvSpPr txBox="1">
            <a:spLocks noGrp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0" tIns="46586" rIns="93170" bIns="46586"/>
          <a:lstStyle/>
          <a:p>
            <a:pPr eaLnBrk="1" hangingPunct="1"/>
            <a:r>
              <a:rPr lang="it-IT" altLang="pt-BR" sz="1200">
                <a:solidFill>
                  <a:srgbClr val="000000"/>
                </a:solidFill>
              </a:rPr>
              <a:t>3M Innovation Story - 2009 - RS Finocchiaro</a:t>
            </a:r>
            <a:endParaRPr lang="en-US" altLang="pt-BR" sz="1200">
              <a:solidFill>
                <a:srgbClr val="000000"/>
              </a:solidFill>
            </a:endParaRPr>
          </a:p>
        </p:txBody>
      </p:sp>
      <p:sp>
        <p:nvSpPr>
          <p:cNvPr id="68613" name="Slide Number Placeholder 4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0" tIns="46586" rIns="93170" bIns="46586" anchor="b"/>
          <a:lstStyle/>
          <a:p>
            <a:pPr algn="r" eaLnBrk="1" hangingPunct="1"/>
            <a:fld id="{BE02082C-5480-478D-9F3B-1B8CAEDEEC5D}" type="slidenum">
              <a:rPr lang="en-US" altLang="pt-BR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altLang="pt-BR" sz="1200">
              <a:solidFill>
                <a:srgbClr val="000000"/>
              </a:solidFill>
            </a:endParaRPr>
          </a:p>
        </p:txBody>
      </p:sp>
      <p:sp>
        <p:nvSpPr>
          <p:cNvPr id="6" name="Espaço Reservado para Anotações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61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D10D6-D1DC-4B60-8C11-9892D04A74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1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mtClean="0">
                <a:latin typeface="Times New Roman" panose="02020603050405020304" pitchFamily="18" charset="0"/>
                <a:cs typeface="Arial" panose="020B0604020202020204" pitchFamily="34" charset="0"/>
              </a:rPr>
              <a:t>O pessoal não gostou da montagem com postíts. Pareceu antigo. Melhor esquecermos da fórmula e nos concentrarmos na  frase de transformar conhecimento em dinheiro... E criar uma imagem que represente isso. A Ideia de criar algo que gera VALOR. O Marcos sugeriu usarmos a abordagem e imagens que adotamos no site 3M inovação para ilustrar este mesmo conceito... As sequências que ilustram o case do rolo adesivo... Um desenho inicial (pode ser o desenho de um gato com os pelinhos soltos grudando numa roupa... Depois entra o desenho do Produto em si... E no final, ele sendo usado por alguém... Veja a inspiração no site com o esquema dos desenhos...</a:t>
            </a:r>
          </a:p>
          <a:p>
            <a:r>
              <a:rPr lang="pt-BR" altLang="pt-BR" smtClean="0">
                <a:latin typeface="Times New Roman" panose="02020603050405020304" pitchFamily="18" charset="0"/>
                <a:cs typeface="Arial" panose="020B0604020202020204" pitchFamily="34" charset="0"/>
              </a:rPr>
              <a:t>http://3minovacao.com.br/salas/comece-a-inovar/o-que-e-inovacao</a:t>
            </a: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2DA28E-7FD8-4616-B9FF-5A6B125426D0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pt-B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6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5650"/>
            <a:ext cx="6705600" cy="3773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Aqui falamos que o principal ingrediente de uma empresa inovadora é sua liderança... E citamos a filosofia do mckNight que moldou nosso DNA, nosso ambiente de liberdade, de cooperação, de estímulo ao empreendedorismo...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>
          <a:xfrm>
            <a:off x="3890008" y="9491913"/>
            <a:ext cx="2975928" cy="499666"/>
          </a:xfrm>
          <a:prstGeom prst="rect">
            <a:avLst/>
          </a:prstGeom>
          <a:noFill/>
        </p:spPr>
        <p:txBody>
          <a:bodyPr lIns="96341" tIns="48171" rIns="96341" bIns="4817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6BE6964-B7DE-4680-B1A4-F468A5189560}" type="slidenum">
              <a:rPr lang="pt-BR" sz="13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pt-BR" sz="13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00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4" name="Espaço Reservado para Número de Slide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B3AAB9CB-44DF-42A4-B317-C9C3C84E9BCC}" type="slidenum">
              <a:rPr lang="pt-BR" altLang="pt-BR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10</a:t>
            </a:fld>
            <a:endParaRPr lang="pt-BR" altLang="pt-BR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38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CF8CA-F18F-4CD2-B4F3-186EDFA50F6A}" type="slidenum">
              <a:rPr lang="en-US" altLang="pt-BR" smtClean="0">
                <a:solidFill>
                  <a:srgbClr val="000000"/>
                </a:solidFill>
              </a:rPr>
              <a:pPr/>
              <a:t>11</a:t>
            </a:fld>
            <a:endParaRPr lang="en-US" altLang="pt-BR" smtClean="0">
              <a:solidFill>
                <a:srgbClr val="000000"/>
              </a:solidFill>
            </a:endParaRP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112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mtClean="0">
                <a:latin typeface="Times New Roman" panose="02020603050405020304" pitchFamily="18" charset="0"/>
                <a:cs typeface="Arial" panose="020B0604020202020204" pitchFamily="34" charset="0"/>
              </a:rPr>
              <a:t>Tirar a imagem das mesas de Bambu... Apenas precisamos acrescentar o nosso logo do 3M Instituto de Inovação Social no lugar. NO resto, perfeito.</a:t>
            </a:r>
          </a:p>
        </p:txBody>
      </p:sp>
      <p:sp>
        <p:nvSpPr>
          <p:cNvPr id="1208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76D625-B1B3-4BEB-A827-8CAC35A3BE13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pt-B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82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80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52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086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37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96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67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50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49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28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2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38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BFDD-0E3B-4561-8C35-77EF336E7F5D}" type="datetimeFigureOut">
              <a:rPr lang="pt-BR" smtClean="0"/>
              <a:t>30/11/2015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264DF-1EF9-4604-BFD9-485EB9E45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00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5.pn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900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94039" y="2114824"/>
            <a:ext cx="6629400" cy="11080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7200" spc="-200" dirty="0">
                <a:solidFill>
                  <a:srgbClr val="1E5F9F"/>
                </a:solidFill>
                <a:latin typeface="Arial Narrow"/>
                <a:cs typeface="Arial" charset="0"/>
              </a:rPr>
              <a:t>O </a:t>
            </a:r>
            <a:r>
              <a:rPr lang="en-US" sz="7200" spc="-200" dirty="0" err="1">
                <a:solidFill>
                  <a:srgbClr val="1E5F9F"/>
                </a:solidFill>
                <a:latin typeface="Arial Narrow"/>
                <a:cs typeface="Arial" charset="0"/>
              </a:rPr>
              <a:t>Poder</a:t>
            </a:r>
            <a:r>
              <a:rPr lang="en-US" sz="7200" spc="-20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sz="7200" spc="-200" dirty="0" err="1">
                <a:solidFill>
                  <a:srgbClr val="1E5F9F"/>
                </a:solidFill>
                <a:latin typeface="Arial Narrow"/>
                <a:cs typeface="Arial" charset="0"/>
              </a:rPr>
              <a:t>da</a:t>
            </a:r>
            <a:r>
              <a:rPr lang="en-US" sz="7200" spc="-20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sz="7200" spc="-200" dirty="0" err="1">
                <a:solidFill>
                  <a:srgbClr val="1E5F9F"/>
                </a:solidFill>
                <a:latin typeface="Arial Narrow"/>
                <a:cs typeface="Arial" charset="0"/>
              </a:rPr>
              <a:t>Inovação</a:t>
            </a:r>
            <a:endParaRPr lang="pt-BR" sz="7200" spc="-20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5405330" y="3360420"/>
            <a:ext cx="4689475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2400" b="1" dirty="0" smtClean="0">
                <a:solidFill>
                  <a:srgbClr val="0094C7"/>
                </a:solidFill>
                <a:latin typeface="Arial Narrow" pitchFamily="34" charset="0"/>
              </a:rPr>
              <a:t>Marcelo </a:t>
            </a:r>
            <a:r>
              <a:rPr lang="pt-BR" altLang="pt-BR" sz="2400" b="1" dirty="0">
                <a:solidFill>
                  <a:srgbClr val="0094C7"/>
                </a:solidFill>
                <a:latin typeface="Arial Narrow" pitchFamily="34" charset="0"/>
              </a:rPr>
              <a:t>Tambascia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b="1" dirty="0">
                <a:solidFill>
                  <a:srgbClr val="0094C7"/>
                </a:solidFill>
                <a:latin typeface="Arial Narrow" pitchFamily="34" charset="0"/>
              </a:rPr>
              <a:t>Corporate Lab </a:t>
            </a:r>
            <a:r>
              <a:rPr lang="pt-BR" altLang="pt-BR" sz="2000" b="1" dirty="0" smtClean="0">
                <a:solidFill>
                  <a:srgbClr val="0094C7"/>
                </a:solidFill>
                <a:latin typeface="Arial Narrow" pitchFamily="34" charset="0"/>
              </a:rPr>
              <a:t>Head – 3M do Brasil</a:t>
            </a:r>
            <a:endParaRPr lang="pt-BR" altLang="pt-BR" sz="2000" b="1" dirty="0">
              <a:solidFill>
                <a:srgbClr val="0094C7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1"/>
          <p:cNvSpPr txBox="1">
            <a:spLocks noChangeArrowheads="1"/>
          </p:cNvSpPr>
          <p:nvPr/>
        </p:nvSpPr>
        <p:spPr bwMode="auto">
          <a:xfrm>
            <a:off x="3917952" y="385764"/>
            <a:ext cx="85121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6600">
                <a:solidFill>
                  <a:srgbClr val="CC002D"/>
                </a:solidFill>
                <a:latin typeface="Arial Narrow" pitchFamily="34" charset="0"/>
              </a:rPr>
              <a:t>Sua cultura de </a:t>
            </a:r>
            <a:r>
              <a:rPr lang="pt-BR" altLang="pt-BR" sz="6600" b="1">
                <a:solidFill>
                  <a:srgbClr val="CC002D"/>
                </a:solidFill>
                <a:latin typeface="Arial Narrow" pitchFamily="34" charset="0"/>
              </a:rPr>
              <a:t>Inovação</a:t>
            </a:r>
          </a:p>
        </p:txBody>
      </p:sp>
      <p:pic>
        <p:nvPicPr>
          <p:cNvPr id="12291" name="Imagem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8163" y="290513"/>
            <a:ext cx="27622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Imagem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926388" y="0"/>
            <a:ext cx="4159250" cy="6858000"/>
          </a:xfrm>
          <a:prstGeom prst="rect">
            <a:avLst/>
          </a:prstGeom>
          <a:solidFill>
            <a:srgbClr val="CC002D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 altLang="pt-BR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2307" name="Imagem 5"/>
          <p:cNvPicPr>
            <a:picLocks noChangeAspect="1"/>
          </p:cNvPicPr>
          <p:nvPr/>
        </p:nvPicPr>
        <p:blipFill>
          <a:blip r:embed="rId5" cstate="print"/>
          <a:srcRect t="89735"/>
          <a:stretch>
            <a:fillRect/>
          </a:stretch>
        </p:blipFill>
        <p:spPr bwMode="auto">
          <a:xfrm>
            <a:off x="1588" y="6154738"/>
            <a:ext cx="1218565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635185" y="1049743"/>
            <a:ext cx="3961368" cy="4579255"/>
            <a:chOff x="1371600" y="914400"/>
            <a:chExt cx="2971800" cy="4579481"/>
          </a:xfrm>
        </p:grpSpPr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1600" y="914400"/>
              <a:ext cx="2971800" cy="37546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1524000" y="4724402"/>
              <a:ext cx="2743200" cy="769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/>
                <a:t>Niels</a:t>
              </a:r>
              <a:r>
                <a:rPr lang="en-US" sz="2000" dirty="0"/>
                <a:t> Bohr       1885 - 1962</a:t>
              </a:r>
              <a:br>
                <a:rPr lang="en-US" sz="2000" dirty="0"/>
              </a:br>
              <a:r>
                <a:rPr lang="en-US" sz="1200" dirty="0"/>
                <a:t/>
              </a:r>
              <a:br>
                <a:rPr lang="en-US" sz="1200" dirty="0"/>
              </a:br>
              <a:endParaRPr lang="en-US" sz="1200" dirty="0"/>
            </a:p>
          </p:txBody>
        </p:sp>
      </p:grp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7930938" y="329788"/>
            <a:ext cx="394420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i="1" dirty="0"/>
              <a:t>“</a:t>
            </a:r>
            <a:r>
              <a:rPr lang="en-US" sz="4000" i="1" dirty="0">
                <a:solidFill>
                  <a:schemeClr val="bg1"/>
                </a:solidFill>
              </a:rPr>
              <a:t>Prediction is very difficult, especially about the future</a:t>
            </a:r>
            <a:r>
              <a:rPr lang="en-US" sz="4000" i="1" dirty="0"/>
              <a:t>”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8244836" y="4460056"/>
            <a:ext cx="35098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</a:rPr>
              <a:t>Físico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Dinamarquês</a:t>
            </a:r>
            <a:r>
              <a:rPr lang="en-US" sz="2000" i="1" dirty="0">
                <a:solidFill>
                  <a:schemeClr val="bg1"/>
                </a:solidFill>
              </a:rPr>
              <a:t>, Nobel de </a:t>
            </a:r>
            <a:r>
              <a:rPr lang="en-US" sz="2000" i="1" dirty="0" err="1">
                <a:solidFill>
                  <a:schemeClr val="bg1"/>
                </a:solidFill>
              </a:rPr>
              <a:t>Física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em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Modelagem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Atômica</a:t>
            </a:r>
            <a:r>
              <a:rPr lang="en-US" sz="2000" i="1" dirty="0">
                <a:solidFill>
                  <a:schemeClr val="bg1"/>
                </a:solidFill>
              </a:rPr>
              <a:t> e  </a:t>
            </a:r>
            <a:r>
              <a:rPr lang="en-US" sz="2000" i="1" dirty="0" err="1">
                <a:solidFill>
                  <a:schemeClr val="bg1"/>
                </a:solidFill>
              </a:rPr>
              <a:t>Física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Quântica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em</a:t>
            </a:r>
            <a:r>
              <a:rPr lang="en-US" sz="2000" i="1" dirty="0">
                <a:solidFill>
                  <a:schemeClr val="bg1"/>
                </a:solidFill>
              </a:rPr>
              <a:t> 1922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4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"/>
            <a:ext cx="1218723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rcRect t="66667"/>
          <a:stretch>
            <a:fillRect/>
          </a:stretch>
        </p:blipFill>
        <p:spPr bwMode="auto">
          <a:xfrm>
            <a:off x="1589" y="4572000"/>
            <a:ext cx="12188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/>
          <a:srcRect l="6253" t="58347" r="79521" b="19981"/>
          <a:stretch>
            <a:fillRect/>
          </a:stretch>
        </p:blipFill>
        <p:spPr bwMode="auto">
          <a:xfrm>
            <a:off x="763588" y="4000500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5" cstate="print"/>
          <a:srcRect l="21001" t="58347" r="64774" b="19981"/>
          <a:stretch>
            <a:fillRect/>
          </a:stretch>
        </p:blipFill>
        <p:spPr bwMode="auto">
          <a:xfrm>
            <a:off x="2560638" y="4000500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/>
          <a:srcRect l="34808" t="58347" r="50964" b="19981"/>
          <a:stretch>
            <a:fillRect/>
          </a:stretch>
        </p:blipFill>
        <p:spPr bwMode="auto">
          <a:xfrm>
            <a:off x="4249738" y="4000500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/>
          <a:srcRect l="50703" t="58347" r="35071" b="19981"/>
          <a:stretch>
            <a:fillRect/>
          </a:stretch>
        </p:blipFill>
        <p:spPr bwMode="auto">
          <a:xfrm>
            <a:off x="6181726" y="4000500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/>
          <a:srcRect l="64825" t="58347" r="20949" b="19981"/>
          <a:stretch>
            <a:fillRect/>
          </a:stretch>
        </p:blipFill>
        <p:spPr bwMode="auto">
          <a:xfrm>
            <a:off x="7932738" y="3997325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5" cstate="print"/>
          <a:srcRect l="77957" t="58347" r="7817" b="19981"/>
          <a:stretch>
            <a:fillRect/>
          </a:stretch>
        </p:blipFill>
        <p:spPr bwMode="auto">
          <a:xfrm>
            <a:off x="9547226" y="3992563"/>
            <a:ext cx="1733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m 14"/>
          <p:cNvPicPr>
            <a:picLocks noChangeAspect="1"/>
          </p:cNvPicPr>
          <p:nvPr/>
        </p:nvPicPr>
        <p:blipFill>
          <a:blip r:embed="rId6" cstate="print"/>
          <a:srcRect t="89735"/>
          <a:stretch>
            <a:fillRect/>
          </a:stretch>
        </p:blipFill>
        <p:spPr bwMode="auto">
          <a:xfrm>
            <a:off x="3176" y="6154739"/>
            <a:ext cx="12185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1589" y="525463"/>
            <a:ext cx="12207875" cy="754062"/>
          </a:xfrm>
          <a:prstGeom prst="rect">
            <a:avLst/>
          </a:prstGeom>
          <a:solidFill>
            <a:srgbClr val="E2425B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t-BR">
              <a:ea typeface="Arial" charset="0"/>
              <a:cs typeface="Arial" charset="0"/>
            </a:endParaRPr>
          </a:p>
        </p:txBody>
      </p:sp>
      <p:sp>
        <p:nvSpPr>
          <p:cNvPr id="52" name="CaixaDeTexto 1"/>
          <p:cNvSpPr txBox="1">
            <a:spLocks noChangeArrowheads="1"/>
          </p:cNvSpPr>
          <p:nvPr/>
        </p:nvSpPr>
        <p:spPr bwMode="auto">
          <a:xfrm>
            <a:off x="207963" y="622300"/>
            <a:ext cx="605948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3600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Para ser uma Empresa Inovadora,</a:t>
            </a:r>
            <a:endParaRPr lang="pt-BR" altLang="pt-BR" sz="4000" b="1">
              <a:solidFill>
                <a:schemeClr val="bg1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45" name="Retângulo 44"/>
          <p:cNvSpPr/>
          <p:nvPr/>
        </p:nvSpPr>
        <p:spPr bwMode="auto">
          <a:xfrm>
            <a:off x="1589" y="1600200"/>
            <a:ext cx="12188825" cy="755650"/>
          </a:xfrm>
          <a:prstGeom prst="rect">
            <a:avLst/>
          </a:prstGeom>
          <a:solidFill>
            <a:srgbClr val="F6862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t-BR">
              <a:ea typeface="Arial" charset="0"/>
              <a:cs typeface="Arial" charset="0"/>
            </a:endParaRPr>
          </a:p>
        </p:txBody>
      </p:sp>
      <p:sp>
        <p:nvSpPr>
          <p:cNvPr id="125" name="CaixaDeTexto 1"/>
          <p:cNvSpPr txBox="1">
            <a:spLocks noChangeArrowheads="1"/>
          </p:cNvSpPr>
          <p:nvPr/>
        </p:nvSpPr>
        <p:spPr bwMode="auto">
          <a:xfrm>
            <a:off x="4346576" y="1601789"/>
            <a:ext cx="76517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pt-BR" altLang="pt-BR" sz="4800" b="1">
                <a:solidFill>
                  <a:schemeClr val="bg1"/>
                </a:solidFill>
                <a:latin typeface="Arial Narrow" pitchFamily="34" charset="0"/>
                <a:ea typeface="ＭＳ Ｐゴシック" pitchFamily="34" charset="-128"/>
              </a:rPr>
              <a:t>é preciso construir um Sistema</a:t>
            </a:r>
          </a:p>
        </p:txBody>
      </p:sp>
      <p:pic>
        <p:nvPicPr>
          <p:cNvPr id="14357" name="Imagem 6"/>
          <p:cNvPicPr>
            <a:picLocks noChangeAspect="1"/>
          </p:cNvPicPr>
          <p:nvPr/>
        </p:nvPicPr>
        <p:blipFill>
          <a:blip r:embed="rId7" cstate="print"/>
          <a:srcRect t="62373" r="85558" b="16766"/>
          <a:stretch>
            <a:fillRect/>
          </a:stretch>
        </p:blipFill>
        <p:spPr bwMode="auto">
          <a:xfrm>
            <a:off x="1588" y="4276725"/>
            <a:ext cx="1760538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Imagem 46"/>
          <p:cNvPicPr>
            <a:picLocks noChangeAspect="1"/>
          </p:cNvPicPr>
          <p:nvPr/>
        </p:nvPicPr>
        <p:blipFill>
          <a:blip r:embed="rId7" cstate="print"/>
          <a:srcRect l="14507" t="62373" r="71677" b="16766"/>
          <a:stretch>
            <a:fillRect/>
          </a:stretch>
        </p:blipFill>
        <p:spPr bwMode="auto">
          <a:xfrm>
            <a:off x="1770063" y="4276725"/>
            <a:ext cx="168275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Imagem 47"/>
          <p:cNvPicPr>
            <a:picLocks noChangeAspect="1"/>
          </p:cNvPicPr>
          <p:nvPr/>
        </p:nvPicPr>
        <p:blipFill>
          <a:blip r:embed="rId7" cstate="print"/>
          <a:srcRect l="28470" t="62373" r="57712" b="16766"/>
          <a:stretch>
            <a:fillRect/>
          </a:stretch>
        </p:blipFill>
        <p:spPr bwMode="auto">
          <a:xfrm>
            <a:off x="3463927" y="4276725"/>
            <a:ext cx="1684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7" cstate="print"/>
          <a:srcRect l="42278" t="58527" r="41583" b="14247"/>
          <a:stretch>
            <a:fillRect/>
          </a:stretch>
        </p:blipFill>
        <p:spPr bwMode="auto">
          <a:xfrm>
            <a:off x="5133976" y="4013200"/>
            <a:ext cx="1966912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1" name="Imagem 49"/>
          <p:cNvPicPr>
            <a:picLocks noChangeAspect="1"/>
          </p:cNvPicPr>
          <p:nvPr/>
        </p:nvPicPr>
        <p:blipFill>
          <a:blip r:embed="rId7" cstate="print"/>
          <a:srcRect l="58379" t="62373" r="27805" b="16766"/>
          <a:stretch>
            <a:fillRect/>
          </a:stretch>
        </p:blipFill>
        <p:spPr bwMode="auto">
          <a:xfrm>
            <a:off x="7108827" y="4276725"/>
            <a:ext cx="1684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Imagem 50"/>
          <p:cNvPicPr>
            <a:picLocks noChangeAspect="1"/>
          </p:cNvPicPr>
          <p:nvPr/>
        </p:nvPicPr>
        <p:blipFill>
          <a:blip r:embed="rId7" cstate="print"/>
          <a:srcRect l="72081" t="62373" r="14101" b="16766"/>
          <a:stretch>
            <a:fillRect/>
          </a:stretch>
        </p:blipFill>
        <p:spPr bwMode="auto">
          <a:xfrm>
            <a:off x="8778877" y="4276725"/>
            <a:ext cx="1684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Imagem 53"/>
          <p:cNvPicPr>
            <a:picLocks noChangeAspect="1"/>
          </p:cNvPicPr>
          <p:nvPr/>
        </p:nvPicPr>
        <p:blipFill>
          <a:blip r:embed="rId7" cstate="print"/>
          <a:srcRect l="85889" t="62373" r="293" b="16766"/>
          <a:stretch>
            <a:fillRect/>
          </a:stretch>
        </p:blipFill>
        <p:spPr bwMode="auto">
          <a:xfrm>
            <a:off x="10461627" y="4276725"/>
            <a:ext cx="1684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5205413" y="3200401"/>
            <a:ext cx="1752600" cy="1401763"/>
            <a:chOff x="5203825" y="3200400"/>
            <a:chExt cx="1752600" cy="1401763"/>
          </a:xfrm>
        </p:grpSpPr>
        <p:pic>
          <p:nvPicPr>
            <p:cNvPr id="15401" name="Imagem 56"/>
            <p:cNvPicPr>
              <a:picLocks noChangeAspect="1"/>
            </p:cNvPicPr>
            <p:nvPr/>
          </p:nvPicPr>
          <p:blipFill>
            <a:blip r:embed="rId8" cstate="print"/>
            <a:srcRect l="42699" t="46666" r="42921" b="32889"/>
            <a:stretch>
              <a:fillRect/>
            </a:stretch>
          </p:blipFill>
          <p:spPr bwMode="auto">
            <a:xfrm>
              <a:off x="5203825" y="3200400"/>
              <a:ext cx="1752600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02" name="CaixaDeTexto 3"/>
            <p:cNvSpPr txBox="1">
              <a:spLocks noChangeArrowheads="1"/>
            </p:cNvSpPr>
            <p:nvPr/>
          </p:nvSpPr>
          <p:spPr bwMode="auto">
            <a:xfrm>
              <a:off x="5397897" y="3486706"/>
              <a:ext cx="1391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20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Pessoas</a:t>
              </a:r>
            </a:p>
          </p:txBody>
        </p:sp>
      </p:grp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1588" y="3448051"/>
            <a:ext cx="1752600" cy="1154113"/>
            <a:chOff x="0" y="3448050"/>
            <a:chExt cx="1752600" cy="1154113"/>
          </a:xfrm>
        </p:grpSpPr>
        <p:pic>
          <p:nvPicPr>
            <p:cNvPr id="15399" name="Imagem 7"/>
            <p:cNvPicPr>
              <a:picLocks noChangeAspect="1"/>
            </p:cNvPicPr>
            <p:nvPr/>
          </p:nvPicPr>
          <p:blipFill>
            <a:blip r:embed="rId8" cstate="print"/>
            <a:srcRect t="50278" r="85622" b="32887"/>
            <a:stretch>
              <a:fillRect/>
            </a:stretch>
          </p:blipFill>
          <p:spPr bwMode="auto">
            <a:xfrm>
              <a:off x="0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00" name="CaixaDeTexto 3"/>
            <p:cNvSpPr txBox="1">
              <a:spLocks noChangeArrowheads="1"/>
            </p:cNvSpPr>
            <p:nvPr/>
          </p:nvSpPr>
          <p:spPr bwMode="auto">
            <a:xfrm>
              <a:off x="363520" y="3671372"/>
              <a:ext cx="1025561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Liderança &amp; Cultura</a:t>
              </a:r>
            </a:p>
          </p:txBody>
        </p:sp>
      </p:grp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10456863" y="3448051"/>
            <a:ext cx="1752600" cy="1154113"/>
            <a:chOff x="10455275" y="3448050"/>
            <a:chExt cx="1752600" cy="1154113"/>
          </a:xfrm>
        </p:grpSpPr>
        <p:pic>
          <p:nvPicPr>
            <p:cNvPr id="15397" name="Imagem 70"/>
            <p:cNvPicPr>
              <a:picLocks noChangeAspect="1"/>
            </p:cNvPicPr>
            <p:nvPr/>
          </p:nvPicPr>
          <p:blipFill>
            <a:blip r:embed="rId8" cstate="print"/>
            <a:srcRect l="85777" t="50278" r="-156" b="32887"/>
            <a:stretch>
              <a:fillRect/>
            </a:stretch>
          </p:blipFill>
          <p:spPr bwMode="auto">
            <a:xfrm>
              <a:off x="10455275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8" name="CaixaDeTexto 3"/>
            <p:cNvSpPr txBox="1">
              <a:spLocks noChangeArrowheads="1"/>
            </p:cNvSpPr>
            <p:nvPr/>
          </p:nvSpPr>
          <p:spPr bwMode="auto">
            <a:xfrm>
              <a:off x="10816721" y="3671372"/>
              <a:ext cx="967653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Processos e Métricas</a:t>
              </a:r>
            </a:p>
          </p:txBody>
        </p:sp>
      </p:grp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1754188" y="3448051"/>
            <a:ext cx="1752600" cy="1154113"/>
            <a:chOff x="1752600" y="3448050"/>
            <a:chExt cx="1752600" cy="1154113"/>
          </a:xfrm>
        </p:grpSpPr>
        <p:pic>
          <p:nvPicPr>
            <p:cNvPr id="15395" name="Imagem 54"/>
            <p:cNvPicPr>
              <a:picLocks noChangeAspect="1"/>
            </p:cNvPicPr>
            <p:nvPr/>
          </p:nvPicPr>
          <p:blipFill>
            <a:blip r:embed="rId8" cstate="print"/>
            <a:srcRect l="14378" t="50278" r="71242" b="32887"/>
            <a:stretch>
              <a:fillRect/>
            </a:stretch>
          </p:blipFill>
          <p:spPr bwMode="auto">
            <a:xfrm>
              <a:off x="1752600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6" name="CaixaDeTexto 3"/>
            <p:cNvSpPr txBox="1">
              <a:spLocks noChangeArrowheads="1"/>
            </p:cNvSpPr>
            <p:nvPr/>
          </p:nvSpPr>
          <p:spPr bwMode="auto">
            <a:xfrm>
              <a:off x="2135927" y="3663135"/>
              <a:ext cx="967653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Visão &amp; Estratégia</a:t>
              </a:r>
            </a:p>
          </p:txBody>
        </p:sp>
      </p:grp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8726488" y="3448051"/>
            <a:ext cx="1752600" cy="1154113"/>
            <a:chOff x="8724900" y="3448050"/>
            <a:chExt cx="1752600" cy="1154113"/>
          </a:xfrm>
        </p:grpSpPr>
        <p:pic>
          <p:nvPicPr>
            <p:cNvPr id="15393" name="Imagem 58"/>
            <p:cNvPicPr>
              <a:picLocks noChangeAspect="1"/>
            </p:cNvPicPr>
            <p:nvPr/>
          </p:nvPicPr>
          <p:blipFill>
            <a:blip r:embed="rId8" cstate="print"/>
            <a:srcRect l="71582" t="50278" r="14040" b="32887"/>
            <a:stretch>
              <a:fillRect/>
            </a:stretch>
          </p:blipFill>
          <p:spPr bwMode="auto">
            <a:xfrm>
              <a:off x="8724900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4" name="CaixaDeTexto 3"/>
            <p:cNvSpPr txBox="1">
              <a:spLocks noChangeArrowheads="1"/>
            </p:cNvSpPr>
            <p:nvPr/>
          </p:nvSpPr>
          <p:spPr bwMode="auto">
            <a:xfrm>
              <a:off x="8875712" y="3671372"/>
              <a:ext cx="1525588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Market &amp; Customer Insights</a:t>
              </a:r>
            </a:p>
          </p:txBody>
        </p:sp>
      </p:grp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3446463" y="3448051"/>
            <a:ext cx="1752600" cy="1154113"/>
            <a:chOff x="3444875" y="3448050"/>
            <a:chExt cx="1752600" cy="1154113"/>
          </a:xfrm>
        </p:grpSpPr>
        <p:pic>
          <p:nvPicPr>
            <p:cNvPr id="15391" name="Imagem 55"/>
            <p:cNvPicPr>
              <a:picLocks noChangeAspect="1"/>
            </p:cNvPicPr>
            <p:nvPr/>
          </p:nvPicPr>
          <p:blipFill>
            <a:blip r:embed="rId8" cstate="print"/>
            <a:srcRect l="28258" t="50278" r="57362" b="32887"/>
            <a:stretch>
              <a:fillRect/>
            </a:stretch>
          </p:blipFill>
          <p:spPr bwMode="auto">
            <a:xfrm>
              <a:off x="3444875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2" name="CaixaDeTexto 3"/>
            <p:cNvSpPr txBox="1">
              <a:spLocks noChangeArrowheads="1"/>
            </p:cNvSpPr>
            <p:nvPr/>
          </p:nvSpPr>
          <p:spPr bwMode="auto">
            <a:xfrm>
              <a:off x="3790326" y="3789756"/>
              <a:ext cx="1110457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Tecnologias</a:t>
              </a:r>
            </a:p>
          </p:txBody>
        </p:sp>
      </p:grp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7042151" y="3448051"/>
            <a:ext cx="1776412" cy="1154113"/>
            <a:chOff x="7040563" y="3448050"/>
            <a:chExt cx="1775857" cy="1154113"/>
          </a:xfrm>
        </p:grpSpPr>
        <p:pic>
          <p:nvPicPr>
            <p:cNvPr id="15389" name="Imagem 57"/>
            <p:cNvPicPr>
              <a:picLocks noChangeAspect="1"/>
            </p:cNvPicPr>
            <p:nvPr/>
          </p:nvPicPr>
          <p:blipFill>
            <a:blip r:embed="rId8" cstate="print"/>
            <a:srcRect l="57767" t="50278" r="27855" b="32887"/>
            <a:stretch>
              <a:fillRect/>
            </a:stretch>
          </p:blipFill>
          <p:spPr bwMode="auto">
            <a:xfrm>
              <a:off x="7040563" y="3448050"/>
              <a:ext cx="17526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0" name="CaixaDeTexto 3"/>
            <p:cNvSpPr txBox="1">
              <a:spLocks noChangeArrowheads="1"/>
            </p:cNvSpPr>
            <p:nvPr/>
          </p:nvSpPr>
          <p:spPr bwMode="auto">
            <a:xfrm>
              <a:off x="7092395" y="3685883"/>
              <a:ext cx="1724025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pt-BR" altLang="pt-BR" sz="1600">
                  <a:solidFill>
                    <a:srgbClr val="383838"/>
                  </a:solidFill>
                  <a:latin typeface="Arial Narrow" pitchFamily="34" charset="0"/>
                  <a:ea typeface="ＭＳ Ｐゴシック" pitchFamily="34" charset="-128"/>
                </a:rPr>
                <a:t>Propriedade intelectual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67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/>
      <p:bldP spid="45" grpId="0" animBg="1"/>
      <p:bldP spid="1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1588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5356227" y="323850"/>
            <a:ext cx="6834187" cy="1574800"/>
          </a:xfrm>
          <a:prstGeom prst="rect">
            <a:avLst/>
          </a:prstGeom>
          <a:solidFill>
            <a:srgbClr val="EE120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673726" y="504826"/>
            <a:ext cx="55689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altLang="pt-BR" sz="5200" b="1">
                <a:solidFill>
                  <a:srgbClr val="FFFFFF"/>
                </a:solidFill>
                <a:latin typeface="Arial Narrow" panose="020B0606020202030204" pitchFamily="34" charset="0"/>
              </a:rPr>
              <a:t>Sustentabilidade</a:t>
            </a:r>
            <a:r>
              <a:rPr lang="pt-BR" altLang="pt-BR" sz="5200">
                <a:solidFill>
                  <a:srgbClr val="FFFFFF"/>
                </a:solidFill>
                <a:latin typeface="Arial Narrow" panose="020B0606020202030204" pitchFamily="34" charset="0"/>
              </a:rPr>
              <a:t/>
            </a:r>
            <a:br>
              <a:rPr lang="pt-BR" altLang="pt-BR" sz="520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pt-BR" altLang="pt-BR" sz="5200">
                <a:solidFill>
                  <a:srgbClr val="FFFFFF"/>
                </a:solidFill>
                <a:latin typeface="Arial Narrow" panose="020B0606020202030204" pitchFamily="34" charset="0"/>
              </a:rPr>
              <a:t>Inovação Social</a:t>
            </a:r>
          </a:p>
        </p:txBody>
      </p:sp>
      <p:pic>
        <p:nvPicPr>
          <p:cNvPr id="119813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5"/>
          <a:stretch>
            <a:fillRect/>
          </a:stretch>
        </p:blipFill>
        <p:spPr bwMode="auto">
          <a:xfrm>
            <a:off x="3176" y="6154738"/>
            <a:ext cx="121856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88" y="2190750"/>
            <a:ext cx="12187238" cy="3481388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6389" r="42172" b="34444"/>
          <a:stretch>
            <a:fillRect/>
          </a:stretch>
        </p:blipFill>
        <p:spPr bwMode="auto">
          <a:xfrm>
            <a:off x="1449388" y="2189163"/>
            <a:ext cx="35433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1">
            <a:off x="6821488" y="2503488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AutoShape 10" descr="https://skydrive3m-my.sharepoint.com/personal/a2mnyzz_lapa_mmm_com/Documents/Imagens%20Semin%C3%A1rios%20de%20Inova%C3%A7%C3%A3o/Logo%20Instituto%202010.jpg"/>
          <p:cNvSpPr>
            <a:spLocks noChangeAspect="1" noChangeArrowheads="1"/>
          </p:cNvSpPr>
          <p:nvPr/>
        </p:nvSpPr>
        <p:spPr bwMode="auto">
          <a:xfrm flipH="1">
            <a:off x="-1455737" y="-144463"/>
            <a:ext cx="1612900" cy="161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9818" name="AutoShape 12" descr="https://skydrive3m-my.sharepoint.com/personal/a2mnyzz_lapa_mmm_com/Documents/Imagens%20Semin%C3%A1rios%20de%20Inova%C3%A7%C3%A3o/Logo%20Instituto%202010.jpg"/>
          <p:cNvSpPr>
            <a:spLocks noChangeAspect="1" noChangeArrowheads="1"/>
          </p:cNvSpPr>
          <p:nvPr/>
        </p:nvSpPr>
        <p:spPr bwMode="auto">
          <a:xfrm flipH="1">
            <a:off x="-1303337" y="793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5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utoUpdateAnimBg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1588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465138"/>
            <a:ext cx="38862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5"/>
          <a:stretch>
            <a:fillRect/>
          </a:stretch>
        </p:blipFill>
        <p:spPr bwMode="auto">
          <a:xfrm>
            <a:off x="3176" y="6154738"/>
            <a:ext cx="121856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6973888" y="465138"/>
            <a:ext cx="5214938" cy="5143500"/>
            <a:chOff x="6972300" y="465138"/>
            <a:chExt cx="5214938" cy="5143500"/>
          </a:xfrm>
        </p:grpSpPr>
        <p:sp>
          <p:nvSpPr>
            <p:cNvPr id="123910" name="Retângulo 3"/>
            <p:cNvSpPr>
              <a:spLocks noChangeArrowheads="1"/>
            </p:cNvSpPr>
            <p:nvPr/>
          </p:nvSpPr>
          <p:spPr bwMode="auto">
            <a:xfrm>
              <a:off x="6972300" y="465138"/>
              <a:ext cx="5214938" cy="5143500"/>
            </a:xfrm>
            <a:prstGeom prst="rect">
              <a:avLst/>
            </a:prstGeom>
            <a:solidFill>
              <a:srgbClr val="EE120C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23911" name="Grupo 5"/>
            <p:cNvGrpSpPr>
              <a:grpSpLocks/>
            </p:cNvGrpSpPr>
            <p:nvPr/>
          </p:nvGrpSpPr>
          <p:grpSpPr bwMode="auto">
            <a:xfrm>
              <a:off x="7293620" y="903969"/>
              <a:ext cx="4751587" cy="4047262"/>
              <a:chOff x="7293620" y="903969"/>
              <a:chExt cx="4751587" cy="4047262"/>
            </a:xfrm>
          </p:grpSpPr>
          <p:sp>
            <p:nvSpPr>
              <p:cNvPr id="15" name="Rectangle 39"/>
              <p:cNvSpPr>
                <a:spLocks noChangeArrowheads="1"/>
              </p:cNvSpPr>
              <p:nvPr/>
            </p:nvSpPr>
            <p:spPr bwMode="auto">
              <a:xfrm>
                <a:off x="7292975" y="903288"/>
                <a:ext cx="4752975" cy="404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en-US" altLang="zh-CN" sz="4000" b="1" dirty="0" err="1">
                    <a:solidFill>
                      <a:prstClr val="white"/>
                    </a:solidFill>
                    <a:latin typeface="Arial Narrow" pitchFamily="34" charset="0"/>
                    <a:ea typeface="SimSun" pitchFamily="2" charset="-122"/>
                    <a:cs typeface="Arial" charset="0"/>
                  </a:rPr>
                  <a:t>Livro</a:t>
                </a:r>
                <a:r>
                  <a:rPr lang="en-US" altLang="zh-CN" sz="4000" b="1" dirty="0">
                    <a:solidFill>
                      <a:prstClr val="white"/>
                    </a:solidFill>
                    <a:latin typeface="Arial Narrow" pitchFamily="34" charset="0"/>
                    <a:ea typeface="SimSun" pitchFamily="2" charset="-122"/>
                    <a:cs typeface="Arial" charset="0"/>
                  </a:rPr>
                  <a:t> de </a:t>
                </a:r>
                <a:r>
                  <a:rPr lang="en-US" altLang="zh-CN" sz="4000" b="1" dirty="0" err="1">
                    <a:solidFill>
                      <a:prstClr val="white"/>
                    </a:solidFill>
                    <a:latin typeface="Arial Narrow" pitchFamily="34" charset="0"/>
                    <a:ea typeface="SimSun" pitchFamily="2" charset="-122"/>
                    <a:cs typeface="Arial" charset="0"/>
                  </a:rPr>
                  <a:t>Inovação</a:t>
                </a:r>
                <a:endParaRPr lang="en-US" altLang="zh-CN" sz="4000" b="1" dirty="0">
                  <a:solidFill>
                    <a:prstClr val="white"/>
                  </a:solidFill>
                  <a:latin typeface="Arial Narrow" pitchFamily="34" charset="0"/>
                  <a:ea typeface="SimSun" pitchFamily="2" charset="-122"/>
                  <a:cs typeface="Arial" charset="0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zh-CN" sz="2400" b="1" dirty="0">
                  <a:solidFill>
                    <a:prstClr val="white"/>
                  </a:solidFill>
                  <a:latin typeface="Arial Narrow" pitchFamily="34" charset="0"/>
                  <a:ea typeface="SimSun" pitchFamily="2" charset="-122"/>
                  <a:cs typeface="Arial" charset="0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2400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Parceria</a:t>
                </a:r>
                <a:r>
                  <a:rPr lang="en-US" sz="2400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 com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Editora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Saraiva</a:t>
                </a:r>
                <a:endParaRPr lang="en-US" sz="2400" b="1" dirty="0">
                  <a:solidFill>
                    <a:prstClr val="white"/>
                  </a:solidFill>
                  <a:latin typeface="Arial Narrow" pitchFamily="34" charset="0"/>
                  <a:cs typeface="Arial" charset="0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pt-BR" sz="2400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2ª Edição: </a:t>
                </a:r>
                <a:r>
                  <a:rPr lang="pt-BR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+8000 livros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2400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Cases da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Petrobrás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, IBM,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Natura,Google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, GE, Fiat,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Unicamp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/>
                </a:r>
                <a:b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</a:b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e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Grupo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Pão</a:t>
                </a:r>
                <a:r>
                  <a:rPr lang="en-US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 de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Açúcar</a:t>
                </a:r>
                <a:endParaRPr lang="en-US" sz="2400" b="1" dirty="0">
                  <a:solidFill>
                    <a:prstClr val="white"/>
                  </a:solidFill>
                  <a:latin typeface="Arial Narrow" pitchFamily="34" charset="0"/>
                  <a:cs typeface="Arial" charset="0"/>
                </a:endParaRPr>
              </a:p>
              <a:p>
                <a:pPr>
                  <a:spcBef>
                    <a:spcPts val="600"/>
                  </a:spcBef>
                  <a:spcAft>
                    <a:spcPct val="35000"/>
                  </a:spcAft>
                  <a:defRPr/>
                </a:pPr>
                <a:r>
                  <a:rPr lang="pt-BR" sz="2400" b="1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Doação da Receita de Direito Autoral </a:t>
                </a:r>
                <a:r>
                  <a:rPr lang="pt-BR" sz="2400" dirty="0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para  Junior </a:t>
                </a:r>
                <a:r>
                  <a:rPr lang="pt-BR" sz="2400" dirty="0" err="1">
                    <a:solidFill>
                      <a:prstClr val="white"/>
                    </a:solidFill>
                    <a:latin typeface="Arial Narrow" pitchFamily="34" charset="0"/>
                    <a:cs typeface="Arial" charset="0"/>
                  </a:rPr>
                  <a:t>Achievement</a:t>
                </a:r>
                <a:endParaRPr lang="en-US" sz="2400" dirty="0">
                  <a:solidFill>
                    <a:prstClr val="white"/>
                  </a:solidFill>
                  <a:latin typeface="Arial Narrow" pitchFamily="34" charset="0"/>
                  <a:cs typeface="Arial" charset="0"/>
                </a:endParaRPr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>
                <a:off x="7380288" y="2492375"/>
                <a:ext cx="4187825" cy="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>
                <a:off x="7380288" y="2935288"/>
                <a:ext cx="4187825" cy="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>
                <a:off x="7380288" y="4116388"/>
                <a:ext cx="4187825" cy="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2764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900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325821"/>
            <a:ext cx="6994115" cy="636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46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49226" y="182563"/>
            <a:ext cx="1344612" cy="798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sz="5400" b="1" kern="0" dirty="0">
                <a:solidFill>
                  <a:srgbClr val="CC002D"/>
                </a:solidFill>
                <a:latin typeface="Arial Narrow"/>
                <a:cs typeface="Arial" charset="0"/>
              </a:rPr>
              <a:t>3M,</a:t>
            </a:r>
          </a:p>
        </p:txBody>
      </p:sp>
      <p:sp>
        <p:nvSpPr>
          <p:cNvPr id="19" name="Retângulo 18"/>
          <p:cNvSpPr/>
          <p:nvPr/>
        </p:nvSpPr>
        <p:spPr bwMode="auto">
          <a:xfrm>
            <a:off x="5256214" y="1"/>
            <a:ext cx="6443663" cy="6856413"/>
          </a:xfrm>
          <a:prstGeom prst="rect">
            <a:avLst/>
          </a:prstGeom>
          <a:solidFill>
            <a:srgbClr val="383838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t-BR">
              <a:ea typeface="Arial" charset="0"/>
              <a:cs typeface="Arial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/>
          <a:srcRect l="48703" t="17564" r="35696" b="45821"/>
          <a:stretch>
            <a:fillRect/>
          </a:stretch>
        </p:blipFill>
        <p:spPr bwMode="auto">
          <a:xfrm>
            <a:off x="5937252" y="1204914"/>
            <a:ext cx="19018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/>
          <a:srcRect l="74425" t="11877" r="9975" b="45821"/>
          <a:stretch>
            <a:fillRect/>
          </a:stretch>
        </p:blipFill>
        <p:spPr bwMode="auto">
          <a:xfrm>
            <a:off x="9072564" y="812801"/>
            <a:ext cx="1901825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/>
          <a:srcRect l="53943" t="59497" r="14856" b="11084"/>
          <a:stretch>
            <a:fillRect/>
          </a:stretch>
        </p:blipFill>
        <p:spPr bwMode="auto">
          <a:xfrm>
            <a:off x="6577014" y="4078288"/>
            <a:ext cx="380206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/>
          <a:srcRect t="15242" r="49377"/>
          <a:stretch>
            <a:fillRect/>
          </a:stretch>
        </p:blipFill>
        <p:spPr bwMode="auto">
          <a:xfrm>
            <a:off x="1589" y="1044575"/>
            <a:ext cx="6169025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30301" y="207964"/>
            <a:ext cx="5346700" cy="66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sz="4400" kern="0" dirty="0" err="1">
                <a:solidFill>
                  <a:srgbClr val="CC002D"/>
                </a:solidFill>
                <a:latin typeface="Arial Narrow"/>
                <a:cs typeface="Arial" charset="0"/>
              </a:rPr>
              <a:t>uma</a:t>
            </a:r>
            <a:r>
              <a:rPr lang="en-US" sz="4400" kern="0" dirty="0">
                <a:solidFill>
                  <a:srgbClr val="CC002D"/>
                </a:solidFill>
                <a:latin typeface="Arial Narrow"/>
                <a:cs typeface="Arial" charset="0"/>
              </a:rPr>
              <a:t> das </a:t>
            </a:r>
            <a:r>
              <a:rPr lang="en-US" sz="4400" kern="0" dirty="0" err="1">
                <a:solidFill>
                  <a:srgbClr val="CC002D"/>
                </a:solidFill>
                <a:latin typeface="Arial Narrow"/>
                <a:cs typeface="Arial" charset="0"/>
              </a:rPr>
              <a:t>empresas</a:t>
            </a:r>
            <a:endParaRPr lang="en-US" sz="4400" kern="0" dirty="0">
              <a:solidFill>
                <a:srgbClr val="CC002D"/>
              </a:solidFill>
              <a:latin typeface="Arial Narrow"/>
              <a:cs typeface="Arial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445126" y="207964"/>
            <a:ext cx="6297612" cy="66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sz="4400" b="1" kern="0" dirty="0" err="1">
                <a:solidFill>
                  <a:srgbClr val="FFFFFF"/>
                </a:solidFill>
                <a:latin typeface="Arial Narrow"/>
                <a:cs typeface="Arial" charset="0"/>
              </a:rPr>
              <a:t>mais</a:t>
            </a:r>
            <a:r>
              <a:rPr lang="en-US" sz="4400" b="1" kern="0" dirty="0">
                <a:solidFill>
                  <a:srgbClr val="FFFFFF"/>
                </a:solidFill>
                <a:latin typeface="Arial Narrow"/>
                <a:cs typeface="Arial" charset="0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Arial Narrow"/>
                <a:cs typeface="Arial" charset="0"/>
              </a:rPr>
              <a:t>inovadoras</a:t>
            </a:r>
            <a:r>
              <a:rPr lang="en-US" sz="4400" b="1" kern="0" dirty="0">
                <a:solidFill>
                  <a:srgbClr val="FFFFFF"/>
                </a:solidFill>
                <a:latin typeface="Arial Narrow"/>
                <a:cs typeface="Arial" charset="0"/>
              </a:rPr>
              <a:t> do </a:t>
            </a:r>
            <a:r>
              <a:rPr lang="en-US" sz="4400" b="1" kern="0" dirty="0" err="1">
                <a:solidFill>
                  <a:srgbClr val="FFFFFF"/>
                </a:solidFill>
                <a:latin typeface="Arial Narrow"/>
                <a:cs typeface="Arial" charset="0"/>
              </a:rPr>
              <a:t>Brasil</a:t>
            </a:r>
            <a:endParaRPr lang="en-US" sz="4400" b="1" kern="0" dirty="0">
              <a:solidFill>
                <a:srgbClr val="FFFFFF"/>
              </a:solidFill>
              <a:latin typeface="Arial Narrow"/>
              <a:cs typeface="Arial" charset="0"/>
            </a:endParaRPr>
          </a:p>
        </p:txBody>
      </p:sp>
      <p:pic>
        <p:nvPicPr>
          <p:cNvPr id="6155" name="Imagem 5"/>
          <p:cNvPicPr>
            <a:picLocks noChangeAspect="1"/>
          </p:cNvPicPr>
          <p:nvPr/>
        </p:nvPicPr>
        <p:blipFill>
          <a:blip r:embed="rId6" cstate="print"/>
          <a:srcRect t="89735"/>
          <a:stretch>
            <a:fillRect/>
          </a:stretch>
        </p:blipFill>
        <p:spPr bwMode="auto">
          <a:xfrm>
            <a:off x="1588" y="6154738"/>
            <a:ext cx="1218565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320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 flipH="1">
            <a:off x="8104188" y="1668463"/>
            <a:ext cx="4084638" cy="404971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8351838" y="620713"/>
            <a:ext cx="19192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</a:pPr>
            <a:r>
              <a:rPr lang="pt-BR" altLang="pt-BR" sz="48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3M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51838" y="1052513"/>
            <a:ext cx="379730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pt-BR" altLang="pt-BR" sz="3999" dirty="0">
                <a:solidFill>
                  <a:prstClr val="white"/>
                </a:solidFill>
                <a:latin typeface="Arial Narrow" panose="020B0606020202030204" pitchFamily="34" charset="0"/>
              </a:rPr>
              <a:t>Global e Brasil</a:t>
            </a:r>
          </a:p>
        </p:txBody>
      </p:sp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8413751" y="1790701"/>
            <a:ext cx="2798762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Desde 1902</a:t>
            </a:r>
            <a:r>
              <a:rPr lang="pt-BR" altLang="pt-BR" b="1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,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nos EUA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Subsidiárias em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73 países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89.000</a:t>
            </a:r>
            <a:r>
              <a:rPr lang="pt-BR" altLang="pt-BR" b="1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colaboradores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Faturamento Líquido Global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2014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US$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32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B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Desde 1946</a:t>
            </a:r>
            <a:r>
              <a:rPr lang="pt-BR" altLang="pt-BR" b="1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,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no Brasil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4.200 colaboradores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diretos em 7 fábricas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Faturamento Bruto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2014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/>
            </a:r>
            <a:b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</a:b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R$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3,2 </a:t>
            </a: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B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altLang="pt-BR" b="1" dirty="0">
                <a:solidFill>
                  <a:srgbClr val="EA3A36"/>
                </a:solidFill>
                <a:latin typeface="Arial Narrow" pitchFamily="34" charset="0"/>
                <a:ea typeface="ＭＳ Ｐゴシック" pitchFamily="34" charset="-128"/>
              </a:rPr>
              <a:t>70+% </a:t>
            </a:r>
            <a:r>
              <a:rPr lang="pt-BR" altLang="pt-BR" dirty="0">
                <a:solidFill>
                  <a:srgbClr val="383838"/>
                </a:solidFill>
                <a:latin typeface="Arial Narrow" pitchFamily="34" charset="0"/>
                <a:ea typeface="ＭＳ Ｐゴシック" pitchFamily="34" charset="-128"/>
              </a:rPr>
              <a:t>das Vendas manufaturada localmente</a:t>
            </a:r>
          </a:p>
        </p:txBody>
      </p:sp>
      <p:pic>
        <p:nvPicPr>
          <p:cNvPr id="7175" name="Imagem 4"/>
          <p:cNvPicPr>
            <a:picLocks noChangeAspect="1"/>
          </p:cNvPicPr>
          <p:nvPr/>
        </p:nvPicPr>
        <p:blipFill>
          <a:blip r:embed="rId4" cstate="print"/>
          <a:srcRect t="89735"/>
          <a:stretch>
            <a:fillRect/>
          </a:stretch>
        </p:blipFill>
        <p:spPr bwMode="auto">
          <a:xfrm>
            <a:off x="3176" y="6154739"/>
            <a:ext cx="12185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ector reto 16"/>
          <p:cNvCxnSpPr/>
          <p:nvPr/>
        </p:nvCxnSpPr>
        <p:spPr>
          <a:xfrm>
            <a:off x="8505827" y="4941888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8505827" y="2114550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8505827" y="2457450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8505827" y="2809875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8505827" y="3409950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8505827" y="3751263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8505827" y="4351338"/>
            <a:ext cx="2427287" cy="0"/>
          </a:xfrm>
          <a:prstGeom prst="line">
            <a:avLst/>
          </a:prstGeom>
          <a:ln>
            <a:solidFill>
              <a:schemeClr val="bg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40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"/>
            <a:ext cx="1218565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agem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tângulo 28"/>
          <p:cNvSpPr/>
          <p:nvPr/>
        </p:nvSpPr>
        <p:spPr>
          <a:xfrm>
            <a:off x="-1587" y="231775"/>
            <a:ext cx="12192000" cy="1112838"/>
          </a:xfrm>
          <a:prstGeom prst="rect">
            <a:avLst/>
          </a:prstGeom>
          <a:solidFill>
            <a:srgbClr val="F6862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/>
          <a:srcRect l="91298" t="35287" b="9698"/>
          <a:stretch>
            <a:fillRect/>
          </a:stretch>
        </p:blipFill>
        <p:spPr bwMode="auto">
          <a:xfrm>
            <a:off x="11126788" y="2419350"/>
            <a:ext cx="10604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/>
          <a:srcRect t="11668" r="87025"/>
          <a:stretch>
            <a:fillRect/>
          </a:stretch>
        </p:blipFill>
        <p:spPr bwMode="auto">
          <a:xfrm>
            <a:off x="1588" y="800101"/>
            <a:ext cx="1581150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5"/>
          <p:cNvPicPr>
            <a:picLocks noChangeAspect="1"/>
          </p:cNvPicPr>
          <p:nvPr/>
        </p:nvPicPr>
        <p:blipFill>
          <a:blip r:embed="rId7" cstate="print"/>
          <a:srcRect t="89735"/>
          <a:stretch>
            <a:fillRect/>
          </a:stretch>
        </p:blipFill>
        <p:spPr bwMode="auto">
          <a:xfrm>
            <a:off x="1588" y="6154738"/>
            <a:ext cx="1218565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295402" y="466726"/>
            <a:ext cx="8836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en-US" altLang="pt-BR" sz="5400" b="1">
                <a:solidFill>
                  <a:srgbClr val="FFFFFF"/>
                </a:solidFill>
                <a:latin typeface="Arial Narrow" pitchFamily="34" charset="0"/>
              </a:rPr>
              <a:t>Inovando em muitos mercados</a:t>
            </a:r>
            <a:r>
              <a:rPr lang="en-US" altLang="pt-BR" sz="5400">
                <a:solidFill>
                  <a:srgbClr val="FFFFFF"/>
                </a:solidFill>
                <a:latin typeface="Arial Narrow" pitchFamily="34" charset="0"/>
              </a:rPr>
              <a:t> </a:t>
            </a:r>
          </a:p>
        </p:txBody>
      </p:sp>
      <p:cxnSp>
        <p:nvCxnSpPr>
          <p:cNvPr id="8201" name="Conector reto 15"/>
          <p:cNvCxnSpPr>
            <a:cxnSpLocks noChangeShapeType="1"/>
          </p:cNvCxnSpPr>
          <p:nvPr/>
        </p:nvCxnSpPr>
        <p:spPr bwMode="auto">
          <a:xfrm>
            <a:off x="12950825" y="3643313"/>
            <a:ext cx="2928938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8202" name="Conector reto 49"/>
          <p:cNvCxnSpPr>
            <a:cxnSpLocks noChangeShapeType="1"/>
          </p:cNvCxnSpPr>
          <p:nvPr/>
        </p:nvCxnSpPr>
        <p:spPr bwMode="auto">
          <a:xfrm>
            <a:off x="12950825" y="4327525"/>
            <a:ext cx="2928938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8203" name="Conector reto 50"/>
          <p:cNvCxnSpPr>
            <a:cxnSpLocks noChangeShapeType="1"/>
          </p:cNvCxnSpPr>
          <p:nvPr/>
        </p:nvCxnSpPr>
        <p:spPr bwMode="auto">
          <a:xfrm>
            <a:off x="12950825" y="4943475"/>
            <a:ext cx="2928938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8204" name="Conector reto 51"/>
          <p:cNvCxnSpPr>
            <a:cxnSpLocks noChangeShapeType="1"/>
          </p:cNvCxnSpPr>
          <p:nvPr/>
        </p:nvCxnSpPr>
        <p:spPr bwMode="auto">
          <a:xfrm>
            <a:off x="12950825" y="5559425"/>
            <a:ext cx="2928938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35" name="Imagem 34"/>
          <p:cNvPicPr>
            <a:picLocks noChangeAspect="1"/>
          </p:cNvPicPr>
          <p:nvPr/>
        </p:nvPicPr>
        <p:blipFill>
          <a:blip r:embed="rId8" cstate="print"/>
          <a:srcRect l="-134"/>
          <a:stretch>
            <a:fillRect/>
          </a:stretch>
        </p:blipFill>
        <p:spPr bwMode="auto">
          <a:xfrm>
            <a:off x="285752" y="647700"/>
            <a:ext cx="1105217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9" cstate="print"/>
          <a:srcRect l="26257" t="37778" r="63272" b="42778"/>
          <a:stretch>
            <a:fillRect/>
          </a:stretch>
        </p:blipFill>
        <p:spPr bwMode="auto">
          <a:xfrm>
            <a:off x="3381376" y="2652713"/>
            <a:ext cx="12763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0" cstate="print"/>
          <a:srcRect l="42609" t="21672" r="45721" b="56892"/>
          <a:stretch>
            <a:fillRect/>
          </a:stretch>
        </p:blipFill>
        <p:spPr bwMode="auto">
          <a:xfrm>
            <a:off x="5381627" y="1384301"/>
            <a:ext cx="123983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9" cstate="print"/>
          <a:srcRect l="57045" t="37500" r="32484" b="43056"/>
          <a:stretch>
            <a:fillRect/>
          </a:stretch>
        </p:blipFill>
        <p:spPr bwMode="auto">
          <a:xfrm>
            <a:off x="7131051" y="2633663"/>
            <a:ext cx="12763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9" cstate="print"/>
          <a:srcRect l="50716" t="67776" r="38814" b="12779"/>
          <a:stretch>
            <a:fillRect/>
          </a:stretch>
        </p:blipFill>
        <p:spPr bwMode="auto">
          <a:xfrm>
            <a:off x="6356351" y="4708525"/>
            <a:ext cx="12763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11" cstate="print"/>
          <a:srcRect l="30684" t="75017" r="53772"/>
          <a:stretch>
            <a:fillRect/>
          </a:stretch>
        </p:blipFill>
        <p:spPr bwMode="auto">
          <a:xfrm>
            <a:off x="4037014" y="4870451"/>
            <a:ext cx="12922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2" cstate="print"/>
          <a:srcRect l="37987" t="32803" r="57013" b="50476"/>
          <a:stretch>
            <a:fillRect/>
          </a:stretch>
        </p:blipFill>
        <p:spPr bwMode="auto">
          <a:xfrm>
            <a:off x="4811713" y="2311401"/>
            <a:ext cx="6096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12" cstate="print"/>
          <a:srcRect l="49463" t="36411" r="42020" b="54561"/>
          <a:stretch>
            <a:fillRect/>
          </a:stretch>
        </p:blipFill>
        <p:spPr bwMode="auto">
          <a:xfrm>
            <a:off x="6210302" y="2557464"/>
            <a:ext cx="10382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12" cstate="print"/>
          <a:srcRect l="54308" t="55600" r="39362" b="29539"/>
          <a:stretch>
            <a:fillRect/>
          </a:stretch>
        </p:blipFill>
        <p:spPr bwMode="auto">
          <a:xfrm>
            <a:off x="6800852" y="3871914"/>
            <a:ext cx="7715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12" cstate="print"/>
          <a:srcRect l="42038" t="69627" r="51006" b="15511"/>
          <a:stretch>
            <a:fillRect/>
          </a:stretch>
        </p:blipFill>
        <p:spPr bwMode="auto">
          <a:xfrm>
            <a:off x="5305427" y="4833939"/>
            <a:ext cx="8477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12" cstate="print"/>
          <a:srcRect l="31332" t="56233" r="60072" b="35851"/>
          <a:stretch>
            <a:fillRect/>
          </a:stretch>
        </p:blipFill>
        <p:spPr bwMode="auto">
          <a:xfrm>
            <a:off x="4000501" y="3910014"/>
            <a:ext cx="1047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13" cstate="print"/>
          <a:srcRect l="39058" t="43175" r="44986" b="29100"/>
          <a:stretch>
            <a:fillRect/>
          </a:stretch>
        </p:blipFill>
        <p:spPr bwMode="auto">
          <a:xfrm>
            <a:off x="4941888" y="3022601"/>
            <a:ext cx="194468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tângulo 55"/>
          <p:cNvSpPr>
            <a:spLocks noChangeArrowheads="1"/>
          </p:cNvSpPr>
          <p:nvPr/>
        </p:nvSpPr>
        <p:spPr bwMode="auto">
          <a:xfrm>
            <a:off x="4437063" y="1930401"/>
            <a:ext cx="1003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pt-BR">
                <a:solidFill>
                  <a:srgbClr val="383838"/>
                </a:solidFill>
                <a:latin typeface="Arial Narrow" pitchFamily="34" charset="0"/>
              </a:rPr>
              <a:t>Indústria</a:t>
            </a:r>
            <a:endParaRPr lang="pt-BR" altLang="pt-BR">
              <a:solidFill>
                <a:srgbClr val="383838"/>
              </a:solidFill>
              <a:latin typeface="Arial Narrow" pitchFamily="34" charset="0"/>
            </a:endParaRPr>
          </a:p>
        </p:txBody>
      </p:sp>
      <p:sp>
        <p:nvSpPr>
          <p:cNvPr id="57" name="Retângulo 56"/>
          <p:cNvSpPr>
            <a:spLocks noChangeArrowheads="1"/>
          </p:cNvSpPr>
          <p:nvPr/>
        </p:nvSpPr>
        <p:spPr bwMode="auto">
          <a:xfrm>
            <a:off x="2787651" y="5097464"/>
            <a:ext cx="118745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pt-BR">
                <a:solidFill>
                  <a:srgbClr val="383838"/>
                </a:solidFill>
                <a:latin typeface="Arial Narrow" pitchFamily="34" charset="0"/>
              </a:rPr>
              <a:t>Segurança e Gráficos</a:t>
            </a:r>
          </a:p>
        </p:txBody>
      </p:sp>
      <p:sp>
        <p:nvSpPr>
          <p:cNvPr id="58" name="Retângulo 57"/>
          <p:cNvSpPr>
            <a:spLocks noChangeArrowheads="1"/>
          </p:cNvSpPr>
          <p:nvPr/>
        </p:nvSpPr>
        <p:spPr bwMode="auto">
          <a:xfrm>
            <a:off x="7504113" y="4729164"/>
            <a:ext cx="125095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pt-BR">
                <a:solidFill>
                  <a:srgbClr val="383838"/>
                </a:solidFill>
                <a:latin typeface="Arial Narrow" pitchFamily="34" charset="0"/>
              </a:rPr>
              <a:t>Eletrônicos &amp; Energia</a:t>
            </a:r>
          </a:p>
        </p:txBody>
      </p:sp>
      <p:sp>
        <p:nvSpPr>
          <p:cNvPr id="59" name="Retângulo 58"/>
          <p:cNvSpPr>
            <a:spLocks noChangeArrowheads="1"/>
          </p:cNvSpPr>
          <p:nvPr/>
        </p:nvSpPr>
        <p:spPr bwMode="auto">
          <a:xfrm>
            <a:off x="8343901" y="3103564"/>
            <a:ext cx="11557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pt-BR">
                <a:solidFill>
                  <a:srgbClr val="383838"/>
                </a:solidFill>
                <a:latin typeface="Arial Narrow" pitchFamily="34" charset="0"/>
              </a:rPr>
              <a:t>Consumo </a:t>
            </a:r>
          </a:p>
        </p:txBody>
      </p:sp>
      <p:sp>
        <p:nvSpPr>
          <p:cNvPr id="60" name="Retângulo 59"/>
          <p:cNvSpPr>
            <a:spLocks noChangeArrowheads="1"/>
          </p:cNvSpPr>
          <p:nvPr/>
        </p:nvSpPr>
        <p:spPr bwMode="auto">
          <a:xfrm>
            <a:off x="2652713" y="3222626"/>
            <a:ext cx="8524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pt-BR">
                <a:solidFill>
                  <a:srgbClr val="383838"/>
                </a:solidFill>
                <a:latin typeface="Arial Narrow" pitchFamily="34" charset="0"/>
              </a:rPr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253594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900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11030" y="397470"/>
            <a:ext cx="1096994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A 3M é </a:t>
            </a:r>
            <a:r>
              <a:rPr lang="en-GB" dirty="0" err="1" smtClean="0"/>
              <a:t>uma</a:t>
            </a:r>
            <a:r>
              <a:rPr lang="en-GB" dirty="0" smtClean="0"/>
              <a:t> </a:t>
            </a:r>
            <a:r>
              <a:rPr lang="en-GB" dirty="0" err="1" smtClean="0"/>
              <a:t>companhia</a:t>
            </a:r>
            <a:r>
              <a:rPr lang="en-GB" dirty="0" smtClean="0"/>
              <a:t> </a:t>
            </a:r>
            <a:r>
              <a:rPr lang="en-GB" dirty="0" err="1" smtClean="0"/>
              <a:t>inovadora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torna</a:t>
            </a:r>
            <a:r>
              <a:rPr lang="en-GB" dirty="0" smtClean="0"/>
              <a:t> o </a:t>
            </a:r>
            <a:r>
              <a:rPr lang="en-GB" dirty="0" err="1" smtClean="0"/>
              <a:t>progresso</a:t>
            </a:r>
            <a:r>
              <a:rPr lang="en-GB" dirty="0" smtClean="0"/>
              <a:t> </a:t>
            </a:r>
            <a:r>
              <a:rPr lang="en-GB" dirty="0" err="1" smtClean="0"/>
              <a:t>possível</a:t>
            </a:r>
            <a:endParaRPr lang="en-GB" dirty="0" smtClean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 bwMode="gray">
          <a:xfrm>
            <a:off x="915751" y="1524004"/>
            <a:ext cx="10868369" cy="4818063"/>
          </a:xfrm>
        </p:spPr>
        <p:txBody>
          <a:bodyPr/>
          <a:lstStyle/>
          <a:p>
            <a:pPr eaLnBrk="1" hangingPunct="1"/>
            <a:r>
              <a:rPr lang="pt-BR" dirty="0" smtClean="0"/>
              <a:t>Cria produtos e soluções que permitem o sucesso dos clientes e melhoram a vida das pessoas ao redor do mundo</a:t>
            </a:r>
          </a:p>
          <a:p>
            <a:pPr eaLnBrk="1" hangingPunct="1"/>
            <a:r>
              <a:rPr lang="pt-BR" dirty="0" smtClean="0"/>
              <a:t>Colabora, com abordagem sólida, para resolver os problemas mais difíceis das indústrias e dos mercados:</a:t>
            </a:r>
          </a:p>
          <a:p>
            <a:pPr lvl="1" eaLnBrk="1" hangingPunct="1"/>
            <a:r>
              <a:rPr lang="pt-BR" dirty="0" smtClean="0">
                <a:ea typeface="Arial" pitchFamily="34" charset="0"/>
              </a:rPr>
              <a:t>Realiza desenvolvimentos constantes baseados nas </a:t>
            </a:r>
            <a:r>
              <a:rPr lang="pt-BR" dirty="0" err="1" smtClean="0">
                <a:ea typeface="Arial" pitchFamily="34" charset="0"/>
              </a:rPr>
              <a:t>ideias</a:t>
            </a:r>
            <a:r>
              <a:rPr lang="pt-BR" dirty="0" smtClean="0">
                <a:ea typeface="Arial" pitchFamily="34" charset="0"/>
              </a:rPr>
              <a:t> das pessoas </a:t>
            </a:r>
          </a:p>
          <a:p>
            <a:pPr lvl="1" eaLnBrk="1" hangingPunct="1"/>
            <a:r>
              <a:rPr lang="pt-BR" dirty="0" smtClean="0">
                <a:ea typeface="Arial" pitchFamily="34" charset="0"/>
              </a:rPr>
              <a:t>Descobre novas conexões entre os mercados aparentemente não relacionados e as mais de 40 plataformas tecnológicas</a:t>
            </a:r>
          </a:p>
          <a:p>
            <a:pPr lvl="1" eaLnBrk="1" hangingPunct="1"/>
            <a:r>
              <a:rPr lang="pt-BR" dirty="0" smtClean="0">
                <a:ea typeface="Arial" pitchFamily="34" charset="0"/>
              </a:rPr>
              <a:t>Mantém cultura de curiosidade intelectual e criatividade que ultrapassa limites</a:t>
            </a:r>
          </a:p>
        </p:txBody>
      </p:sp>
    </p:spTree>
    <p:extLst>
      <p:ext uri="{BB962C8B-B14F-4D97-AF65-F5344CB8AC3E}">
        <p14:creationId xmlns:p14="http://schemas.microsoft.com/office/powerpoint/2010/main" val="30647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2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 l="21538"/>
          <a:stretch>
            <a:fillRect/>
          </a:stretch>
        </p:blipFill>
        <p:spPr bwMode="auto">
          <a:xfrm>
            <a:off x="2627313" y="0"/>
            <a:ext cx="9563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Imagem 14"/>
          <p:cNvPicPr>
            <a:picLocks noChangeAspect="1"/>
          </p:cNvPicPr>
          <p:nvPr/>
        </p:nvPicPr>
        <p:blipFill>
          <a:blip r:embed="rId5" cstate="print"/>
          <a:srcRect t="89735"/>
          <a:stretch>
            <a:fillRect/>
          </a:stretch>
        </p:blipFill>
        <p:spPr bwMode="auto">
          <a:xfrm>
            <a:off x="3176" y="6154739"/>
            <a:ext cx="12185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/>
          <a:srcRect b="70557"/>
          <a:stretch>
            <a:fillRect/>
          </a:stretch>
        </p:blipFill>
        <p:spPr bwMode="auto">
          <a:xfrm>
            <a:off x="1589" y="0"/>
            <a:ext cx="121888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tângulo 54"/>
          <p:cNvSpPr>
            <a:spLocks noChangeArrowheads="1"/>
          </p:cNvSpPr>
          <p:nvPr/>
        </p:nvSpPr>
        <p:spPr bwMode="auto">
          <a:xfrm>
            <a:off x="10787064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" name="Retângulo 52"/>
          <p:cNvSpPr>
            <a:spLocks noChangeArrowheads="1"/>
          </p:cNvSpPr>
          <p:nvPr/>
        </p:nvSpPr>
        <p:spPr bwMode="auto">
          <a:xfrm>
            <a:off x="9415464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9" name="Retângulo 38"/>
          <p:cNvSpPr>
            <a:spLocks noChangeArrowheads="1"/>
          </p:cNvSpPr>
          <p:nvPr/>
        </p:nvSpPr>
        <p:spPr bwMode="auto">
          <a:xfrm>
            <a:off x="7767639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7" name="Retângulo 36"/>
          <p:cNvSpPr>
            <a:spLocks noChangeArrowheads="1"/>
          </p:cNvSpPr>
          <p:nvPr/>
        </p:nvSpPr>
        <p:spPr bwMode="auto">
          <a:xfrm>
            <a:off x="6223001" y="966789"/>
            <a:ext cx="519112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9" name="Retângulo 28"/>
          <p:cNvSpPr>
            <a:spLocks noChangeArrowheads="1"/>
          </p:cNvSpPr>
          <p:nvPr/>
        </p:nvSpPr>
        <p:spPr bwMode="auto">
          <a:xfrm>
            <a:off x="4557714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7" name="Retângulo 26"/>
          <p:cNvSpPr>
            <a:spLocks noChangeArrowheads="1"/>
          </p:cNvSpPr>
          <p:nvPr/>
        </p:nvSpPr>
        <p:spPr bwMode="auto">
          <a:xfrm>
            <a:off x="3049589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/>
          <a:srcRect t="54167" b="25832"/>
          <a:stretch>
            <a:fillRect/>
          </a:stretch>
        </p:blipFill>
        <p:spPr bwMode="auto">
          <a:xfrm>
            <a:off x="1589" y="3714750"/>
            <a:ext cx="12188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/>
          <a:srcRect t="28612" b="45277"/>
          <a:stretch>
            <a:fillRect/>
          </a:stretch>
        </p:blipFill>
        <p:spPr bwMode="auto">
          <a:xfrm>
            <a:off x="1589" y="1962150"/>
            <a:ext cx="121888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/>
          <a:srcRect l="80646" b="65926"/>
          <a:stretch>
            <a:fillRect/>
          </a:stretch>
        </p:blipFill>
        <p:spPr bwMode="auto">
          <a:xfrm>
            <a:off x="9831389" y="0"/>
            <a:ext cx="23590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Retângulo 72"/>
          <p:cNvSpPr>
            <a:spLocks noChangeArrowheads="1"/>
          </p:cNvSpPr>
          <p:nvPr/>
        </p:nvSpPr>
        <p:spPr bwMode="auto">
          <a:xfrm>
            <a:off x="7364414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3" name="Retângulo 62"/>
          <p:cNvSpPr>
            <a:spLocks noChangeArrowheads="1"/>
          </p:cNvSpPr>
          <p:nvPr/>
        </p:nvSpPr>
        <p:spPr bwMode="auto">
          <a:xfrm>
            <a:off x="10558464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758826" y="2252663"/>
            <a:ext cx="11668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Minessota Mining</a:t>
            </a:r>
            <a:b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</a:b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&amp; Manufacturing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814" y="1189039"/>
            <a:ext cx="1527175" cy="1108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1135064" y="304801"/>
            <a:ext cx="7273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4000">
                <a:solidFill>
                  <a:srgbClr val="0061A6"/>
                </a:solidFill>
                <a:latin typeface="Arial Narrow" pitchFamily="34" charset="0"/>
                <a:ea typeface="ＭＳ Ｐゴシック" pitchFamily="34" charset="-128"/>
              </a:rPr>
              <a:t>Mais de um Século de Inovação 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1449389" y="966789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446214" y="954089"/>
            <a:ext cx="5572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1902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1277939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3030539" y="941389"/>
            <a:ext cx="5572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1910</a:t>
            </a:r>
          </a:p>
        </p:txBody>
      </p:sp>
      <p:sp>
        <p:nvSpPr>
          <p:cNvPr id="21" name="CaixaDeTexto 4"/>
          <p:cNvSpPr txBox="1">
            <a:spLocks noChangeArrowheads="1"/>
          </p:cNvSpPr>
          <p:nvPr/>
        </p:nvSpPr>
        <p:spPr bwMode="auto">
          <a:xfrm>
            <a:off x="2697163" y="2252663"/>
            <a:ext cx="4778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Lixas</a:t>
            </a:r>
          </a:p>
        </p:txBody>
      </p:sp>
      <p:sp>
        <p:nvSpPr>
          <p:cNvPr id="22" name="CaixaDeTexto 3"/>
          <p:cNvSpPr txBox="1">
            <a:spLocks noChangeArrowheads="1"/>
          </p:cNvSpPr>
          <p:nvPr/>
        </p:nvSpPr>
        <p:spPr bwMode="auto">
          <a:xfrm>
            <a:off x="4575176" y="950914"/>
            <a:ext cx="6032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1921 </a:t>
            </a:r>
          </a:p>
        </p:txBody>
      </p:sp>
      <p:sp>
        <p:nvSpPr>
          <p:cNvPr id="23" name="CaixaDeTexto 4"/>
          <p:cNvSpPr txBox="1">
            <a:spLocks noChangeArrowheads="1"/>
          </p:cNvSpPr>
          <p:nvPr/>
        </p:nvSpPr>
        <p:spPr bwMode="auto">
          <a:xfrm>
            <a:off x="4149727" y="2252663"/>
            <a:ext cx="803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Lixa dágua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0" cstate="print"/>
          <a:srcRect t="40184" r="4533" b="10176"/>
          <a:stretch/>
        </p:blipFill>
        <p:spPr bwMode="auto">
          <a:xfrm>
            <a:off x="2335213" y="1323975"/>
            <a:ext cx="1239838" cy="896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5888" y="1243013"/>
            <a:ext cx="1193800" cy="1109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2832102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4395789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3"/>
          <p:cNvSpPr txBox="1">
            <a:spLocks noChangeArrowheads="1"/>
          </p:cNvSpPr>
          <p:nvPr/>
        </p:nvSpPr>
        <p:spPr bwMode="auto">
          <a:xfrm>
            <a:off x="6227764" y="950914"/>
            <a:ext cx="55721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1925</a:t>
            </a:r>
          </a:p>
        </p:txBody>
      </p:sp>
      <p:sp>
        <p:nvSpPr>
          <p:cNvPr id="31" name="CaixaDeTexto 4"/>
          <p:cNvSpPr txBox="1">
            <a:spLocks noChangeArrowheads="1"/>
          </p:cNvSpPr>
          <p:nvPr/>
        </p:nvSpPr>
        <p:spPr bwMode="auto">
          <a:xfrm>
            <a:off x="5830888" y="2252663"/>
            <a:ext cx="7445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Fita crepe</a:t>
            </a:r>
          </a:p>
        </p:txBody>
      </p:sp>
      <p:sp>
        <p:nvSpPr>
          <p:cNvPr id="32" name="CaixaDeTexto 3"/>
          <p:cNvSpPr txBox="1">
            <a:spLocks noChangeArrowheads="1"/>
          </p:cNvSpPr>
          <p:nvPr/>
        </p:nvSpPr>
        <p:spPr bwMode="auto">
          <a:xfrm>
            <a:off x="7788276" y="950914"/>
            <a:ext cx="6032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1927 </a:t>
            </a:r>
          </a:p>
        </p:txBody>
      </p:sp>
      <p:sp>
        <p:nvSpPr>
          <p:cNvPr id="33" name="CaixaDeTexto 4"/>
          <p:cNvSpPr txBox="1">
            <a:spLocks noChangeArrowheads="1"/>
          </p:cNvSpPr>
          <p:nvPr/>
        </p:nvSpPr>
        <p:spPr bwMode="auto">
          <a:xfrm>
            <a:off x="7310439" y="2252663"/>
            <a:ext cx="8540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Durex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2" cstate="print"/>
          <a:srcRect l="7103" r="14620"/>
          <a:stretch/>
        </p:blipFill>
        <p:spPr bwMode="auto">
          <a:xfrm>
            <a:off x="7207251" y="1212850"/>
            <a:ext cx="1262062" cy="113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41952" y="1254126"/>
            <a:ext cx="1590675" cy="1109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6042027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7623177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aixaDeTexto 3"/>
          <p:cNvSpPr txBox="1">
            <a:spLocks noChangeArrowheads="1"/>
          </p:cNvSpPr>
          <p:nvPr/>
        </p:nvSpPr>
        <p:spPr bwMode="auto">
          <a:xfrm>
            <a:off x="9421814" y="950914"/>
            <a:ext cx="55721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1939</a:t>
            </a:r>
          </a:p>
        </p:txBody>
      </p:sp>
      <p:sp>
        <p:nvSpPr>
          <p:cNvPr id="41" name="CaixaDeTexto 4"/>
          <p:cNvSpPr txBox="1">
            <a:spLocks noChangeArrowheads="1"/>
          </p:cNvSpPr>
          <p:nvPr/>
        </p:nvSpPr>
        <p:spPr bwMode="auto">
          <a:xfrm>
            <a:off x="8585201" y="2252663"/>
            <a:ext cx="14859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Placa Refletiva Scotchlite</a:t>
            </a:r>
          </a:p>
        </p:txBody>
      </p:sp>
      <p:sp>
        <p:nvSpPr>
          <p:cNvPr id="42" name="CaixaDeTexto 3"/>
          <p:cNvSpPr txBox="1">
            <a:spLocks noChangeArrowheads="1"/>
          </p:cNvSpPr>
          <p:nvPr/>
        </p:nvSpPr>
        <p:spPr bwMode="auto">
          <a:xfrm>
            <a:off x="10798176" y="950914"/>
            <a:ext cx="6032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1945 </a:t>
            </a:r>
          </a:p>
        </p:txBody>
      </p:sp>
      <p:sp>
        <p:nvSpPr>
          <p:cNvPr id="49" name="CaixaDeTexto 4"/>
          <p:cNvSpPr txBox="1">
            <a:spLocks noChangeArrowheads="1"/>
          </p:cNvSpPr>
          <p:nvPr/>
        </p:nvSpPr>
        <p:spPr bwMode="auto">
          <a:xfrm>
            <a:off x="10248901" y="2252663"/>
            <a:ext cx="12493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Fita isolante de vinil Scotch 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23488" y="1198564"/>
            <a:ext cx="1549400" cy="108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1" name="Picture 2" descr="http://www.photos-public-domain.com/wp-content/uploads/2010/10/stop_sign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1439" y="1330326"/>
            <a:ext cx="898525" cy="898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9247189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10648952" y="933450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aixaDeTexto 3"/>
          <p:cNvSpPr txBox="1">
            <a:spLocks noChangeArrowheads="1"/>
          </p:cNvSpPr>
          <p:nvPr/>
        </p:nvSpPr>
        <p:spPr bwMode="auto">
          <a:xfrm>
            <a:off x="10504489" y="2724151"/>
            <a:ext cx="5572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1947</a:t>
            </a:r>
          </a:p>
        </p:txBody>
      </p:sp>
      <p:sp>
        <p:nvSpPr>
          <p:cNvPr id="58" name="CaixaDeTexto 4"/>
          <p:cNvSpPr txBox="1">
            <a:spLocks noChangeArrowheads="1"/>
          </p:cNvSpPr>
          <p:nvPr/>
        </p:nvSpPr>
        <p:spPr bwMode="auto">
          <a:xfrm>
            <a:off x="8986839" y="3984626"/>
            <a:ext cx="112712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Campos Cirúrgicos </a:t>
            </a:r>
          </a:p>
        </p:txBody>
      </p:sp>
      <p:sp>
        <p:nvSpPr>
          <p:cNvPr id="59" name="CaixaDeTexto 4"/>
          <p:cNvSpPr txBox="1">
            <a:spLocks noChangeArrowheads="1"/>
          </p:cNvSpPr>
          <p:nvPr/>
        </p:nvSpPr>
        <p:spPr bwMode="auto">
          <a:xfrm>
            <a:off x="10412414" y="3984626"/>
            <a:ext cx="138747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Fita Magnética Scotch para Áudio</a:t>
            </a:r>
          </a:p>
        </p:txBody>
      </p:sp>
      <p:pic>
        <p:nvPicPr>
          <p:cNvPr id="60" name="Imagem 59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587038" y="3044826"/>
            <a:ext cx="1011238" cy="981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1" name="Imagem 5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44002" y="3079751"/>
            <a:ext cx="877887" cy="892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10960102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tângulo 64"/>
          <p:cNvSpPr>
            <a:spLocks noChangeArrowheads="1"/>
          </p:cNvSpPr>
          <p:nvPr/>
        </p:nvSpPr>
        <p:spPr bwMode="auto">
          <a:xfrm>
            <a:off x="9059864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7" name="CaixaDeTexto 3"/>
          <p:cNvSpPr txBox="1">
            <a:spLocks noChangeArrowheads="1"/>
          </p:cNvSpPr>
          <p:nvPr/>
        </p:nvSpPr>
        <p:spPr bwMode="auto">
          <a:xfrm>
            <a:off x="8993189" y="2724151"/>
            <a:ext cx="555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1948</a:t>
            </a:r>
          </a:p>
        </p:txBody>
      </p:sp>
      <p:pic>
        <p:nvPicPr>
          <p:cNvPr id="64" name="Imagem 63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9442452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CaixaDeTexto 3"/>
          <p:cNvSpPr txBox="1">
            <a:spLocks noChangeArrowheads="1"/>
          </p:cNvSpPr>
          <p:nvPr/>
        </p:nvSpPr>
        <p:spPr bwMode="auto">
          <a:xfrm>
            <a:off x="7334251" y="2724151"/>
            <a:ext cx="603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1954 </a:t>
            </a:r>
          </a:p>
        </p:txBody>
      </p:sp>
      <p:sp>
        <p:nvSpPr>
          <p:cNvPr id="68" name="CaixaDeTexto 4"/>
          <p:cNvSpPr txBox="1">
            <a:spLocks noChangeArrowheads="1"/>
          </p:cNvSpPr>
          <p:nvPr/>
        </p:nvSpPr>
        <p:spPr bwMode="auto">
          <a:xfrm>
            <a:off x="5773739" y="3984626"/>
            <a:ext cx="106362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Esponja Scotch-Brite</a:t>
            </a:r>
          </a:p>
        </p:txBody>
      </p:sp>
      <p:sp>
        <p:nvSpPr>
          <p:cNvPr id="69" name="CaixaDeTexto 4"/>
          <p:cNvSpPr txBox="1">
            <a:spLocks noChangeArrowheads="1"/>
          </p:cNvSpPr>
          <p:nvPr/>
        </p:nvSpPr>
        <p:spPr bwMode="auto">
          <a:xfrm>
            <a:off x="7286627" y="3984626"/>
            <a:ext cx="120808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Fita Magnética para Videotape </a:t>
            </a:r>
          </a:p>
        </p:txBody>
      </p:sp>
      <p:pic>
        <p:nvPicPr>
          <p:cNvPr id="70" name="Imagem 69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68988" y="2959100"/>
            <a:ext cx="857250" cy="1081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70752" y="3036889"/>
            <a:ext cx="1220787" cy="960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7797802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Retângulo 74"/>
          <p:cNvSpPr>
            <a:spLocks noChangeArrowheads="1"/>
          </p:cNvSpPr>
          <p:nvPr/>
        </p:nvSpPr>
        <p:spPr bwMode="auto">
          <a:xfrm>
            <a:off x="5770564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7" name="CaixaDeTexto 3"/>
          <p:cNvSpPr txBox="1">
            <a:spLocks noChangeArrowheads="1"/>
          </p:cNvSpPr>
          <p:nvPr/>
        </p:nvSpPr>
        <p:spPr bwMode="auto">
          <a:xfrm>
            <a:off x="5741989" y="2724151"/>
            <a:ext cx="555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1959</a:t>
            </a:r>
          </a:p>
        </p:txBody>
      </p:sp>
      <p:pic>
        <p:nvPicPr>
          <p:cNvPr id="74" name="Imagem 73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6165852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CaixaDeTexto 4"/>
          <p:cNvSpPr txBox="1">
            <a:spLocks noChangeArrowheads="1"/>
          </p:cNvSpPr>
          <p:nvPr/>
        </p:nvSpPr>
        <p:spPr bwMode="auto">
          <a:xfrm>
            <a:off x="2365376" y="3984626"/>
            <a:ext cx="14906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Resina para restauração de dentes </a:t>
            </a:r>
          </a:p>
        </p:txBody>
      </p:sp>
      <p:sp>
        <p:nvSpPr>
          <p:cNvPr id="79" name="CaixaDeTexto 4"/>
          <p:cNvSpPr txBox="1">
            <a:spLocks noChangeArrowheads="1"/>
          </p:cNvSpPr>
          <p:nvPr/>
        </p:nvSpPr>
        <p:spPr bwMode="auto">
          <a:xfrm>
            <a:off x="4192588" y="3984626"/>
            <a:ext cx="131445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Fita cirúrgica Micropore</a:t>
            </a:r>
          </a:p>
        </p:txBody>
      </p:sp>
      <p:sp>
        <p:nvSpPr>
          <p:cNvPr id="80" name="CaixaDeTexto 4"/>
          <p:cNvSpPr txBox="1">
            <a:spLocks noChangeArrowheads="1"/>
          </p:cNvSpPr>
          <p:nvPr/>
        </p:nvSpPr>
        <p:spPr bwMode="auto">
          <a:xfrm>
            <a:off x="1003301" y="3984626"/>
            <a:ext cx="901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Películas para Vidros </a:t>
            </a:r>
          </a:p>
        </p:txBody>
      </p:sp>
      <p:pic>
        <p:nvPicPr>
          <p:cNvPr id="82" name="Imagem 6"/>
          <p:cNvPicPr>
            <a:picLocks noChangeAspect="1"/>
          </p:cNvPicPr>
          <p:nvPr/>
        </p:nvPicPr>
        <p:blipFill rotWithShape="1">
          <a:blip r:embed="rId20" cstate="print"/>
          <a:srcRect l="10047" r="6982"/>
          <a:stretch/>
        </p:blipFill>
        <p:spPr bwMode="auto">
          <a:xfrm>
            <a:off x="881064" y="3082926"/>
            <a:ext cx="1084263" cy="87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3" name="Picture 4" descr="http://3.bp.blogspot.com/-KZ9hadHf5Rc/T_QofWGXAhI/AAAAAAAAALk/r7ED8yp78hA/s1600/sorriso.jpg"/>
          <p:cNvPicPr>
            <a:picLocks noChangeAspect="1" noChangeArrowheads="1"/>
          </p:cNvPicPr>
          <p:nvPr/>
        </p:nvPicPr>
        <p:blipFill rotWithShape="1">
          <a:blip r:embed="rId21" cstate="print"/>
          <a:srcRect l="5779" r="25966"/>
          <a:stretch/>
        </p:blipFill>
        <p:spPr bwMode="auto">
          <a:xfrm>
            <a:off x="2578101" y="3079750"/>
            <a:ext cx="1185862" cy="882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4" name="Imagem 83"/>
          <p:cNvPicPr>
            <a:picLocks noChangeAspect="1"/>
          </p:cNvPicPr>
          <p:nvPr/>
        </p:nvPicPr>
        <p:blipFill rotWithShape="1">
          <a:blip r:embed="rId22" cstate="print"/>
          <a:srcRect l="23500" t="37108" r="58333" b="33173"/>
          <a:stretch/>
        </p:blipFill>
        <p:spPr>
          <a:xfrm>
            <a:off x="4352926" y="3086101"/>
            <a:ext cx="969962" cy="892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Retângulo 85"/>
          <p:cNvSpPr>
            <a:spLocks noChangeArrowheads="1"/>
          </p:cNvSpPr>
          <p:nvPr/>
        </p:nvSpPr>
        <p:spPr bwMode="auto">
          <a:xfrm>
            <a:off x="4357689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6" name="CaixaDeTexto 3"/>
          <p:cNvSpPr txBox="1">
            <a:spLocks noChangeArrowheads="1"/>
          </p:cNvSpPr>
          <p:nvPr/>
        </p:nvSpPr>
        <p:spPr bwMode="auto">
          <a:xfrm>
            <a:off x="4321176" y="2724151"/>
            <a:ext cx="603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1960 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4765677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Retângulo 87"/>
          <p:cNvSpPr>
            <a:spLocks noChangeArrowheads="1"/>
          </p:cNvSpPr>
          <p:nvPr/>
        </p:nvSpPr>
        <p:spPr bwMode="auto">
          <a:xfrm>
            <a:off x="2852739" y="273367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7" name="CaixaDeTexto 3"/>
          <p:cNvSpPr txBox="1">
            <a:spLocks noChangeArrowheads="1"/>
          </p:cNvSpPr>
          <p:nvPr/>
        </p:nvSpPr>
        <p:spPr bwMode="auto">
          <a:xfrm>
            <a:off x="2801939" y="2724151"/>
            <a:ext cx="555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1964</a:t>
            </a:r>
          </a:p>
        </p:txBody>
      </p:sp>
      <p:pic>
        <p:nvPicPr>
          <p:cNvPr id="87" name="Imagem 86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3279777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etângulo 89"/>
          <p:cNvSpPr>
            <a:spLocks noChangeArrowheads="1"/>
          </p:cNvSpPr>
          <p:nvPr/>
        </p:nvSpPr>
        <p:spPr bwMode="auto">
          <a:xfrm>
            <a:off x="917576" y="2733676"/>
            <a:ext cx="519112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1" name="CaixaDeTexto 3"/>
          <p:cNvSpPr txBox="1">
            <a:spLocks noChangeArrowheads="1"/>
          </p:cNvSpPr>
          <p:nvPr/>
        </p:nvSpPr>
        <p:spPr bwMode="auto">
          <a:xfrm>
            <a:off x="881063" y="2724151"/>
            <a:ext cx="603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1966 </a:t>
            </a:r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1363664" y="26939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CaixaDeTexto 4"/>
          <p:cNvSpPr txBox="1">
            <a:spLocks noChangeArrowheads="1"/>
          </p:cNvSpPr>
          <p:nvPr/>
        </p:nvSpPr>
        <p:spPr bwMode="auto">
          <a:xfrm>
            <a:off x="1943102" y="5783263"/>
            <a:ext cx="568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Fluorel</a:t>
            </a:r>
          </a:p>
        </p:txBody>
      </p:sp>
      <p:sp>
        <p:nvSpPr>
          <p:cNvPr id="94" name="CaixaDeTexto 4"/>
          <p:cNvSpPr txBox="1">
            <a:spLocks noChangeArrowheads="1"/>
          </p:cNvSpPr>
          <p:nvPr/>
        </p:nvSpPr>
        <p:spPr bwMode="auto">
          <a:xfrm>
            <a:off x="19051" y="5783263"/>
            <a:ext cx="14224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Respirador descartável</a:t>
            </a:r>
          </a:p>
        </p:txBody>
      </p:sp>
      <p:pic>
        <p:nvPicPr>
          <p:cNvPr id="95" name="Imagem 94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6389" y="4867276"/>
            <a:ext cx="936625" cy="881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6" name="Picture 6" descr="http://g1.globo.com/Noticias/Ciencia/foto/0,,32969146-EX,00.jpg"/>
          <p:cNvPicPr>
            <a:picLocks noChangeAspect="1" noChangeArrowheads="1"/>
          </p:cNvPicPr>
          <p:nvPr/>
        </p:nvPicPr>
        <p:blipFill rotWithShape="1">
          <a:blip r:embed="rId24" cstate="print"/>
          <a:srcRect l="15492" r="8009"/>
          <a:stretch/>
        </p:blipFill>
        <p:spPr bwMode="auto">
          <a:xfrm>
            <a:off x="1658938" y="4867276"/>
            <a:ext cx="1081088" cy="885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8" name="Retângulo 97"/>
          <p:cNvSpPr>
            <a:spLocks noChangeArrowheads="1"/>
          </p:cNvSpPr>
          <p:nvPr/>
        </p:nvSpPr>
        <p:spPr bwMode="auto">
          <a:xfrm>
            <a:off x="865189" y="449262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1" name="CaixaDeTexto 3"/>
          <p:cNvSpPr txBox="1">
            <a:spLocks noChangeArrowheads="1"/>
          </p:cNvSpPr>
          <p:nvPr/>
        </p:nvSpPr>
        <p:spPr bwMode="auto">
          <a:xfrm>
            <a:off x="852489" y="4473576"/>
            <a:ext cx="5572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1967</a:t>
            </a:r>
          </a:p>
        </p:txBody>
      </p:sp>
      <p:pic>
        <p:nvPicPr>
          <p:cNvPr id="97" name="Imagem 96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652464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Retângulo 99"/>
          <p:cNvSpPr>
            <a:spLocks noChangeArrowheads="1"/>
          </p:cNvSpPr>
          <p:nvPr/>
        </p:nvSpPr>
        <p:spPr bwMode="auto">
          <a:xfrm>
            <a:off x="2182814" y="449262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2" name="CaixaDeTexto 3"/>
          <p:cNvSpPr txBox="1">
            <a:spLocks noChangeArrowheads="1"/>
          </p:cNvSpPr>
          <p:nvPr/>
        </p:nvSpPr>
        <p:spPr bwMode="auto">
          <a:xfrm>
            <a:off x="2193926" y="4473576"/>
            <a:ext cx="5572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1969</a:t>
            </a:r>
          </a:p>
        </p:txBody>
      </p:sp>
      <p:pic>
        <p:nvPicPr>
          <p:cNvPr id="99" name="Imagem 98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2032002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CaixaDeTexto 4"/>
          <p:cNvSpPr txBox="1">
            <a:spLocks noChangeArrowheads="1"/>
          </p:cNvSpPr>
          <p:nvPr/>
        </p:nvSpPr>
        <p:spPr bwMode="auto">
          <a:xfrm>
            <a:off x="4897438" y="5783263"/>
            <a:ext cx="7699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Command</a:t>
            </a:r>
          </a:p>
        </p:txBody>
      </p:sp>
      <p:sp>
        <p:nvSpPr>
          <p:cNvPr id="110" name="CaixaDeTexto 4"/>
          <p:cNvSpPr txBox="1">
            <a:spLocks noChangeArrowheads="1"/>
          </p:cNvSpPr>
          <p:nvPr/>
        </p:nvSpPr>
        <p:spPr bwMode="auto">
          <a:xfrm>
            <a:off x="3224213" y="5783263"/>
            <a:ext cx="9858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Post-it</a:t>
            </a:r>
          </a:p>
        </p:txBody>
      </p:sp>
      <p:pic>
        <p:nvPicPr>
          <p:cNvPr id="111" name="Imagem 110"/>
          <p:cNvPicPr>
            <a:picLocks noChangeAspect="1"/>
          </p:cNvPicPr>
          <p:nvPr/>
        </p:nvPicPr>
        <p:blipFill rotWithShape="1">
          <a:blip r:embed="rId25" cstate="print"/>
          <a:srcRect l="15140" r="10058"/>
          <a:stretch/>
        </p:blipFill>
        <p:spPr bwMode="auto">
          <a:xfrm>
            <a:off x="4738688" y="4813300"/>
            <a:ext cx="1123950" cy="10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2" name="Imagem 111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71826" y="4789488"/>
            <a:ext cx="1198562" cy="10588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4" name="Retângulo 113"/>
          <p:cNvSpPr>
            <a:spLocks noChangeArrowheads="1"/>
          </p:cNvSpPr>
          <p:nvPr/>
        </p:nvSpPr>
        <p:spPr bwMode="auto">
          <a:xfrm>
            <a:off x="3775076" y="4492626"/>
            <a:ext cx="519112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7" name="CaixaDeTexto 3"/>
          <p:cNvSpPr txBox="1">
            <a:spLocks noChangeArrowheads="1"/>
          </p:cNvSpPr>
          <p:nvPr/>
        </p:nvSpPr>
        <p:spPr bwMode="auto">
          <a:xfrm>
            <a:off x="3770313" y="4473576"/>
            <a:ext cx="603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1980 </a:t>
            </a:r>
          </a:p>
        </p:txBody>
      </p:sp>
      <p:pic>
        <p:nvPicPr>
          <p:cNvPr id="113" name="Imagem 112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3614739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Retângulo 115"/>
          <p:cNvSpPr>
            <a:spLocks noChangeArrowheads="1"/>
          </p:cNvSpPr>
          <p:nvPr/>
        </p:nvSpPr>
        <p:spPr bwMode="auto">
          <a:xfrm>
            <a:off x="5273676" y="4492626"/>
            <a:ext cx="519112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8" name="CaixaDeTexto 3"/>
          <p:cNvSpPr txBox="1">
            <a:spLocks noChangeArrowheads="1"/>
          </p:cNvSpPr>
          <p:nvPr/>
        </p:nvSpPr>
        <p:spPr bwMode="auto">
          <a:xfrm>
            <a:off x="5286376" y="4473576"/>
            <a:ext cx="5572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1997</a:t>
            </a:r>
          </a:p>
        </p:txBody>
      </p:sp>
      <p:pic>
        <p:nvPicPr>
          <p:cNvPr id="115" name="Imagem 114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5141914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CaixaDeTexto 4"/>
          <p:cNvSpPr txBox="1">
            <a:spLocks noChangeArrowheads="1"/>
          </p:cNvSpPr>
          <p:nvPr/>
        </p:nvSpPr>
        <p:spPr bwMode="auto">
          <a:xfrm>
            <a:off x="7835902" y="5783263"/>
            <a:ext cx="915987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ACCR cabo de energia</a:t>
            </a:r>
          </a:p>
        </p:txBody>
      </p:sp>
      <p:sp>
        <p:nvSpPr>
          <p:cNvPr id="121" name="CaixaDeTexto 4"/>
          <p:cNvSpPr txBox="1">
            <a:spLocks noChangeArrowheads="1"/>
          </p:cNvSpPr>
          <p:nvPr/>
        </p:nvSpPr>
        <p:spPr bwMode="auto">
          <a:xfrm>
            <a:off x="6119813" y="5783263"/>
            <a:ext cx="13160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Vikuiti</a:t>
            </a:r>
          </a:p>
        </p:txBody>
      </p:sp>
      <p:sp>
        <p:nvSpPr>
          <p:cNvPr id="122" name="CaixaDeTexto 4"/>
          <p:cNvSpPr txBox="1">
            <a:spLocks noChangeArrowheads="1"/>
          </p:cNvSpPr>
          <p:nvPr/>
        </p:nvSpPr>
        <p:spPr bwMode="auto">
          <a:xfrm>
            <a:off x="9194801" y="5783263"/>
            <a:ext cx="114141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Abrasivo Cubitron</a:t>
            </a:r>
          </a:p>
        </p:txBody>
      </p:sp>
      <p:pic>
        <p:nvPicPr>
          <p:cNvPr id="123" name="Imagem 122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700963" y="4784726"/>
            <a:ext cx="1189038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4" name="Imagem 123"/>
          <p:cNvPicPr>
            <a:picLocks noChangeAspect="1"/>
          </p:cNvPicPr>
          <p:nvPr/>
        </p:nvPicPr>
        <p:blipFill rotWithShape="1">
          <a:blip r:embed="rId28" cstate="print"/>
          <a:srcRect l="8034" t="5565" r="11216" b="7920"/>
          <a:stretch/>
        </p:blipFill>
        <p:spPr bwMode="auto">
          <a:xfrm>
            <a:off x="9193213" y="4854575"/>
            <a:ext cx="1168400" cy="901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5" name="Imagem 124"/>
          <p:cNvPicPr>
            <a:picLocks noChangeAspect="1"/>
          </p:cNvPicPr>
          <p:nvPr/>
        </p:nvPicPr>
        <p:blipFill rotWithShape="1">
          <a:blip r:embed="rId29" cstate="print"/>
          <a:srcRect l="19125" r="8096"/>
          <a:stretch/>
        </p:blipFill>
        <p:spPr bwMode="auto">
          <a:xfrm>
            <a:off x="6224588" y="4876800"/>
            <a:ext cx="1130300" cy="850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27" name="Retângulo 126"/>
          <p:cNvSpPr>
            <a:spLocks noChangeArrowheads="1"/>
          </p:cNvSpPr>
          <p:nvPr/>
        </p:nvSpPr>
        <p:spPr bwMode="auto">
          <a:xfrm>
            <a:off x="6837364" y="449262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7" name="CaixaDeTexto 3"/>
          <p:cNvSpPr txBox="1">
            <a:spLocks noChangeArrowheads="1"/>
          </p:cNvSpPr>
          <p:nvPr/>
        </p:nvSpPr>
        <p:spPr bwMode="auto">
          <a:xfrm>
            <a:off x="6843713" y="4473576"/>
            <a:ext cx="603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2000 </a:t>
            </a:r>
          </a:p>
        </p:txBody>
      </p:sp>
      <p:pic>
        <p:nvPicPr>
          <p:cNvPr id="126" name="Imagem 125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6669089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" name="Retângulo 128"/>
          <p:cNvSpPr>
            <a:spLocks noChangeArrowheads="1"/>
          </p:cNvSpPr>
          <p:nvPr/>
        </p:nvSpPr>
        <p:spPr bwMode="auto">
          <a:xfrm>
            <a:off x="8291514" y="449262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8" name="CaixaDeTexto 3"/>
          <p:cNvSpPr txBox="1">
            <a:spLocks noChangeArrowheads="1"/>
          </p:cNvSpPr>
          <p:nvPr/>
        </p:nvSpPr>
        <p:spPr bwMode="auto">
          <a:xfrm>
            <a:off x="8318501" y="4473576"/>
            <a:ext cx="5572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2005</a:t>
            </a:r>
          </a:p>
        </p:txBody>
      </p:sp>
      <p:pic>
        <p:nvPicPr>
          <p:cNvPr id="128" name="Imagem 127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8167689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Retângulo 130"/>
          <p:cNvSpPr>
            <a:spLocks noChangeArrowheads="1"/>
          </p:cNvSpPr>
          <p:nvPr/>
        </p:nvSpPr>
        <p:spPr bwMode="auto">
          <a:xfrm>
            <a:off x="9718676" y="4492626"/>
            <a:ext cx="519112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20" name="CaixaDeTexto 3"/>
          <p:cNvSpPr txBox="1">
            <a:spLocks noChangeArrowheads="1"/>
          </p:cNvSpPr>
          <p:nvPr/>
        </p:nvSpPr>
        <p:spPr bwMode="auto">
          <a:xfrm>
            <a:off x="9720264" y="4473576"/>
            <a:ext cx="5572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2010</a:t>
            </a:r>
          </a:p>
        </p:txBody>
      </p:sp>
      <p:pic>
        <p:nvPicPr>
          <p:cNvPr id="130" name="Imagem 129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9575802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CaixaDeTexto 4"/>
          <p:cNvSpPr txBox="1">
            <a:spLocks noChangeArrowheads="1"/>
          </p:cNvSpPr>
          <p:nvPr/>
        </p:nvSpPr>
        <p:spPr bwMode="auto">
          <a:xfrm>
            <a:off x="10631488" y="5783263"/>
            <a:ext cx="12192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pt-BR" altLang="pt-BR" sz="1200">
                <a:solidFill>
                  <a:srgbClr val="555555"/>
                </a:solidFill>
                <a:latin typeface="Arial Narrow" pitchFamily="34" charset="0"/>
                <a:ea typeface="ＭＳ Ｐゴシック" pitchFamily="34" charset="-128"/>
              </a:rPr>
              <a:t>3M LED </a:t>
            </a:r>
          </a:p>
        </p:txBody>
      </p:sp>
      <p:pic>
        <p:nvPicPr>
          <p:cNvPr id="134" name="Imagem 133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0728326" y="4805363"/>
            <a:ext cx="1058862" cy="995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6" name="Retângulo 135"/>
          <p:cNvSpPr>
            <a:spLocks noChangeArrowheads="1"/>
          </p:cNvSpPr>
          <p:nvPr/>
        </p:nvSpPr>
        <p:spPr bwMode="auto">
          <a:xfrm>
            <a:off x="11263314" y="4492626"/>
            <a:ext cx="519113" cy="276225"/>
          </a:xfrm>
          <a:prstGeom prst="rect">
            <a:avLst/>
          </a:prstGeom>
          <a:solidFill>
            <a:srgbClr val="0061A6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pt-BR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2" name="CaixaDeTexto 3"/>
          <p:cNvSpPr txBox="1">
            <a:spLocks noChangeArrowheads="1"/>
          </p:cNvSpPr>
          <p:nvPr/>
        </p:nvSpPr>
        <p:spPr bwMode="auto">
          <a:xfrm>
            <a:off x="11277601" y="4473576"/>
            <a:ext cx="5572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</a:rPr>
              <a:t>2012</a:t>
            </a:r>
          </a:p>
        </p:txBody>
      </p:sp>
      <p:pic>
        <p:nvPicPr>
          <p:cNvPr id="135" name="Imagem 134"/>
          <p:cNvPicPr>
            <a:picLocks noChangeAspect="1"/>
          </p:cNvPicPr>
          <p:nvPr/>
        </p:nvPicPr>
        <p:blipFill>
          <a:blip r:embed="rId9" cstate="print"/>
          <a:srcRect l="14691" t="13611" r="82732" b="81111"/>
          <a:stretch>
            <a:fillRect/>
          </a:stretch>
        </p:blipFill>
        <p:spPr bwMode="auto">
          <a:xfrm>
            <a:off x="11122027" y="4446588"/>
            <a:ext cx="314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5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repeatCount="3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repeatCount="3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repeatCount="3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repeatCount="3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repeatCount="3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repeatCount="3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repeatCount="3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repeatCount="3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repeatCount="3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repeatCount="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repeatCount="3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39" grpId="0" animBg="1"/>
      <p:bldP spid="37" grpId="0" animBg="1"/>
      <p:bldP spid="29" grpId="0" animBg="1"/>
      <p:bldP spid="27" grpId="0" animBg="1"/>
      <p:bldP spid="73" grpId="0" animBg="1"/>
      <p:bldP spid="63" grpId="0" animBg="1"/>
      <p:bldP spid="13" grpId="0"/>
      <p:bldP spid="16" grpId="0" autoUpdateAnimBg="0"/>
      <p:bldP spid="17" grpId="0" animBg="1"/>
      <p:bldP spid="15" grpId="0"/>
      <p:bldP spid="20" grpId="0"/>
      <p:bldP spid="21" grpId="0"/>
      <p:bldP spid="22" grpId="0"/>
      <p:bldP spid="23" grpId="0"/>
      <p:bldP spid="30" grpId="0"/>
      <p:bldP spid="31" grpId="0"/>
      <p:bldP spid="32" grpId="0"/>
      <p:bldP spid="33" grpId="0"/>
      <p:bldP spid="40" grpId="0"/>
      <p:bldP spid="41" grpId="0"/>
      <p:bldP spid="42" grpId="0"/>
      <p:bldP spid="49" grpId="0"/>
      <p:bldP spid="56" grpId="0"/>
      <p:bldP spid="58" grpId="0"/>
      <p:bldP spid="59" grpId="0"/>
      <p:bldP spid="65" grpId="0" animBg="1"/>
      <p:bldP spid="57" grpId="0"/>
      <p:bldP spid="66" grpId="0"/>
      <p:bldP spid="68" grpId="0"/>
      <p:bldP spid="69" grpId="0"/>
      <p:bldP spid="75" grpId="0" animBg="1"/>
      <p:bldP spid="67" grpId="0"/>
      <p:bldP spid="78" grpId="0"/>
      <p:bldP spid="79" grpId="0"/>
      <p:bldP spid="80" grpId="0"/>
      <p:bldP spid="86" grpId="0" animBg="1"/>
      <p:bldP spid="76" grpId="0"/>
      <p:bldP spid="88" grpId="0" animBg="1"/>
      <p:bldP spid="77" grpId="0"/>
      <p:bldP spid="90" grpId="0" animBg="1"/>
      <p:bldP spid="81" grpId="0"/>
      <p:bldP spid="93" grpId="0"/>
      <p:bldP spid="94" grpId="0"/>
      <p:bldP spid="98" grpId="0" animBg="1"/>
      <p:bldP spid="91" grpId="0"/>
      <p:bldP spid="100" grpId="0" animBg="1"/>
      <p:bldP spid="92" grpId="0"/>
      <p:bldP spid="109" grpId="0"/>
      <p:bldP spid="110" grpId="0"/>
      <p:bldP spid="114" grpId="0" animBg="1"/>
      <p:bldP spid="107" grpId="0"/>
      <p:bldP spid="116" grpId="0" animBg="1"/>
      <p:bldP spid="108" grpId="0"/>
      <p:bldP spid="119" grpId="0"/>
      <p:bldP spid="121" grpId="0"/>
      <p:bldP spid="122" grpId="0"/>
      <p:bldP spid="127" grpId="0" animBg="1"/>
      <p:bldP spid="117" grpId="0"/>
      <p:bldP spid="129" grpId="0" animBg="1"/>
      <p:bldP spid="118" grpId="0"/>
      <p:bldP spid="131" grpId="0" animBg="1"/>
      <p:bldP spid="120" grpId="0"/>
      <p:bldP spid="133" grpId="0"/>
      <p:bldP spid="136" grpId="0" animBg="1"/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3175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8" r="43129" b="31889"/>
          <a:stretch>
            <a:fillRect/>
          </a:stretch>
        </p:blipFill>
        <p:spPr bwMode="auto">
          <a:xfrm>
            <a:off x="5286377" y="0"/>
            <a:ext cx="148907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0714" y="611188"/>
            <a:ext cx="4765675" cy="4937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sz="4000" kern="0" dirty="0" err="1">
                <a:solidFill>
                  <a:srgbClr val="555555"/>
                </a:solidFill>
                <a:latin typeface="Arial Narrow"/>
                <a:cs typeface="Arial" charset="0"/>
              </a:rPr>
              <a:t>Inovação</a:t>
            </a:r>
            <a:r>
              <a:rPr lang="en-US" sz="4000" kern="0" dirty="0">
                <a:solidFill>
                  <a:srgbClr val="555555"/>
                </a:solidFill>
                <a:latin typeface="Arial Narrow"/>
                <a:cs typeface="Arial" charset="0"/>
              </a:rPr>
              <a:t> é </a:t>
            </a:r>
            <a:r>
              <a:rPr lang="en-US" sz="4000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transformar</a:t>
            </a:r>
            <a:endParaRPr lang="en-US" sz="4000" kern="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180264" y="1312864"/>
            <a:ext cx="3336925" cy="1112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sz="4400" kern="0" dirty="0" err="1">
                <a:solidFill>
                  <a:srgbClr val="555555"/>
                </a:solidFill>
                <a:latin typeface="Arial Narrow"/>
                <a:cs typeface="Arial" charset="0"/>
              </a:rPr>
              <a:t>conhecimento</a:t>
            </a:r>
            <a:r>
              <a:rPr lang="en-US" sz="4400" kern="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sz="4800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em</a:t>
            </a:r>
            <a:r>
              <a:rPr lang="en-US" sz="4800" b="1" kern="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sz="4800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dinheiro</a:t>
            </a:r>
            <a:endParaRPr lang="en-US" sz="4800" b="1" kern="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8665" r="63322" b="41335"/>
          <a:stretch>
            <a:fillRect/>
          </a:stretch>
        </p:blipFill>
        <p:spPr bwMode="auto">
          <a:xfrm>
            <a:off x="1665288" y="1282700"/>
            <a:ext cx="2806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20346" r="63361" b="41878"/>
          <a:stretch>
            <a:fillRect/>
          </a:stretch>
        </p:blipFill>
        <p:spPr bwMode="auto">
          <a:xfrm>
            <a:off x="1868488" y="1397000"/>
            <a:ext cx="2603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7962" r="65929" b="36296"/>
          <a:stretch>
            <a:fillRect/>
          </a:stretch>
        </p:blipFill>
        <p:spPr bwMode="auto">
          <a:xfrm>
            <a:off x="573088" y="1917700"/>
            <a:ext cx="35814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3" t="40370" r="19041" b="42778"/>
          <a:stretch>
            <a:fillRect/>
          </a:stretch>
        </p:blipFill>
        <p:spPr bwMode="auto">
          <a:xfrm>
            <a:off x="6884988" y="2768600"/>
            <a:ext cx="2984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6" t="39445" r="55508" b="43147"/>
          <a:stretch>
            <a:fillRect/>
          </a:stretch>
        </p:blipFill>
        <p:spPr bwMode="auto">
          <a:xfrm>
            <a:off x="3862388" y="2705100"/>
            <a:ext cx="15621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34814" r="75307" b="56111"/>
          <a:stretch>
            <a:fillRect/>
          </a:stretch>
        </p:blipFill>
        <p:spPr bwMode="auto">
          <a:xfrm>
            <a:off x="2160588" y="2387600"/>
            <a:ext cx="723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8" t="43889"/>
          <a:stretch>
            <a:fillRect/>
          </a:stretch>
        </p:blipFill>
        <p:spPr bwMode="auto">
          <a:xfrm>
            <a:off x="6415089" y="3009900"/>
            <a:ext cx="5775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9" t="8888"/>
          <a:stretch>
            <a:fillRect/>
          </a:stretch>
        </p:blipFill>
        <p:spPr bwMode="auto">
          <a:xfrm>
            <a:off x="8358189" y="609600"/>
            <a:ext cx="38322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Imagem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5"/>
          <a:stretch>
            <a:fillRect/>
          </a:stretch>
        </p:blipFill>
        <p:spPr bwMode="auto">
          <a:xfrm>
            <a:off x="1588" y="6154738"/>
            <a:ext cx="121856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1" y="4673600"/>
            <a:ext cx="19685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2244726" y="4276726"/>
            <a:ext cx="1344612" cy="327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Necessidade</a:t>
            </a:r>
            <a:endParaRPr lang="en-US" kern="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045077" y="4219576"/>
            <a:ext cx="1893887" cy="328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Ideia</a:t>
            </a:r>
            <a:r>
              <a:rPr lang="en-US" b="1" kern="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em</a:t>
            </a:r>
            <a:r>
              <a:rPr lang="en-US" b="1" kern="0" dirty="0">
                <a:solidFill>
                  <a:srgbClr val="1E5F9F"/>
                </a:solidFill>
                <a:latin typeface="Arial Narrow"/>
                <a:cs typeface="Arial" charset="0"/>
              </a:rPr>
              <a:t> </a:t>
            </a:r>
            <a:r>
              <a:rPr lang="en-US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Realidade</a:t>
            </a:r>
            <a:endParaRPr lang="en-US" kern="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229602" y="4262438"/>
            <a:ext cx="1100137" cy="328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en-US" b="1" kern="0" dirty="0" err="1">
                <a:solidFill>
                  <a:srgbClr val="1E5F9F"/>
                </a:solidFill>
                <a:latin typeface="Arial Narrow"/>
                <a:cs typeface="Arial" charset="0"/>
              </a:rPr>
              <a:t>Resultado</a:t>
            </a:r>
            <a:endParaRPr lang="en-US" kern="0" dirty="0">
              <a:solidFill>
                <a:srgbClr val="1E5F9F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7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-3.33333E-6 L -4.68872E-7 -3.33333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 0 L 1.90414E-6 0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3 -3.7037E-6 L -6.25163E-8 -3.7037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3816E-7 0.10463 L 6.53816E-7 -4.44444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53816E-7 0.10463 L 6.53816E-7 -4.44444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17" grpId="0"/>
      <p:bldP spid="19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900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11030" y="506654"/>
            <a:ext cx="10969943" cy="1143000"/>
          </a:xfrm>
        </p:spPr>
        <p:txBody>
          <a:bodyPr/>
          <a:lstStyle/>
          <a:p>
            <a:pPr eaLnBrk="1" hangingPunct="1"/>
            <a:r>
              <a:rPr lang="pt-BR" dirty="0" smtClean="0"/>
              <a:t>Trabalhando juntos para chegar mais longe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915750" y="1524000"/>
            <a:ext cx="10220838" cy="4216400"/>
          </a:xfrm>
        </p:spPr>
        <p:txBody>
          <a:bodyPr/>
          <a:lstStyle/>
          <a:p>
            <a:pPr eaLnBrk="1" hangingPunct="1"/>
            <a:r>
              <a:rPr lang="pt-BR" sz="2200" dirty="0"/>
              <a:t>Inovar com foco em ajudar nossos clientes a enfrentar os desafios e permitir o progresso em um mundo de rápidas mudanças</a:t>
            </a:r>
          </a:p>
          <a:p>
            <a:pPr eaLnBrk="1" hangingPunct="1"/>
            <a:r>
              <a:rPr lang="pt-BR" sz="2200" dirty="0"/>
              <a:t>As inovações 3M nascem da contribuição de muitas pessoas, trabalhando juntas para dividir e reformular ideias, de maneira a criar mais, juntos</a:t>
            </a:r>
          </a:p>
          <a:p>
            <a:pPr eaLnBrk="1" hangingPunct="1"/>
            <a:r>
              <a:rPr lang="pt-BR" sz="2200" dirty="0"/>
              <a:t>Intercâmbio sem fronteiras e expansão de ideias entre:</a:t>
            </a:r>
          </a:p>
          <a:p>
            <a:pPr lvl="1" eaLnBrk="1" hangingPunct="1"/>
            <a:r>
              <a:rPr lang="pt-BR" sz="1800" dirty="0" smtClean="0">
                <a:ea typeface="Arial" pitchFamily="34" charset="0"/>
              </a:rPr>
              <a:t>90.000 </a:t>
            </a:r>
            <a:r>
              <a:rPr lang="pt-BR" sz="1800" dirty="0">
                <a:ea typeface="Arial" pitchFamily="34" charset="0"/>
              </a:rPr>
              <a:t>funcionários</a:t>
            </a:r>
          </a:p>
          <a:p>
            <a:pPr lvl="1" eaLnBrk="1" hangingPunct="1"/>
            <a:r>
              <a:rPr lang="pt-BR" sz="1800" dirty="0" smtClean="0">
                <a:ea typeface="Arial" pitchFamily="34" charset="0"/>
              </a:rPr>
              <a:t>75 </a:t>
            </a:r>
            <a:r>
              <a:rPr lang="pt-BR" sz="1800" dirty="0">
                <a:ea typeface="Arial" pitchFamily="34" charset="0"/>
              </a:rPr>
              <a:t>países, incluindo presença em mercados em desenvolvimento</a:t>
            </a:r>
          </a:p>
          <a:p>
            <a:pPr lvl="1" eaLnBrk="1" hangingPunct="1"/>
            <a:r>
              <a:rPr lang="pt-BR" sz="1800" dirty="0">
                <a:ea typeface="Arial" pitchFamily="34" charset="0"/>
              </a:rPr>
              <a:t>46 plataformas tecnológicas</a:t>
            </a:r>
          </a:p>
          <a:p>
            <a:pPr lvl="1" eaLnBrk="1" hangingPunct="1"/>
            <a:r>
              <a:rPr lang="pt-BR" sz="1800" dirty="0">
                <a:ea typeface="Arial" pitchFamily="34" charset="0"/>
              </a:rPr>
              <a:t>Liderança em </a:t>
            </a:r>
            <a:r>
              <a:rPr lang="pt-BR" sz="1800" dirty="0" smtClean="0">
                <a:ea typeface="Arial" pitchFamily="34" charset="0"/>
              </a:rPr>
              <a:t>5 grupos </a:t>
            </a:r>
            <a:r>
              <a:rPr lang="pt-BR" sz="1800" dirty="0">
                <a:ea typeface="Arial" pitchFamily="34" charset="0"/>
              </a:rPr>
              <a:t>de negócios</a:t>
            </a:r>
          </a:p>
          <a:p>
            <a:pPr lvl="1" eaLnBrk="1" hangingPunct="1"/>
            <a:r>
              <a:rPr lang="pt-BR" sz="1800" dirty="0">
                <a:ea typeface="Arial" pitchFamily="34" charset="0"/>
              </a:rPr>
              <a:t>Motor de P&amp;D com constante priorização e investimento</a:t>
            </a:r>
          </a:p>
          <a:p>
            <a:pPr eaLnBrk="1" hangingPunct="1"/>
            <a:r>
              <a:rPr lang="pt-BR" sz="2200" dirty="0"/>
              <a:t>A parceria entre os clientes e a 3M produz cases de sucesso tangíveis</a:t>
            </a:r>
          </a:p>
        </p:txBody>
      </p:sp>
    </p:spTree>
    <p:extLst>
      <p:ext uri="{BB962C8B-B14F-4D97-AF65-F5344CB8AC3E}">
        <p14:creationId xmlns:p14="http://schemas.microsoft.com/office/powerpoint/2010/main" val="36618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28234" y="1495427"/>
            <a:ext cx="64901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Princípios de William L.</a:t>
            </a:r>
            <a:br>
              <a:rPr lang="pt-BR" sz="2800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McKnight - 1948</a:t>
            </a:r>
            <a:endParaRPr lang="en-US" sz="2400" i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428231" y="2379664"/>
            <a:ext cx="57621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lvl="1" indent="-28575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“À medida que nossos</a:t>
            </a:r>
            <a:br>
              <a:rPr lang="pt-BR" sz="2400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negócios crescem, torna-se necessário delegar responsabilidades e encorajar</a:t>
            </a:r>
            <a:br>
              <a:rPr lang="pt-BR" sz="2400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todos a exercer suas iniciativas.</a:t>
            </a:r>
            <a:br>
              <a:rPr lang="pt-BR" sz="2400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Isso exige uma tolerância considerável”. </a:t>
            </a:r>
            <a:endParaRPr lang="en-US" sz="2400" i="1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9969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428234" y="1495427"/>
            <a:ext cx="64901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Princípios de William L.</a:t>
            </a:r>
            <a:br>
              <a:rPr lang="pt-BR" sz="2800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McKnight - 1948</a:t>
            </a:r>
            <a:endParaRPr lang="en-US" sz="2400" i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28231" y="2379666"/>
            <a:ext cx="5762182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lvl="1" indent="-28575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“Erros  serão cometidos. Porém, se uma pessoa está essencialmente certa, os erros que ela ou ele cometerem não serão tão graves quanto os erros que a gerência cometer se disser àqueles a quem a autoridade foi delegada como fazer os seus trabalhos”</a:t>
            </a:r>
          </a:p>
        </p:txBody>
      </p:sp>
      <p:pic>
        <p:nvPicPr>
          <p:cNvPr id="199697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28234" y="1495427"/>
            <a:ext cx="64901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Princípios de William L.</a:t>
            </a:r>
            <a:br>
              <a:rPr lang="pt-BR" sz="2800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800">
                <a:solidFill>
                  <a:srgbClr val="FFFFFF"/>
                </a:solidFill>
                <a:latin typeface="Arial Narrow" pitchFamily="34" charset="0"/>
              </a:rPr>
              <a:t>McKnight - 1948</a:t>
            </a:r>
            <a:endParaRPr lang="en-US" sz="2400" i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428231" y="2379663"/>
            <a:ext cx="576218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lvl="1" indent="-28575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“A gerência que é destrutivamente crítica frente</a:t>
            </a:r>
            <a:br>
              <a:rPr lang="pt-BR" sz="2400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a erros cometidos, mata a iniciativa.  E, </a:t>
            </a:r>
            <a: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  <a:t>é essencial</a:t>
            </a:r>
            <a:b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  <a:t>ter pessoas com iniciativa</a:t>
            </a:r>
            <a:b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  <a:t>se quisermos  continuar</a:t>
            </a:r>
            <a:b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b="1" i="1">
                <a:solidFill>
                  <a:srgbClr val="FFFFFF"/>
                </a:solidFill>
                <a:latin typeface="Arial Narrow" pitchFamily="34" charset="0"/>
              </a:rPr>
              <a:t>a crescer</a:t>
            </a: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”</a:t>
            </a:r>
          </a:p>
          <a:p>
            <a:pPr marL="742950" lvl="1" indent="-285750">
              <a:lnSpc>
                <a:spcPct val="85000"/>
              </a:lnSpc>
              <a:buClr>
                <a:srgbClr val="66AADB"/>
              </a:buClr>
              <a:buFont typeface="Wingdings" pitchFamily="2" charset="2"/>
              <a:buChar char="§"/>
            </a:pP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“Contrate bons funcionários</a:t>
            </a:r>
            <a:br>
              <a:rPr lang="pt-BR" sz="2400" i="1">
                <a:solidFill>
                  <a:srgbClr val="FFFFFF"/>
                </a:solidFill>
                <a:latin typeface="Arial Narrow" pitchFamily="34" charset="0"/>
              </a:rPr>
            </a:br>
            <a:r>
              <a:rPr lang="pt-BR" sz="2400" i="1">
                <a:solidFill>
                  <a:srgbClr val="FFFFFF"/>
                </a:solidFill>
                <a:latin typeface="Arial Narrow" pitchFamily="34" charset="0"/>
              </a:rPr>
              <a:t>e deixe-os em paz”</a:t>
            </a:r>
          </a:p>
        </p:txBody>
      </p:sp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1589" y="1506538"/>
            <a:ext cx="12188825" cy="5351462"/>
            <a:chOff x="0" y="1506828"/>
            <a:chExt cx="9144000" cy="5351172"/>
          </a:xfrm>
        </p:grpSpPr>
        <p:pic>
          <p:nvPicPr>
            <p:cNvPr id="218126" name="Imagem 20" descr="Template.png"/>
            <p:cNvPicPr>
              <a:picLocks noChangeAspect="1"/>
            </p:cNvPicPr>
            <p:nvPr/>
          </p:nvPicPr>
          <p:blipFill>
            <a:blip r:embed="rId6"/>
            <a:srcRect t="21973" r="92818" b="21127"/>
            <a:stretch>
              <a:fillRect/>
            </a:stretch>
          </p:blipFill>
          <p:spPr bwMode="auto">
            <a:xfrm>
              <a:off x="0" y="1506828"/>
              <a:ext cx="656823" cy="3902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127" name="Imagem 21" descr="Template.png"/>
            <p:cNvPicPr>
              <a:picLocks noChangeAspect="1"/>
            </p:cNvPicPr>
            <p:nvPr/>
          </p:nvPicPr>
          <p:blipFill>
            <a:blip r:embed="rId6"/>
            <a:srcRect l="85915" t="85822"/>
            <a:stretch>
              <a:fillRect/>
            </a:stretch>
          </p:blipFill>
          <p:spPr bwMode="auto">
            <a:xfrm>
              <a:off x="7856113" y="5885645"/>
              <a:ext cx="1287887" cy="97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124" name="Rectangle 2"/>
          <p:cNvSpPr txBox="1">
            <a:spLocks noChangeArrowheads="1"/>
          </p:cNvSpPr>
          <p:nvPr/>
        </p:nvSpPr>
        <p:spPr bwMode="auto">
          <a:xfrm>
            <a:off x="6762578" y="736603"/>
            <a:ext cx="532626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75000"/>
              </a:lnSpc>
            </a:pPr>
            <a:r>
              <a:rPr lang="en-US" sz="3200">
                <a:solidFill>
                  <a:srgbClr val="333333"/>
                </a:solidFill>
                <a:latin typeface="Arial Narrow" pitchFamily="34" charset="0"/>
              </a:rPr>
              <a:t>Liderança que inova </a:t>
            </a:r>
          </a:p>
        </p:txBody>
      </p:sp>
      <p:pic>
        <p:nvPicPr>
          <p:cNvPr id="336912" name="Picture 16" descr="S15_Kid_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65043" y="0"/>
            <a:ext cx="12696693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35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728</Words>
  <Application>Microsoft Office PowerPoint</Application>
  <PresentationFormat>Ecrã Panorâmico</PresentationFormat>
  <Paragraphs>132</Paragraphs>
  <Slides>15</Slides>
  <Notes>10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4" baseType="lpstr">
      <vt:lpstr>ＭＳ Ｐゴシック</vt:lpstr>
      <vt:lpstr>SimSun</vt:lpstr>
      <vt:lpstr>Arial</vt:lpstr>
      <vt:lpstr>Arial Narrow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 3M é uma companhia inovadora que torna o progresso possível</vt:lpstr>
      <vt:lpstr>Apresentação do PowerPoint</vt:lpstr>
      <vt:lpstr>Apresentação do PowerPoint</vt:lpstr>
      <vt:lpstr>Trabalhando juntos para chegar mais longe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04180350912</dc:creator>
  <cp:lastModifiedBy>Marcelo Tambascia</cp:lastModifiedBy>
  <cp:revision>7</cp:revision>
  <dcterms:created xsi:type="dcterms:W3CDTF">2015-10-15T19:41:55Z</dcterms:created>
  <dcterms:modified xsi:type="dcterms:W3CDTF">2015-11-30T18:28:49Z</dcterms:modified>
</cp:coreProperties>
</file>