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3" r:id="rId3"/>
    <p:sldId id="284" r:id="rId4"/>
    <p:sldId id="274" r:id="rId5"/>
    <p:sldId id="258" r:id="rId6"/>
    <p:sldId id="295" r:id="rId7"/>
    <p:sldId id="292" r:id="rId8"/>
    <p:sldId id="289" r:id="rId9"/>
    <p:sldId id="285" r:id="rId10"/>
    <p:sldId id="291" r:id="rId11"/>
    <p:sldId id="28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74566" autoAdjust="0"/>
  </p:normalViewPr>
  <p:slideViewPr>
    <p:cSldViewPr>
      <p:cViewPr>
        <p:scale>
          <a:sx n="66" d="100"/>
          <a:sy n="66" d="100"/>
        </p:scale>
        <p:origin x="-162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b="0" dirty="0"/>
              <a:t>Innovation </a:t>
            </a:r>
            <a:r>
              <a:rPr lang="en-GB" b="0" dirty="0" smtClean="0"/>
              <a:t>Teams' </a:t>
            </a:r>
            <a:r>
              <a:rPr lang="en-GB" b="0" dirty="0"/>
              <a:t>Activities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Sheet2!$B$27:$F$27</c:f>
              <c:strCache>
                <c:ptCount val="5"/>
                <c:pt idx="0">
                  <c:v>Support and Coordination</c:v>
                </c:pt>
                <c:pt idx="1">
                  <c:v>Experimentation</c:v>
                </c:pt>
                <c:pt idx="2">
                  <c:v>Delivery Support</c:v>
                </c:pt>
                <c:pt idx="3">
                  <c:v>Investment</c:v>
                </c:pt>
                <c:pt idx="4">
                  <c:v>Network</c:v>
                </c:pt>
              </c:strCache>
            </c:strRef>
          </c:cat>
          <c:val>
            <c:numRef>
              <c:f>Sheet2!$B$28:$F$28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B5B49-0ABE-473B-97B4-A90940580329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CBC222C-5D1A-408E-B917-B021E3D08D01}">
      <dgm:prSet phldrT="[Text]"/>
      <dgm:spPr/>
      <dgm:t>
        <a:bodyPr/>
        <a:lstStyle/>
        <a:p>
          <a:r>
            <a:rPr lang="en-GB" dirty="0" smtClean="0"/>
            <a:t>Prime Minister Office</a:t>
          </a:r>
          <a:endParaRPr lang="en-GB" dirty="0"/>
        </a:p>
      </dgm:t>
    </dgm:pt>
    <dgm:pt modelId="{6DC7BD09-6FF1-4867-9F2C-B73FC615543E}" type="parTrans" cxnId="{EAACDD6D-F040-4578-BB16-1D085166916F}">
      <dgm:prSet/>
      <dgm:spPr/>
      <dgm:t>
        <a:bodyPr/>
        <a:lstStyle/>
        <a:p>
          <a:endParaRPr lang="en-GB"/>
        </a:p>
      </dgm:t>
    </dgm:pt>
    <dgm:pt modelId="{11546197-92C0-492D-97A0-F6CE7F07D6D0}" type="sibTrans" cxnId="{EAACDD6D-F040-4578-BB16-1D085166916F}">
      <dgm:prSet/>
      <dgm:spPr/>
      <dgm:t>
        <a:bodyPr/>
        <a:lstStyle/>
        <a:p>
          <a:endParaRPr lang="en-GB"/>
        </a:p>
      </dgm:t>
    </dgm:pt>
    <dgm:pt modelId="{A67B2BE9-1AA6-4416-A0B1-5D884CFF2BD7}">
      <dgm:prSet phldrT="[Text]"/>
      <dgm:spPr/>
      <dgm:t>
        <a:bodyPr/>
        <a:lstStyle/>
        <a:p>
          <a:r>
            <a:rPr lang="en-GB" dirty="0" smtClean="0"/>
            <a:t>Ministries, Departments, Agencies</a:t>
          </a:r>
          <a:endParaRPr lang="en-GB" dirty="0"/>
        </a:p>
      </dgm:t>
    </dgm:pt>
    <dgm:pt modelId="{3D49D751-EF83-4D29-9D0C-5D614D4537D5}" type="parTrans" cxnId="{A0BF7BDE-E3FA-4795-A0C5-451D334A01CB}">
      <dgm:prSet/>
      <dgm:spPr/>
      <dgm:t>
        <a:bodyPr/>
        <a:lstStyle/>
        <a:p>
          <a:endParaRPr lang="en-GB"/>
        </a:p>
      </dgm:t>
    </dgm:pt>
    <dgm:pt modelId="{918A8CED-0F7A-4012-BD30-CAAEAAE50A9B}" type="sibTrans" cxnId="{A0BF7BDE-E3FA-4795-A0C5-451D334A01CB}">
      <dgm:prSet/>
      <dgm:spPr/>
      <dgm:t>
        <a:bodyPr/>
        <a:lstStyle/>
        <a:p>
          <a:endParaRPr lang="en-GB"/>
        </a:p>
      </dgm:t>
    </dgm:pt>
    <dgm:pt modelId="{D0A17A51-0C44-49B2-92AF-8469FF92C5E6}">
      <dgm:prSet phldrT="[Text]"/>
      <dgm:spPr/>
      <dgm:t>
        <a:bodyPr/>
        <a:lstStyle/>
        <a:p>
          <a:r>
            <a:rPr lang="en-GB" dirty="0" smtClean="0"/>
            <a:t>State and Local Government</a:t>
          </a:r>
          <a:endParaRPr lang="en-GB" dirty="0"/>
        </a:p>
      </dgm:t>
    </dgm:pt>
    <dgm:pt modelId="{0A141A8C-9CBA-4C03-AC95-4BDE84051166}" type="parTrans" cxnId="{86D352B2-8875-4240-BC69-039BAAC6A9CC}">
      <dgm:prSet/>
      <dgm:spPr/>
      <dgm:t>
        <a:bodyPr/>
        <a:lstStyle/>
        <a:p>
          <a:endParaRPr lang="en-GB"/>
        </a:p>
      </dgm:t>
    </dgm:pt>
    <dgm:pt modelId="{47DE3876-BEB0-40AD-91E5-BFC9DBB5E055}" type="sibTrans" cxnId="{86D352B2-8875-4240-BC69-039BAAC6A9CC}">
      <dgm:prSet/>
      <dgm:spPr/>
      <dgm:t>
        <a:bodyPr/>
        <a:lstStyle/>
        <a:p>
          <a:endParaRPr lang="en-GB"/>
        </a:p>
      </dgm:t>
    </dgm:pt>
    <dgm:pt modelId="{D7CB5A52-3BAD-4BF9-AD65-3F3907FB9C11}">
      <dgm:prSet phldrT="[Text]"/>
      <dgm:spPr/>
      <dgm:t>
        <a:bodyPr/>
        <a:lstStyle/>
        <a:p>
          <a:r>
            <a:rPr lang="en-GB" dirty="0" smtClean="0"/>
            <a:t>Beyond public sector</a:t>
          </a:r>
          <a:endParaRPr lang="en-GB" dirty="0"/>
        </a:p>
      </dgm:t>
    </dgm:pt>
    <dgm:pt modelId="{304814B5-0AF0-451F-B47E-9218A75588F9}" type="parTrans" cxnId="{BFBE7BB8-AC7B-4F14-A800-93F69E151680}">
      <dgm:prSet/>
      <dgm:spPr/>
      <dgm:t>
        <a:bodyPr/>
        <a:lstStyle/>
        <a:p>
          <a:endParaRPr lang="en-GB"/>
        </a:p>
      </dgm:t>
    </dgm:pt>
    <dgm:pt modelId="{D8CCCDBF-3AE4-44DD-84CE-DC4F4693018E}" type="sibTrans" cxnId="{BFBE7BB8-AC7B-4F14-A800-93F69E151680}">
      <dgm:prSet/>
      <dgm:spPr/>
      <dgm:t>
        <a:bodyPr/>
        <a:lstStyle/>
        <a:p>
          <a:endParaRPr lang="en-GB"/>
        </a:p>
      </dgm:t>
    </dgm:pt>
    <dgm:pt modelId="{83DDFF2C-95B0-416A-A84D-3F7145ECA6FD}" type="pres">
      <dgm:prSet presAssocID="{B08B5B49-0ABE-473B-97B4-A90940580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5F737D-B076-4FEC-B668-77D48846204D}" type="pres">
      <dgm:prSet presAssocID="{4CBC222C-5D1A-408E-B917-B021E3D08D0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666F2-9DAC-4A4B-8A23-8E9598DDEDB3}" type="pres">
      <dgm:prSet presAssocID="{11546197-92C0-492D-97A0-F6CE7F07D6D0}" presName="parSpace" presStyleCnt="0"/>
      <dgm:spPr/>
    </dgm:pt>
    <dgm:pt modelId="{E14804F7-51B6-47C5-8538-6E96F99AF40C}" type="pres">
      <dgm:prSet presAssocID="{A67B2BE9-1AA6-4416-A0B1-5D884CFF2BD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AA150-9628-4DA0-8D14-6CFDDFD7AB91}" type="pres">
      <dgm:prSet presAssocID="{918A8CED-0F7A-4012-BD30-CAAEAAE50A9B}" presName="parSpace" presStyleCnt="0"/>
      <dgm:spPr/>
    </dgm:pt>
    <dgm:pt modelId="{A377EF53-8C44-43BC-9E6E-24C9CF7B683E}" type="pres">
      <dgm:prSet presAssocID="{D0A17A51-0C44-49B2-92AF-8469FF92C5E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0A8038-9BFC-4777-8059-57911905B1FA}" type="pres">
      <dgm:prSet presAssocID="{47DE3876-BEB0-40AD-91E5-BFC9DBB5E055}" presName="parSpace" presStyleCnt="0"/>
      <dgm:spPr/>
    </dgm:pt>
    <dgm:pt modelId="{6DE7441D-9C0A-4711-BCA7-668B1F0ED196}" type="pres">
      <dgm:prSet presAssocID="{D7CB5A52-3BAD-4BF9-AD65-3F3907FB9C1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109942-54BD-40CB-850F-D88EBFDC7BEC}" type="presOf" srcId="{D7CB5A52-3BAD-4BF9-AD65-3F3907FB9C11}" destId="{6DE7441D-9C0A-4711-BCA7-668B1F0ED196}" srcOrd="0" destOrd="0" presId="urn:microsoft.com/office/officeart/2005/8/layout/hChevron3"/>
    <dgm:cxn modelId="{1F0518BF-C920-492A-ACEC-446BCCA7E432}" type="presOf" srcId="{B08B5B49-0ABE-473B-97B4-A90940580329}" destId="{83DDFF2C-95B0-416A-A84D-3F7145ECA6FD}" srcOrd="0" destOrd="0" presId="urn:microsoft.com/office/officeart/2005/8/layout/hChevron3"/>
    <dgm:cxn modelId="{EAACDD6D-F040-4578-BB16-1D085166916F}" srcId="{B08B5B49-0ABE-473B-97B4-A90940580329}" destId="{4CBC222C-5D1A-408E-B917-B021E3D08D01}" srcOrd="0" destOrd="0" parTransId="{6DC7BD09-6FF1-4867-9F2C-B73FC615543E}" sibTransId="{11546197-92C0-492D-97A0-F6CE7F07D6D0}"/>
    <dgm:cxn modelId="{86D352B2-8875-4240-BC69-039BAAC6A9CC}" srcId="{B08B5B49-0ABE-473B-97B4-A90940580329}" destId="{D0A17A51-0C44-49B2-92AF-8469FF92C5E6}" srcOrd="2" destOrd="0" parTransId="{0A141A8C-9CBA-4C03-AC95-4BDE84051166}" sibTransId="{47DE3876-BEB0-40AD-91E5-BFC9DBB5E055}"/>
    <dgm:cxn modelId="{B0919EF0-3076-4AA9-B57C-93AD745202A4}" type="presOf" srcId="{A67B2BE9-1AA6-4416-A0B1-5D884CFF2BD7}" destId="{E14804F7-51B6-47C5-8538-6E96F99AF40C}" srcOrd="0" destOrd="0" presId="urn:microsoft.com/office/officeart/2005/8/layout/hChevron3"/>
    <dgm:cxn modelId="{A0BF7BDE-E3FA-4795-A0C5-451D334A01CB}" srcId="{B08B5B49-0ABE-473B-97B4-A90940580329}" destId="{A67B2BE9-1AA6-4416-A0B1-5D884CFF2BD7}" srcOrd="1" destOrd="0" parTransId="{3D49D751-EF83-4D29-9D0C-5D614D4537D5}" sibTransId="{918A8CED-0F7A-4012-BD30-CAAEAAE50A9B}"/>
    <dgm:cxn modelId="{CF5838DA-7B7C-4C98-AAE5-9E7FB6106F64}" type="presOf" srcId="{D0A17A51-0C44-49B2-92AF-8469FF92C5E6}" destId="{A377EF53-8C44-43BC-9E6E-24C9CF7B683E}" srcOrd="0" destOrd="0" presId="urn:microsoft.com/office/officeart/2005/8/layout/hChevron3"/>
    <dgm:cxn modelId="{BFBE7BB8-AC7B-4F14-A800-93F69E151680}" srcId="{B08B5B49-0ABE-473B-97B4-A90940580329}" destId="{D7CB5A52-3BAD-4BF9-AD65-3F3907FB9C11}" srcOrd="3" destOrd="0" parTransId="{304814B5-0AF0-451F-B47E-9218A75588F9}" sibTransId="{D8CCCDBF-3AE4-44DD-84CE-DC4F4693018E}"/>
    <dgm:cxn modelId="{5BCB075D-C54A-420F-BA32-F7964D9E124B}" type="presOf" srcId="{4CBC222C-5D1A-408E-B917-B021E3D08D01}" destId="{0F5F737D-B076-4FEC-B668-77D48846204D}" srcOrd="0" destOrd="0" presId="urn:microsoft.com/office/officeart/2005/8/layout/hChevron3"/>
    <dgm:cxn modelId="{20458657-55A3-4181-9415-68470D089F34}" type="presParOf" srcId="{83DDFF2C-95B0-416A-A84D-3F7145ECA6FD}" destId="{0F5F737D-B076-4FEC-B668-77D48846204D}" srcOrd="0" destOrd="0" presId="urn:microsoft.com/office/officeart/2005/8/layout/hChevron3"/>
    <dgm:cxn modelId="{8282D3B2-C131-4E69-8ECB-A3F4AF662AC9}" type="presParOf" srcId="{83DDFF2C-95B0-416A-A84D-3F7145ECA6FD}" destId="{01F666F2-9DAC-4A4B-8A23-8E9598DDEDB3}" srcOrd="1" destOrd="0" presId="urn:microsoft.com/office/officeart/2005/8/layout/hChevron3"/>
    <dgm:cxn modelId="{FC1BC42A-22FE-44E3-94A5-C4EDC75C7036}" type="presParOf" srcId="{83DDFF2C-95B0-416A-A84D-3F7145ECA6FD}" destId="{E14804F7-51B6-47C5-8538-6E96F99AF40C}" srcOrd="2" destOrd="0" presId="urn:microsoft.com/office/officeart/2005/8/layout/hChevron3"/>
    <dgm:cxn modelId="{7CC806E2-505B-42A0-A685-472474D0CA6A}" type="presParOf" srcId="{83DDFF2C-95B0-416A-A84D-3F7145ECA6FD}" destId="{031AA150-9628-4DA0-8D14-6CFDDFD7AB91}" srcOrd="3" destOrd="0" presId="urn:microsoft.com/office/officeart/2005/8/layout/hChevron3"/>
    <dgm:cxn modelId="{2593CF08-0F6D-4E23-950C-8F6AB0CC79A6}" type="presParOf" srcId="{83DDFF2C-95B0-416A-A84D-3F7145ECA6FD}" destId="{A377EF53-8C44-43BC-9E6E-24C9CF7B683E}" srcOrd="4" destOrd="0" presId="urn:microsoft.com/office/officeart/2005/8/layout/hChevron3"/>
    <dgm:cxn modelId="{EBBB4CC0-EB35-4C2B-99CB-454C87E17BF1}" type="presParOf" srcId="{83DDFF2C-95B0-416A-A84D-3F7145ECA6FD}" destId="{240A8038-9BFC-4777-8059-57911905B1FA}" srcOrd="5" destOrd="0" presId="urn:microsoft.com/office/officeart/2005/8/layout/hChevron3"/>
    <dgm:cxn modelId="{E185E186-45FE-4B5C-BF2E-E0A2D6FEAF20}" type="presParOf" srcId="{83DDFF2C-95B0-416A-A84D-3F7145ECA6FD}" destId="{6DE7441D-9C0A-4711-BCA7-668B1F0ED19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F737D-B076-4FEC-B668-77D48846204D}">
      <dsp:nvSpPr>
        <dsp:cNvPr id="0" name=""/>
        <dsp:cNvSpPr/>
      </dsp:nvSpPr>
      <dsp:spPr>
        <a:xfrm>
          <a:off x="2407" y="1779824"/>
          <a:ext cx="2415785" cy="96631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Prime Minister Office</a:t>
          </a:r>
          <a:endParaRPr lang="en-GB" sz="1700" kern="1200" dirty="0"/>
        </a:p>
      </dsp:txBody>
      <dsp:txXfrm>
        <a:off x="2407" y="1779824"/>
        <a:ext cx="2174207" cy="966314"/>
      </dsp:txXfrm>
    </dsp:sp>
    <dsp:sp modelId="{E14804F7-51B6-47C5-8538-6E96F99AF40C}">
      <dsp:nvSpPr>
        <dsp:cNvPr id="0" name=""/>
        <dsp:cNvSpPr/>
      </dsp:nvSpPr>
      <dsp:spPr>
        <a:xfrm>
          <a:off x="1935036" y="1779824"/>
          <a:ext cx="2415785" cy="966314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Ministries, Departments, Agencies</a:t>
          </a:r>
          <a:endParaRPr lang="en-GB" sz="1700" kern="1200" dirty="0"/>
        </a:p>
      </dsp:txBody>
      <dsp:txXfrm>
        <a:off x="2418193" y="1779824"/>
        <a:ext cx="1449471" cy="966314"/>
      </dsp:txXfrm>
    </dsp:sp>
    <dsp:sp modelId="{A377EF53-8C44-43BC-9E6E-24C9CF7B683E}">
      <dsp:nvSpPr>
        <dsp:cNvPr id="0" name=""/>
        <dsp:cNvSpPr/>
      </dsp:nvSpPr>
      <dsp:spPr>
        <a:xfrm>
          <a:off x="3867664" y="1779824"/>
          <a:ext cx="2415785" cy="966314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State and Local Government</a:t>
          </a:r>
          <a:endParaRPr lang="en-GB" sz="1700" kern="1200" dirty="0"/>
        </a:p>
      </dsp:txBody>
      <dsp:txXfrm>
        <a:off x="4350821" y="1779824"/>
        <a:ext cx="1449471" cy="966314"/>
      </dsp:txXfrm>
    </dsp:sp>
    <dsp:sp modelId="{6DE7441D-9C0A-4711-BCA7-668B1F0ED196}">
      <dsp:nvSpPr>
        <dsp:cNvPr id="0" name=""/>
        <dsp:cNvSpPr/>
      </dsp:nvSpPr>
      <dsp:spPr>
        <a:xfrm>
          <a:off x="5800293" y="1779824"/>
          <a:ext cx="2415785" cy="96631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Beyond public sector</a:t>
          </a:r>
          <a:endParaRPr lang="en-GB" sz="1700" kern="1200" dirty="0"/>
        </a:p>
      </dsp:txBody>
      <dsp:txXfrm>
        <a:off x="6283450" y="1779824"/>
        <a:ext cx="1449471" cy="96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0.01995</cdr:x>
      <cdr:y>0</cdr:y>
    </cdr:from>
    <cdr:to>
      <cdr:x>0.97368</cdr:x>
      <cdr:y>0.9482</cdr:y>
    </cdr:to>
    <cdr:pic>
      <cdr:nvPicPr>
        <cdr:cNvPr id="3" name="Picture 2"/>
        <cdr:cNvPicPr>
          <a:picLocks xmlns:a="http://schemas.openxmlformats.org/drawingml/2006/main" noGrp="1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b="4609"/>
        <a:stretch xmlns:a="http://schemas.openxmlformats.org/drawingml/2006/main"/>
      </cdr:blipFill>
      <cdr:spPr bwMode="auto">
        <a:xfrm xmlns:a="http://schemas.openxmlformats.org/drawingml/2006/main">
          <a:off x="137066" y="-1600876"/>
          <a:ext cx="6552729" cy="4542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B7858-99CC-4489-A90D-FFC149F717E0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5E877-CD65-4B34-8737-F7594ADE396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1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3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675" tIns="45838" rIns="91675" bIns="45838" rtlCol="0"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12B9E-4088-4B3D-A9D9-406DA7EE5AE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96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32381-A516-4FCB-82E5-2B4764B4EFC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0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1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4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68962-44D5-4C6C-B81E-8A007B7DDA6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4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12B9E-4088-4B3D-A9D9-406DA7EE5AE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2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6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7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5E877-CD65-4B34-8737-F7594ADE396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7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E56C30-4227-455B-8F67-5D52483337C6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1E56C30-4227-455B-8F67-5D52483337C6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8CA0F-23F0-4F0F-B37B-5DF051CCF139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E56C30-4227-455B-8F67-5D52483337C6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1158CA0F-23F0-4F0F-B37B-5DF051CCF13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1E56C30-4227-455B-8F67-5D52483337C6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8CA0F-23F0-4F0F-B37B-5DF051CCF13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501105"/>
            <a:ext cx="6300000" cy="1246495"/>
          </a:xfrm>
        </p:spPr>
        <p:txBody>
          <a:bodyPr/>
          <a:lstStyle/>
          <a:p>
            <a:r>
              <a:rPr lang="en-GB" dirty="0" smtClean="0"/>
              <a:t>The art of innovation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1374735"/>
          </a:xfrm>
        </p:spPr>
        <p:txBody>
          <a:bodyPr/>
          <a:lstStyle/>
          <a:p>
            <a:r>
              <a:rPr lang="en-GB" dirty="0" smtClean="0"/>
              <a:t>How to Create Conditions for Innovation to Happen</a:t>
            </a:r>
          </a:p>
          <a:p>
            <a:endParaRPr lang="en-GB" dirty="0"/>
          </a:p>
          <a:p>
            <a:r>
              <a:rPr lang="en-GB" dirty="0" smtClean="0"/>
              <a:t>Luiz de Mello, Deputy Director</a:t>
            </a:r>
          </a:p>
          <a:p>
            <a:r>
              <a:rPr lang="en-GB" dirty="0" smtClean="0"/>
              <a:t>Public Governance and Territorial Development Directorate</a:t>
            </a:r>
          </a:p>
          <a:p>
            <a:r>
              <a:rPr lang="en-GB" dirty="0" smtClean="0"/>
              <a:t>OECD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Rethinking regulations and procedure </a:t>
            </a:r>
            <a:endParaRPr lang="en-GB" dirty="0"/>
          </a:p>
        </p:txBody>
      </p:sp>
      <p:sp>
        <p:nvSpPr>
          <p:cNvPr id="4" name="Double Brace 3"/>
          <p:cNvSpPr/>
          <p:nvPr/>
        </p:nvSpPr>
        <p:spPr>
          <a:xfrm>
            <a:off x="251520" y="3206912"/>
            <a:ext cx="3744416" cy="232925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7182" y="3289399"/>
            <a:ext cx="2874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Phantom rules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Unwritten rules and conventions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Unexercised discretion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Inertia</a:t>
            </a:r>
            <a:endParaRPr lang="en-GB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6655" y="4355243"/>
            <a:ext cx="640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5148064" y="3206911"/>
            <a:ext cx="3723040" cy="229666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58372" y="3385747"/>
            <a:ext cx="3102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Red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tape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Rule exemptions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Innovation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delivery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Behavioural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+mj-lt"/>
              </a:rPr>
              <a:t>Culture change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991" y="1628800"/>
            <a:ext cx="7807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+mj-lt"/>
              </a:rPr>
              <a:t>“</a:t>
            </a:r>
            <a:r>
              <a:rPr lang="en-GB" sz="2000" i="1" dirty="0" smtClean="0">
                <a:latin typeface="+mj-lt"/>
              </a:rPr>
              <a:t>The largest percentage of obstacles were internal to the bureaucracy, encompassing more than 50% of all obstacles…” </a:t>
            </a:r>
            <a:r>
              <a:rPr lang="en-GB" sz="2000" dirty="0" err="1" smtClean="0">
                <a:latin typeface="+mj-lt"/>
              </a:rPr>
              <a:t>Sandford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Borins</a:t>
            </a:r>
            <a:r>
              <a:rPr lang="en-GB" sz="2000" dirty="0" smtClean="0">
                <a:latin typeface="+mj-lt"/>
              </a:rPr>
              <a:t>, 2014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12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448" y="4953701"/>
            <a:ext cx="2571268" cy="147722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Example: (Re)designing a hospital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8973" r="10453" b="-2631"/>
          <a:stretch/>
        </p:blipFill>
        <p:spPr bwMode="auto">
          <a:xfrm>
            <a:off x="3947716" y="3429000"/>
            <a:ext cx="4265397" cy="30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17" y="1412776"/>
            <a:ext cx="4265396" cy="24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Managing risk and uncertainty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8" y="1412776"/>
            <a:ext cx="2571268" cy="35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9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Policy &amp; Research\Public\Research\Projects\Projects\PR400 - Public Social Innovation\PR437 - i-teams\Comms for the project\Logos\BbP logos\2x4_Bloomberg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11675"/>
            <a:ext cx="1224136" cy="3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36" y="6143646"/>
            <a:ext cx="1584176" cy="51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Innovation: From Art to Science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914891"/>
              </p:ext>
            </p:extLst>
          </p:nvPr>
        </p:nvGraphicFramePr>
        <p:xfrm>
          <a:off x="1194574" y="1600876"/>
          <a:ext cx="6870625" cy="4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2028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Public Sector vs. Private Sector Innovation</a:t>
            </a:r>
            <a:endParaRPr lang="en-GB" sz="2800" dirty="0"/>
          </a:p>
        </p:txBody>
      </p:sp>
      <p:pic>
        <p:nvPicPr>
          <p:cNvPr id="4" name="Picture 2" descr="Embedded image perma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7633"/>
            <a:ext cx="7560840" cy="43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4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Innovation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185934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Public servants are not good at identifying and managing risks.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Innovators do not get </a:t>
            </a:r>
            <a:r>
              <a:rPr lang="en-US" sz="2800" dirty="0" smtClean="0">
                <a:latin typeface="+mj-lt"/>
              </a:rPr>
              <a:t>recognized </a:t>
            </a:r>
            <a:r>
              <a:rPr lang="en-US" sz="2800" dirty="0">
                <a:latin typeface="+mj-lt"/>
              </a:rPr>
              <a:t>nor rewarded.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Internal regulations can come at a high cost in terms of innovation.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Traditional problem-solving structures are not adapted to the complexity of today’s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Lack of flexibility in allocating and managing financial resources.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70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dirty="0" smtClean="0"/>
              <a:t>Overcoming Barriers: OECD work on public sector innovation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7571"/>
            <a:ext cx="2646043" cy="33384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2" descr="https://pbs.twimg.com/media/CNQkL0nWUAAKkBx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pbs.twimg.com/media/CNQkL0nWUAAKkBx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762142" cy="33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5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n_h\AppData\Local\Microsoft\Windows\Temporary Internet Files\Content.Outlook\WO6VH4CL\Untitled-12 (2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b="28522"/>
          <a:stretch/>
        </p:blipFill>
        <p:spPr bwMode="auto">
          <a:xfrm>
            <a:off x="-108520" y="-76617"/>
            <a:ext cx="9252520" cy="71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1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18487" cy="1440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Incentivize </a:t>
            </a:r>
            <a:r>
              <a:rPr lang="en-GB" sz="2400" dirty="0">
                <a:solidFill>
                  <a:srgbClr val="000000"/>
                </a:solidFill>
              </a:rPr>
              <a:t>staff and </a:t>
            </a:r>
            <a:r>
              <a:rPr lang="en-GB" sz="2400" dirty="0" smtClean="0">
                <a:solidFill>
                  <a:srgbClr val="000000"/>
                </a:solidFill>
              </a:rPr>
              <a:t>build </a:t>
            </a:r>
            <a:r>
              <a:rPr lang="en-GB" sz="2400" dirty="0">
                <a:solidFill>
                  <a:srgbClr val="000000"/>
                </a:solidFill>
              </a:rPr>
              <a:t>a culture of </a:t>
            </a:r>
            <a:r>
              <a:rPr lang="en-GB" sz="2400" dirty="0" smtClean="0">
                <a:solidFill>
                  <a:srgbClr val="000000"/>
                </a:solidFill>
              </a:rPr>
              <a:t>innovation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Encourage innovations to come </a:t>
            </a:r>
            <a:r>
              <a:rPr lang="en-GB" sz="2400" dirty="0">
                <a:solidFill>
                  <a:srgbClr val="000000"/>
                </a:solidFill>
              </a:rPr>
              <a:t>from staff at all levels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Support individual </a:t>
            </a:r>
            <a:r>
              <a:rPr lang="en-GB" sz="2400" dirty="0">
                <a:solidFill>
                  <a:srgbClr val="000000"/>
                </a:solidFill>
              </a:rPr>
              <a:t>employees </a:t>
            </a:r>
            <a:r>
              <a:rPr lang="en-GB" sz="2400" dirty="0" smtClean="0">
                <a:solidFill>
                  <a:srgbClr val="000000"/>
                </a:solidFill>
              </a:rPr>
              <a:t>as they innovate </a:t>
            </a:r>
            <a:r>
              <a:rPr lang="en-GB" sz="2400" dirty="0">
                <a:solidFill>
                  <a:srgbClr val="000000"/>
                </a:solidFill>
              </a:rPr>
              <a:t>within an organisational </a:t>
            </a:r>
            <a:r>
              <a:rPr lang="en-GB" sz="2400" dirty="0" smtClean="0">
                <a:solidFill>
                  <a:srgbClr val="000000"/>
                </a:solidFill>
              </a:rPr>
              <a:t>culture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Reward successful innovations, while also supporting risk-taking.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37600"/>
            <a:ext cx="7488832" cy="1022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27272"/>
                </a:solidFill>
                <a:cs typeface="Arial" charset="0"/>
              </a:rPr>
              <a:t>People: strengthening </a:t>
            </a:r>
            <a:r>
              <a:rPr lang="en-US" dirty="0">
                <a:solidFill>
                  <a:srgbClr val="727272"/>
                </a:solidFill>
                <a:cs typeface="Arial" charset="0"/>
              </a:rPr>
              <a:t>h</a:t>
            </a:r>
            <a:r>
              <a:rPr lang="en-US" dirty="0" smtClean="0">
                <a:solidFill>
                  <a:srgbClr val="727272"/>
                </a:solidFill>
                <a:cs typeface="Arial" charset="0"/>
              </a:rPr>
              <a:t>uman </a:t>
            </a:r>
            <a:r>
              <a:rPr lang="en-US" dirty="0">
                <a:solidFill>
                  <a:srgbClr val="727272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727272"/>
                </a:solidFill>
                <a:cs typeface="Arial" charset="0"/>
              </a:rPr>
              <a:t>kills </a:t>
            </a:r>
            <a:r>
              <a:rPr lang="en-US" dirty="0">
                <a:solidFill>
                  <a:srgbClr val="727272"/>
                </a:solidFill>
                <a:cs typeface="Arial" charset="0"/>
              </a:rPr>
              <a:t>and </a:t>
            </a:r>
            <a:r>
              <a:rPr lang="en-US" dirty="0" smtClean="0">
                <a:solidFill>
                  <a:srgbClr val="727272"/>
                </a:solidFill>
                <a:cs typeface="Arial" charset="0"/>
              </a:rPr>
              <a:t>capacities</a:t>
            </a:r>
            <a:endParaRPr lang="en-US" dirty="0">
              <a:solidFill>
                <a:srgbClr val="727272"/>
              </a:solidFill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624736" cy="390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35067" y="3212976"/>
            <a:ext cx="1036733" cy="22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8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and sharing information and knowledge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ts val="768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Three elements to focus on in improving the innovative capacity of public organizations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0" lvl="1" indent="0">
              <a:spcBef>
                <a:spcPts val="768"/>
              </a:spcBef>
              <a:buNone/>
            </a:pP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Sourcing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: Identifying relevant sources of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data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Exploiting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: Ensuring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data, information and knowledge is accessible, timely and of good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quality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Sharing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: Providing wide access to information,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including to other public sector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organisations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and members of the public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un institutional arrangements for innovation</a:t>
            </a:r>
            <a:endParaRPr lang="en-GB" dirty="0"/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402094"/>
              </p:ext>
            </p:extLst>
          </p:nvPr>
        </p:nvGraphicFramePr>
        <p:xfrm>
          <a:off x="342553" y="198884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7544" y="486694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000000"/>
                </a:solidFill>
                <a:latin typeface="+mj-lt"/>
              </a:rPr>
              <a:t>Futurs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 Public, France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7653" y="486694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+mj-lt"/>
              </a:rPr>
              <a:t>Office of Citizen Services and 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Technologies, USA 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6890" y="499544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000000"/>
                </a:solidFill>
                <a:latin typeface="+mj-lt"/>
              </a:rPr>
              <a:t>Sitra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, Finland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653" y="5646298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+mj-lt"/>
              </a:rPr>
              <a:t>Innovation and Policy Co-ordination 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team, Australia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4933" y="27267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+mj-lt"/>
              </a:rPr>
              <a:t>Central Innovation 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Hub, Canada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7653" y="3368969"/>
            <a:ext cx="15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000000"/>
                </a:solidFill>
                <a:latin typeface="+mj-lt"/>
              </a:rPr>
              <a:t>Mindlab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, Denmark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653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Slimmer Network (Smarter Network),  the Netherlands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38389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</a:rPr>
              <a:t>Location of Units, Teams and Funds Supporting Innovation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9102" y="4866946"/>
            <a:ext cx="164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Quality </a:t>
            </a:r>
            <a:r>
              <a:rPr lang="en-GB" sz="1200" b="1" dirty="0">
                <a:solidFill>
                  <a:srgbClr val="000000"/>
                </a:solidFill>
                <a:latin typeface="+mj-lt"/>
              </a:rPr>
              <a:t>Institute of the Dutch </a:t>
            </a:r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Municipalities, the Netherlands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9102" y="2772874"/>
            <a:ext cx="164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The Australian Centre for Social Innovation, Australia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3897" y="2019870"/>
            <a:ext cx="16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La 27e Region, France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9102" y="5731528"/>
            <a:ext cx="16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+mj-lt"/>
              </a:rPr>
              <a:t>NYC Innovation Zone, USA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87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Optimising investment and resource allocation</a:t>
            </a:r>
            <a:endParaRPr lang="en-GB" dirty="0"/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462756" y="1556792"/>
            <a:ext cx="8218487" cy="50300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Government officials’ misunderstanding of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rules may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lead to unnecessary risk aversion, while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a</a:t>
            </a:r>
            <a:r>
              <a:rPr lang="en-GB" sz="1800" dirty="0" err="1" smtClean="0">
                <a:solidFill>
                  <a:srgbClr val="002060"/>
                </a:solidFill>
                <a:latin typeface="+mj-lt"/>
              </a:rPr>
              <a:t>ltering</a:t>
            </a:r>
            <a:r>
              <a:rPr lang="en-GB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regulations can change incentives and ability to innovate.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Budget rigidities can limit flexibility and horizontal collaboration.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2996952"/>
            <a:ext cx="7668344" cy="376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8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515</TotalTime>
  <Words>421</Words>
  <Application>Microsoft Office PowerPoint</Application>
  <PresentationFormat>Apresentação na tela (4:3)</PresentationFormat>
  <Paragraphs>73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OECD_English_white</vt:lpstr>
      <vt:lpstr>The art of innovation</vt:lpstr>
      <vt:lpstr>Public Sector vs. Private Sector Innovation</vt:lpstr>
      <vt:lpstr>Barriers to Innovation</vt:lpstr>
      <vt:lpstr>Overcoming Barriers: OECD work on public sector innovation</vt:lpstr>
      <vt:lpstr>Apresentação do PowerPoint</vt:lpstr>
      <vt:lpstr>People: strengthening human skills and capacities</vt:lpstr>
      <vt:lpstr>Capturing and sharing information and knowledge</vt:lpstr>
      <vt:lpstr>Setting un institutional arrangements for innovation</vt:lpstr>
      <vt:lpstr>Optimising investment and resource allocation</vt:lpstr>
      <vt:lpstr>Rethinking regulations and procedure </vt:lpstr>
      <vt:lpstr>Example: (Re)designing a hospital</vt:lpstr>
      <vt:lpstr>Apresentação do PowerPoint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KITCHEN Hannah</dc:creator>
  <cp:lastModifiedBy>foxadmin</cp:lastModifiedBy>
  <cp:revision>54</cp:revision>
  <dcterms:created xsi:type="dcterms:W3CDTF">2015-09-17T13:15:43Z</dcterms:created>
  <dcterms:modified xsi:type="dcterms:W3CDTF">2015-12-01T18:47:58Z</dcterms:modified>
</cp:coreProperties>
</file>