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69" r:id="rId5"/>
    <p:sldId id="267" r:id="rId6"/>
    <p:sldId id="268" r:id="rId7"/>
    <p:sldId id="258" r:id="rId8"/>
    <p:sldId id="262" r:id="rId9"/>
    <p:sldId id="263" r:id="rId10"/>
    <p:sldId id="259" r:id="rId11"/>
    <p:sldId id="260" r:id="rId12"/>
    <p:sldId id="270" r:id="rId13"/>
    <p:sldId id="261" r:id="rId14"/>
    <p:sldId id="264" r:id="rId15"/>
    <p:sldId id="265" r:id="rId16"/>
    <p:sldId id="281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SE\GRUPOS\ASSEC_DADOS\Apresenta&#231;&#245;es\Conjuntura\Diversos\2015-05-08%20Limite%20de%20Divida\b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SE\GRUPOS\ASSEC_DADOS\Apresenta&#231;&#245;es\Conjuntura\Diversos\2015-05-08%20Limite%20de%20Divida\b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SE\GRUPOS\ASSEC_DADOS\Fiscal\dados\Economia%20Brasileira%20-%20I%20-%20Setor%20Fiscal_novo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SE\GRUPOS\ASSEC_DADOS\Fiscal\dados\Economia%20Brasileira%20-%20I%20-%20Setor%20Fiscal_novo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dos%20fiscais%20NZ%20e%20R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dos%20fiscais%20NZ%20e%20RU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dos%20fiscais%20NZ%20e%20R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SE\GRUPOS\ASSEC_DADOS\Apresenta&#231;&#245;es\Conjuntura\Diversos\2015-05-08%20Limite%20de%20Divida\b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SE\GRUPOS\ASSEC_DADOS\Apresenta&#231;&#245;es\Conjuntura\Diversos\2015-05-08%20Limite%20de%20Divida\b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pt-BR" sz="2400" dirty="0" smtClean="0"/>
              <a:t>Evolução </a:t>
            </a:r>
            <a:r>
              <a:rPr lang="pt-BR" sz="2400" dirty="0"/>
              <a:t>do Resultado Primário: União, Estados e Municípios, em % do PIB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099952874954929E-2"/>
          <c:y val="0.15690094121277579"/>
          <c:w val="0.93738964642921063"/>
          <c:h val="0.73999768554235457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chemeClr val="tx2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dPt>
            <c:idx val="19"/>
            <c:bubble3D val="0"/>
            <c:spPr>
              <a:ln w="50800">
                <a:solidFill>
                  <a:schemeClr val="tx2"/>
                </a:solidFill>
                <a:prstDash val="dash"/>
              </a:ln>
            </c:spPr>
          </c:dPt>
          <c:dPt>
            <c:idx val="20"/>
            <c:bubble3D val="0"/>
            <c:spPr>
              <a:ln w="50800">
                <a:solidFill>
                  <a:schemeClr val="tx2"/>
                </a:solidFill>
                <a:prstDash val="dash"/>
              </a:ln>
            </c:spPr>
          </c:dPt>
          <c:dPt>
            <c:idx val="21"/>
            <c:bubble3D val="0"/>
            <c:spPr>
              <a:ln w="50800">
                <a:solidFill>
                  <a:schemeClr val="tx2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2.643861729382942E-3"/>
                  <c:y val="4.1625737495494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42358273613596E-2"/>
                  <c:y val="-3.37730002230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3545731824994E-2"/>
                  <c:y val="-3.1732774392300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148655367804379E-2"/>
                  <c:y val="3.373884704463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083658545999522E-2"/>
                  <c:y val="-3.384829268512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401387205124492E-2"/>
                  <c:y val="-3.3848292685120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5036844523374624E-2"/>
                  <c:y val="-3.596381097794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3.6209522148353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Plan1!$F$2:$F$23</c:f>
              <c:numCache>
                <c:formatCode>General</c:formatCode>
                <c:ptCount val="22"/>
                <c:pt idx="0">
                  <c:v>-0.2</c:v>
                </c:pt>
                <c:pt idx="1">
                  <c:v>-0.9</c:v>
                </c:pt>
                <c:pt idx="2">
                  <c:v>0.3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2.5</c:v>
                </c:pt>
                <c:pt idx="6">
                  <c:v>2.9</c:v>
                </c:pt>
                <c:pt idx="7">
                  <c:v>3.1</c:v>
                </c:pt>
                <c:pt idx="8">
                  <c:v>3.6</c:v>
                </c:pt>
                <c:pt idx="9">
                  <c:v>3.6</c:v>
                </c:pt>
                <c:pt idx="10">
                  <c:v>3</c:v>
                </c:pt>
                <c:pt idx="11">
                  <c:v>3.4</c:v>
                </c:pt>
                <c:pt idx="12">
                  <c:v>3.4</c:v>
                </c:pt>
                <c:pt idx="13">
                  <c:v>2</c:v>
                </c:pt>
                <c:pt idx="14">
                  <c:v>2.6160000000000001</c:v>
                </c:pt>
                <c:pt idx="15">
                  <c:v>2.9420000000000002</c:v>
                </c:pt>
                <c:pt idx="16">
                  <c:v>2.2269999999999999</c:v>
                </c:pt>
                <c:pt idx="17">
                  <c:v>1.77</c:v>
                </c:pt>
                <c:pt idx="18">
                  <c:v>-0.58899999999999997</c:v>
                </c:pt>
                <c:pt idx="19">
                  <c:v>1.1299999999999999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426304"/>
        <c:axId val="263426696"/>
      </c:lineChart>
      <c:catAx>
        <c:axId val="26342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pt-BR"/>
          </a:p>
        </c:txPr>
        <c:crossAx val="263426696"/>
        <c:crosses val="autoZero"/>
        <c:auto val="1"/>
        <c:lblAlgn val="ctr"/>
        <c:lblOffset val="100"/>
        <c:noMultiLvlLbl val="0"/>
      </c:catAx>
      <c:valAx>
        <c:axId val="263426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63426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Velocidade!$N$1</c:f>
              <c:strCache>
                <c:ptCount val="1"/>
                <c:pt idx="0">
                  <c:v>Estoque de títulos em poder do BCB/M1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Velocidade!$A$2:$A$35</c:f>
              <c:numCache>
                <c:formatCode>yyyy</c:formatCode>
                <c:ptCount val="34"/>
                <c:pt idx="0">
                  <c:v>35400</c:v>
                </c:pt>
                <c:pt idx="1">
                  <c:v>35765</c:v>
                </c:pt>
                <c:pt idx="2">
                  <c:v>36130</c:v>
                </c:pt>
                <c:pt idx="3">
                  <c:v>36495</c:v>
                </c:pt>
                <c:pt idx="4">
                  <c:v>36861</c:v>
                </c:pt>
                <c:pt idx="5">
                  <c:v>37226</c:v>
                </c:pt>
                <c:pt idx="6">
                  <c:v>37591</c:v>
                </c:pt>
                <c:pt idx="7">
                  <c:v>37956</c:v>
                </c:pt>
                <c:pt idx="8">
                  <c:v>38322</c:v>
                </c:pt>
                <c:pt idx="9">
                  <c:v>38687</c:v>
                </c:pt>
                <c:pt idx="10">
                  <c:v>39052</c:v>
                </c:pt>
                <c:pt idx="11">
                  <c:v>39417</c:v>
                </c:pt>
                <c:pt idx="12">
                  <c:v>39783</c:v>
                </c:pt>
                <c:pt idx="13">
                  <c:v>40148</c:v>
                </c:pt>
                <c:pt idx="14">
                  <c:v>40513</c:v>
                </c:pt>
                <c:pt idx="15">
                  <c:v>40878</c:v>
                </c:pt>
                <c:pt idx="16">
                  <c:v>41244</c:v>
                </c:pt>
                <c:pt idx="17">
                  <c:v>41609</c:v>
                </c:pt>
                <c:pt idx="18">
                  <c:v>41974</c:v>
                </c:pt>
                <c:pt idx="19">
                  <c:v>42339</c:v>
                </c:pt>
                <c:pt idx="20">
                  <c:v>42705</c:v>
                </c:pt>
                <c:pt idx="21">
                  <c:v>43070</c:v>
                </c:pt>
                <c:pt idx="22">
                  <c:v>43435</c:v>
                </c:pt>
                <c:pt idx="23">
                  <c:v>43800</c:v>
                </c:pt>
                <c:pt idx="24">
                  <c:v>44166</c:v>
                </c:pt>
                <c:pt idx="25">
                  <c:v>44531</c:v>
                </c:pt>
                <c:pt idx="26">
                  <c:v>44896</c:v>
                </c:pt>
                <c:pt idx="27">
                  <c:v>45261</c:v>
                </c:pt>
                <c:pt idx="28">
                  <c:v>45627</c:v>
                </c:pt>
                <c:pt idx="29">
                  <c:v>45992</c:v>
                </c:pt>
                <c:pt idx="30">
                  <c:v>46357</c:v>
                </c:pt>
                <c:pt idx="31">
                  <c:v>46722</c:v>
                </c:pt>
                <c:pt idx="32">
                  <c:v>47088</c:v>
                </c:pt>
                <c:pt idx="33">
                  <c:v>47453</c:v>
                </c:pt>
              </c:numCache>
            </c:numRef>
          </c:cat>
          <c:val>
            <c:numRef>
              <c:f>Velocidade!$N$2:$N$35</c:f>
              <c:numCache>
                <c:formatCode>General</c:formatCode>
                <c:ptCount val="34"/>
                <c:pt idx="10" formatCode="0.0">
                  <c:v>1.7811512468573409</c:v>
                </c:pt>
                <c:pt idx="11" formatCode="0.0">
                  <c:v>1.7131377994618291</c:v>
                </c:pt>
                <c:pt idx="12" formatCode="0.0">
                  <c:v>2.2645512512954329</c:v>
                </c:pt>
                <c:pt idx="13" formatCode="0.0">
                  <c:v>2.6529512408366966</c:v>
                </c:pt>
                <c:pt idx="14" formatCode="0.0">
                  <c:v>2.5147460760407165</c:v>
                </c:pt>
                <c:pt idx="15" formatCode="0.0">
                  <c:v>2.680429123142241</c:v>
                </c:pt>
                <c:pt idx="16" formatCode="0.0">
                  <c:v>2.8958195335786181</c:v>
                </c:pt>
                <c:pt idx="17" formatCode="0.0">
                  <c:v>2.8264013523149347</c:v>
                </c:pt>
                <c:pt idx="18" formatCode="0.0">
                  <c:v>3.1890936914816748</c:v>
                </c:pt>
                <c:pt idx="19">
                  <c:v>3.143154112049563</c:v>
                </c:pt>
                <c:pt idx="20">
                  <c:v>3.0972145326174512</c:v>
                </c:pt>
                <c:pt idx="21">
                  <c:v>3.0512749531853394</c:v>
                </c:pt>
                <c:pt idx="22">
                  <c:v>3.0053353737532276</c:v>
                </c:pt>
                <c:pt idx="23">
                  <c:v>2.9593957943211158</c:v>
                </c:pt>
                <c:pt idx="24">
                  <c:v>2.913456214889004</c:v>
                </c:pt>
                <c:pt idx="25">
                  <c:v>2.8675166354568922</c:v>
                </c:pt>
                <c:pt idx="26">
                  <c:v>2.8215770560247804</c:v>
                </c:pt>
                <c:pt idx="27">
                  <c:v>2.7756374765926686</c:v>
                </c:pt>
                <c:pt idx="28">
                  <c:v>2.7296978971605568</c:v>
                </c:pt>
                <c:pt idx="29">
                  <c:v>2.683758317728445</c:v>
                </c:pt>
                <c:pt idx="30">
                  <c:v>2.6378187382963332</c:v>
                </c:pt>
                <c:pt idx="31">
                  <c:v>2.5918791588642214</c:v>
                </c:pt>
                <c:pt idx="32">
                  <c:v>2.5459395794321096</c:v>
                </c:pt>
                <c:pt idx="33">
                  <c:v>2.4999999999999978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969424"/>
        <c:axId val="263970600"/>
      </c:barChart>
      <c:lineChart>
        <c:grouping val="standard"/>
        <c:varyColors val="0"/>
        <c:ser>
          <c:idx val="3"/>
          <c:order val="1"/>
          <c:tx>
            <c:strRef>
              <c:f>Velocidade!$O$1</c:f>
              <c:strCache>
                <c:ptCount val="1"/>
                <c:pt idx="0">
                  <c:v>Limite Inferior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Velocidade!$A$2:$A$35</c:f>
              <c:numCache>
                <c:formatCode>yyyy</c:formatCode>
                <c:ptCount val="34"/>
                <c:pt idx="0">
                  <c:v>35400</c:v>
                </c:pt>
                <c:pt idx="1">
                  <c:v>35765</c:v>
                </c:pt>
                <c:pt idx="2">
                  <c:v>36130</c:v>
                </c:pt>
                <c:pt idx="3">
                  <c:v>36495</c:v>
                </c:pt>
                <c:pt idx="4">
                  <c:v>36861</c:v>
                </c:pt>
                <c:pt idx="5">
                  <c:v>37226</c:v>
                </c:pt>
                <c:pt idx="6">
                  <c:v>37591</c:v>
                </c:pt>
                <c:pt idx="7">
                  <c:v>37956</c:v>
                </c:pt>
                <c:pt idx="8">
                  <c:v>38322</c:v>
                </c:pt>
                <c:pt idx="9">
                  <c:v>38687</c:v>
                </c:pt>
                <c:pt idx="10">
                  <c:v>39052</c:v>
                </c:pt>
                <c:pt idx="11">
                  <c:v>39417</c:v>
                </c:pt>
                <c:pt idx="12">
                  <c:v>39783</c:v>
                </c:pt>
                <c:pt idx="13">
                  <c:v>40148</c:v>
                </c:pt>
                <c:pt idx="14">
                  <c:v>40513</c:v>
                </c:pt>
                <c:pt idx="15">
                  <c:v>40878</c:v>
                </c:pt>
                <c:pt idx="16">
                  <c:v>41244</c:v>
                </c:pt>
                <c:pt idx="17">
                  <c:v>41609</c:v>
                </c:pt>
                <c:pt idx="18">
                  <c:v>41974</c:v>
                </c:pt>
                <c:pt idx="19">
                  <c:v>42339</c:v>
                </c:pt>
                <c:pt idx="20">
                  <c:v>42705</c:v>
                </c:pt>
                <c:pt idx="21">
                  <c:v>43070</c:v>
                </c:pt>
                <c:pt idx="22">
                  <c:v>43435</c:v>
                </c:pt>
                <c:pt idx="23">
                  <c:v>43800</c:v>
                </c:pt>
                <c:pt idx="24">
                  <c:v>44166</c:v>
                </c:pt>
                <c:pt idx="25">
                  <c:v>44531</c:v>
                </c:pt>
                <c:pt idx="26">
                  <c:v>44896</c:v>
                </c:pt>
                <c:pt idx="27">
                  <c:v>45261</c:v>
                </c:pt>
                <c:pt idx="28">
                  <c:v>45627</c:v>
                </c:pt>
                <c:pt idx="29">
                  <c:v>45992</c:v>
                </c:pt>
                <c:pt idx="30">
                  <c:v>46357</c:v>
                </c:pt>
                <c:pt idx="31">
                  <c:v>46722</c:v>
                </c:pt>
                <c:pt idx="32">
                  <c:v>47088</c:v>
                </c:pt>
                <c:pt idx="33">
                  <c:v>47453</c:v>
                </c:pt>
              </c:numCache>
            </c:numRef>
          </c:cat>
          <c:val>
            <c:numRef>
              <c:f>Velocidade!$O$2:$O$35</c:f>
              <c:numCache>
                <c:formatCode>General</c:formatCode>
                <c:ptCount val="34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Velocidade!$P$1</c:f>
              <c:strCache>
                <c:ptCount val="1"/>
                <c:pt idx="0">
                  <c:v>Limite Superior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Velocidade!$A$2:$A$35</c:f>
              <c:numCache>
                <c:formatCode>yyyy</c:formatCode>
                <c:ptCount val="34"/>
                <c:pt idx="0">
                  <c:v>35400</c:v>
                </c:pt>
                <c:pt idx="1">
                  <c:v>35765</c:v>
                </c:pt>
                <c:pt idx="2">
                  <c:v>36130</c:v>
                </c:pt>
                <c:pt idx="3">
                  <c:v>36495</c:v>
                </c:pt>
                <c:pt idx="4">
                  <c:v>36861</c:v>
                </c:pt>
                <c:pt idx="5">
                  <c:v>37226</c:v>
                </c:pt>
                <c:pt idx="6">
                  <c:v>37591</c:v>
                </c:pt>
                <c:pt idx="7">
                  <c:v>37956</c:v>
                </c:pt>
                <c:pt idx="8">
                  <c:v>38322</c:v>
                </c:pt>
                <c:pt idx="9">
                  <c:v>38687</c:v>
                </c:pt>
                <c:pt idx="10">
                  <c:v>39052</c:v>
                </c:pt>
                <c:pt idx="11">
                  <c:v>39417</c:v>
                </c:pt>
                <c:pt idx="12">
                  <c:v>39783</c:v>
                </c:pt>
                <c:pt idx="13">
                  <c:v>40148</c:v>
                </c:pt>
                <c:pt idx="14">
                  <c:v>40513</c:v>
                </c:pt>
                <c:pt idx="15">
                  <c:v>40878</c:v>
                </c:pt>
                <c:pt idx="16">
                  <c:v>41244</c:v>
                </c:pt>
                <c:pt idx="17">
                  <c:v>41609</c:v>
                </c:pt>
                <c:pt idx="18">
                  <c:v>41974</c:v>
                </c:pt>
                <c:pt idx="19">
                  <c:v>42339</c:v>
                </c:pt>
                <c:pt idx="20">
                  <c:v>42705</c:v>
                </c:pt>
                <c:pt idx="21">
                  <c:v>43070</c:v>
                </c:pt>
                <c:pt idx="22">
                  <c:v>43435</c:v>
                </c:pt>
                <c:pt idx="23">
                  <c:v>43800</c:v>
                </c:pt>
                <c:pt idx="24">
                  <c:v>44166</c:v>
                </c:pt>
                <c:pt idx="25">
                  <c:v>44531</c:v>
                </c:pt>
                <c:pt idx="26">
                  <c:v>44896</c:v>
                </c:pt>
                <c:pt idx="27">
                  <c:v>45261</c:v>
                </c:pt>
                <c:pt idx="28">
                  <c:v>45627</c:v>
                </c:pt>
                <c:pt idx="29">
                  <c:v>45992</c:v>
                </c:pt>
                <c:pt idx="30">
                  <c:v>46357</c:v>
                </c:pt>
                <c:pt idx="31">
                  <c:v>46722</c:v>
                </c:pt>
                <c:pt idx="32">
                  <c:v>47088</c:v>
                </c:pt>
                <c:pt idx="33">
                  <c:v>47453</c:v>
                </c:pt>
              </c:numCache>
            </c:numRef>
          </c:cat>
          <c:val>
            <c:numRef>
              <c:f>Velocidade!$P$2:$P$35</c:f>
              <c:numCache>
                <c:formatCode>General</c:formatCode>
                <c:ptCount val="3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969424"/>
        <c:axId val="263970600"/>
      </c:lineChart>
      <c:dateAx>
        <c:axId val="263969424"/>
        <c:scaling>
          <c:orientation val="minMax"/>
          <c:max val="41640"/>
          <c:min val="38718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70600"/>
        <c:crosses val="autoZero"/>
        <c:auto val="1"/>
        <c:lblOffset val="100"/>
        <c:baseTimeUnit val="years"/>
      </c:dateAx>
      <c:valAx>
        <c:axId val="263970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6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[bd.xlsx]Velocidade!$F$1</c:f>
              <c:strCache>
                <c:ptCount val="1"/>
                <c:pt idx="0">
                  <c:v>Velocidade de Circulação da Moeda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[bd.xlsx]Velocidade!$A$2:$A$20</c:f>
              <c:numCache>
                <c:formatCode>yyyy</c:formatCode>
                <c:ptCount val="19"/>
                <c:pt idx="0">
                  <c:v>35400</c:v>
                </c:pt>
                <c:pt idx="1">
                  <c:v>35765</c:v>
                </c:pt>
                <c:pt idx="2">
                  <c:v>36130</c:v>
                </c:pt>
                <c:pt idx="3">
                  <c:v>36495</c:v>
                </c:pt>
                <c:pt idx="4">
                  <c:v>36861</c:v>
                </c:pt>
                <c:pt idx="5">
                  <c:v>37226</c:v>
                </c:pt>
                <c:pt idx="6">
                  <c:v>37591</c:v>
                </c:pt>
                <c:pt idx="7">
                  <c:v>37956</c:v>
                </c:pt>
                <c:pt idx="8">
                  <c:v>38322</c:v>
                </c:pt>
                <c:pt idx="9">
                  <c:v>38687</c:v>
                </c:pt>
                <c:pt idx="10">
                  <c:v>39052</c:v>
                </c:pt>
                <c:pt idx="11">
                  <c:v>39417</c:v>
                </c:pt>
                <c:pt idx="12">
                  <c:v>39783</c:v>
                </c:pt>
                <c:pt idx="13">
                  <c:v>40148</c:v>
                </c:pt>
                <c:pt idx="14">
                  <c:v>40513</c:v>
                </c:pt>
                <c:pt idx="15">
                  <c:v>40878</c:v>
                </c:pt>
                <c:pt idx="16">
                  <c:v>41244</c:v>
                </c:pt>
                <c:pt idx="17">
                  <c:v>41609</c:v>
                </c:pt>
                <c:pt idx="18">
                  <c:v>41974</c:v>
                </c:pt>
              </c:numCache>
            </c:numRef>
          </c:cat>
          <c:val>
            <c:numRef>
              <c:f>[bd.xlsx]Velocidade!$F$2:$F$20</c:f>
              <c:numCache>
                <c:formatCode>0.0</c:formatCode>
                <c:ptCount val="19"/>
                <c:pt idx="0">
                  <c:v>34.952264137984727</c:v>
                </c:pt>
                <c:pt idx="1">
                  <c:v>25.38435944678697</c:v>
                </c:pt>
                <c:pt idx="2">
                  <c:v>23.24752837538907</c:v>
                </c:pt>
                <c:pt idx="3">
                  <c:v>22.601317637950707</c:v>
                </c:pt>
                <c:pt idx="4">
                  <c:v>20.885881582208178</c:v>
                </c:pt>
                <c:pt idx="5">
                  <c:v>19.177171119602164</c:v>
                </c:pt>
                <c:pt idx="6">
                  <c:v>18.110909686306208</c:v>
                </c:pt>
                <c:pt idx="7">
                  <c:v>19.132853690571952</c:v>
                </c:pt>
                <c:pt idx="8">
                  <c:v>18.273663926641674</c:v>
                </c:pt>
                <c:pt idx="9">
                  <c:v>17.759225285830357</c:v>
                </c:pt>
                <c:pt idx="10">
                  <c:v>17.216426487950912</c:v>
                </c:pt>
                <c:pt idx="11">
                  <c:v>15.948832151966029</c:v>
                </c:pt>
                <c:pt idx="12">
                  <c:v>16.100133865219419</c:v>
                </c:pt>
                <c:pt idx="13">
                  <c:v>16.107843253799885</c:v>
                </c:pt>
                <c:pt idx="14">
                  <c:v>16.070133278221537</c:v>
                </c:pt>
                <c:pt idx="15">
                  <c:v>17.044970896623965</c:v>
                </c:pt>
                <c:pt idx="16">
                  <c:v>17.45045194463794</c:v>
                </c:pt>
                <c:pt idx="17">
                  <c:v>17.157248022704628</c:v>
                </c:pt>
                <c:pt idx="18">
                  <c:v>17.480525802652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969816"/>
        <c:axId val="263970992"/>
      </c:lineChart>
      <c:dateAx>
        <c:axId val="26396981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70992"/>
        <c:crosses val="autoZero"/>
        <c:auto val="1"/>
        <c:lblOffset val="100"/>
        <c:baseTimeUnit val="years"/>
      </c:dateAx>
      <c:valAx>
        <c:axId val="26397099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69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dPt>
            <c:idx val="8"/>
            <c:bubble3D val="0"/>
            <c:spPr>
              <a:ln w="38100"/>
            </c:spPr>
          </c:dPt>
          <c:dPt>
            <c:idx val="9"/>
            <c:bubble3D val="0"/>
            <c:spPr>
              <a:ln w="38100"/>
            </c:spPr>
          </c:dPt>
          <c:dPt>
            <c:idx val="10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</c:dPt>
          <c:dPt>
            <c:idx val="11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</c:dPt>
          <c:dPt>
            <c:idx val="12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</c:dPt>
          <c:dPt>
            <c:idx val="14"/>
            <c:bubble3D val="0"/>
            <c:spPr>
              <a:ln w="38100"/>
            </c:spPr>
          </c:dPt>
          <c:dPt>
            <c:idx val="15"/>
            <c:bubble3D val="0"/>
            <c:spPr>
              <a:ln w="38100"/>
            </c:spPr>
          </c:dPt>
          <c:dPt>
            <c:idx val="16"/>
            <c:bubble3D val="0"/>
            <c:spPr>
              <a:ln w="38100"/>
            </c:spPr>
          </c:dPt>
          <c:dPt>
            <c:idx val="17"/>
            <c:bubble3D val="0"/>
            <c:spPr>
              <a:ln w="38100"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Dados_div!$B$10:$B$22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Dados_div!$I$10:$I$22</c:f>
              <c:numCache>
                <c:formatCode>#,##0.0</c:formatCode>
                <c:ptCount val="13"/>
                <c:pt idx="0">
                  <c:v>46.48</c:v>
                </c:pt>
                <c:pt idx="1">
                  <c:v>44.58</c:v>
                </c:pt>
                <c:pt idx="2">
                  <c:v>37.590000000000003</c:v>
                </c:pt>
                <c:pt idx="3">
                  <c:v>40.94</c:v>
                </c:pt>
                <c:pt idx="4">
                  <c:v>37.97</c:v>
                </c:pt>
                <c:pt idx="5">
                  <c:v>34.479999999999997</c:v>
                </c:pt>
                <c:pt idx="6">
                  <c:v>32.89</c:v>
                </c:pt>
                <c:pt idx="7">
                  <c:v>31.53</c:v>
                </c:pt>
                <c:pt idx="8">
                  <c:v>34.11</c:v>
                </c:pt>
                <c:pt idx="9" formatCode="0.0">
                  <c:v>35.069797351423688</c:v>
                </c:pt>
                <c:pt idx="10" formatCode="0.0">
                  <c:v>35.406998891729309</c:v>
                </c:pt>
                <c:pt idx="11" formatCode="0.0">
                  <c:v>35.53063153467275</c:v>
                </c:pt>
                <c:pt idx="12" formatCode="0.0">
                  <c:v>35.362057495761064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962760"/>
        <c:axId val="263959232"/>
      </c:lineChart>
      <c:catAx>
        <c:axId val="26396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800"/>
            </a:pPr>
            <a:endParaRPr lang="pt-BR"/>
          </a:p>
        </c:txPr>
        <c:crossAx val="263959232"/>
        <c:crosses val="autoZero"/>
        <c:auto val="1"/>
        <c:lblAlgn val="ctr"/>
        <c:lblOffset val="100"/>
        <c:noMultiLvlLbl val="0"/>
      </c:catAx>
      <c:valAx>
        <c:axId val="263959232"/>
        <c:scaling>
          <c:orientation val="minMax"/>
          <c:min val="25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pt-BR"/>
          </a:p>
        </c:txPr>
        <c:crossAx val="263962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dPt>
            <c:idx val="8"/>
            <c:bubble3D val="0"/>
            <c:spPr>
              <a:ln w="38100"/>
            </c:spPr>
          </c:dPt>
          <c:dPt>
            <c:idx val="9"/>
            <c:bubble3D val="0"/>
            <c:spPr>
              <a:ln w="38100"/>
            </c:spPr>
          </c:dPt>
          <c:dPt>
            <c:idx val="10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</c:dPt>
          <c:dPt>
            <c:idx val="11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</c:dPt>
          <c:dPt>
            <c:idx val="12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</c:dPt>
          <c:dPt>
            <c:idx val="14"/>
            <c:bubble3D val="0"/>
            <c:spPr>
              <a:ln w="38100"/>
            </c:spPr>
          </c:dPt>
          <c:dPt>
            <c:idx val="15"/>
            <c:bubble3D val="0"/>
            <c:spPr>
              <a:ln w="38100"/>
            </c:spPr>
          </c:dPt>
          <c:dPt>
            <c:idx val="16"/>
            <c:bubble3D val="0"/>
            <c:spPr>
              <a:ln w="38100"/>
            </c:spPr>
          </c:dPt>
          <c:dPt>
            <c:idx val="17"/>
            <c:bubble3D val="0"/>
            <c:spPr>
              <a:ln w="38100"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Dados_div!$B$10:$B$22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Dados_div!$K$10:$K$22</c:f>
              <c:numCache>
                <c:formatCode>#,##0.0</c:formatCode>
                <c:ptCount val="13"/>
                <c:pt idx="0">
                  <c:v>55.47</c:v>
                </c:pt>
                <c:pt idx="1">
                  <c:v>56.76</c:v>
                </c:pt>
                <c:pt idx="2">
                  <c:v>56.02</c:v>
                </c:pt>
                <c:pt idx="3">
                  <c:v>59.29</c:v>
                </c:pt>
                <c:pt idx="4">
                  <c:v>51.75</c:v>
                </c:pt>
                <c:pt idx="5">
                  <c:v>51.29</c:v>
                </c:pt>
                <c:pt idx="6">
                  <c:v>54.82</c:v>
                </c:pt>
                <c:pt idx="7">
                  <c:v>53.28</c:v>
                </c:pt>
                <c:pt idx="8">
                  <c:v>58.91</c:v>
                </c:pt>
                <c:pt idx="9" formatCode="0.0">
                  <c:v>63.374039740235389</c:v>
                </c:pt>
                <c:pt idx="10" formatCode="0.0">
                  <c:v>63.334000554758916</c:v>
                </c:pt>
                <c:pt idx="11" formatCode="0.0">
                  <c:v>62.746967108350105</c:v>
                </c:pt>
                <c:pt idx="12" formatCode="0.0">
                  <c:v>61.932053483659786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962368"/>
        <c:axId val="263957272"/>
      </c:lineChart>
      <c:catAx>
        <c:axId val="2639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800"/>
            </a:pPr>
            <a:endParaRPr lang="pt-BR"/>
          </a:p>
        </c:txPr>
        <c:crossAx val="263957272"/>
        <c:crosses val="autoZero"/>
        <c:auto val="1"/>
        <c:lblAlgn val="ctr"/>
        <c:lblOffset val="100"/>
        <c:noMultiLvlLbl val="0"/>
      </c:catAx>
      <c:valAx>
        <c:axId val="263957272"/>
        <c:scaling>
          <c:orientation val="minMax"/>
          <c:min val="4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pt-BR"/>
          </a:p>
        </c:txPr>
        <c:crossAx val="263962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0745708408614E-2"/>
          <c:y val="2.2895020378954245E-2"/>
          <c:w val="0.92673241918574112"/>
          <c:h val="0.80088521074954577"/>
        </c:manualLayout>
      </c:layout>
      <c:lineChart>
        <c:grouping val="standard"/>
        <c:varyColors val="0"/>
        <c:ser>
          <c:idx val="0"/>
          <c:order val="0"/>
          <c:tx>
            <c:v>Resultado Nominal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1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(1)'!$H$7910:$AG$7910</c:f>
              <c:numCache>
                <c:formatCode>General</c:formatCode>
                <c:ptCount val="26"/>
                <c:pt idx="0">
                  <c:v>-5.4020000000000001</c:v>
                </c:pt>
                <c:pt idx="1">
                  <c:v>-3.8479999999999999</c:v>
                </c:pt>
                <c:pt idx="2">
                  <c:v>-2.0840000000000001</c:v>
                </c:pt>
                <c:pt idx="3">
                  <c:v>-0.23</c:v>
                </c:pt>
                <c:pt idx="4">
                  <c:v>0.76300000000000001</c:v>
                </c:pt>
                <c:pt idx="5">
                  <c:v>1.167</c:v>
                </c:pt>
                <c:pt idx="6">
                  <c:v>0.40600000000000003</c:v>
                </c:pt>
                <c:pt idx="7">
                  <c:v>-2.077</c:v>
                </c:pt>
                <c:pt idx="8">
                  <c:v>-3.3879999999999999</c:v>
                </c:pt>
                <c:pt idx="9">
                  <c:v>-3.59</c:v>
                </c:pt>
                <c:pt idx="10">
                  <c:v>-3.5430000000000001</c:v>
                </c:pt>
                <c:pt idx="11">
                  <c:v>-2.919</c:v>
                </c:pt>
                <c:pt idx="12">
                  <c:v>-3.0009999999999999</c:v>
                </c:pt>
                <c:pt idx="13">
                  <c:v>-5.1120000000000001</c:v>
                </c:pt>
                <c:pt idx="14">
                  <c:v>-10.821999999999999</c:v>
                </c:pt>
                <c:pt idx="15">
                  <c:v>-9.6739999999999995</c:v>
                </c:pt>
                <c:pt idx="16">
                  <c:v>-7.6369999999999996</c:v>
                </c:pt>
                <c:pt idx="17">
                  <c:v>-7.7750000000000004</c:v>
                </c:pt>
                <c:pt idx="18">
                  <c:v>-5.74</c:v>
                </c:pt>
                <c:pt idx="19">
                  <c:v>-5.694</c:v>
                </c:pt>
                <c:pt idx="20">
                  <c:v>-4.7809999999999997</c:v>
                </c:pt>
                <c:pt idx="21">
                  <c:v>-3.08</c:v>
                </c:pt>
                <c:pt idx="22">
                  <c:v>-1.516</c:v>
                </c:pt>
                <c:pt idx="23">
                  <c:v>-0.56999999999999995</c:v>
                </c:pt>
                <c:pt idx="24">
                  <c:v>-0.33100000000000002</c:v>
                </c:pt>
                <c:pt idx="25">
                  <c:v>-0.313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(1)'!$H$7911:$AG$7911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(1)'!$H$7912:$AG$7912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(1)'!$H$7913:$AG$7913</c:f>
            </c:numRef>
          </c:val>
          <c:smooth val="0"/>
        </c:ser>
        <c:ser>
          <c:idx val="4"/>
          <c:order val="4"/>
          <c:tx>
            <c:v>Resultado Primário</c:v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1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(1)'!$H$7914:$AG$7914</c:f>
              <c:numCache>
                <c:formatCode>General</c:formatCode>
                <c:ptCount val="26"/>
                <c:pt idx="0">
                  <c:v>-3.2370000000000001</c:v>
                </c:pt>
                <c:pt idx="1">
                  <c:v>-1.696</c:v>
                </c:pt>
                <c:pt idx="2">
                  <c:v>0.28699999999999998</c:v>
                </c:pt>
                <c:pt idx="3">
                  <c:v>2.0659999999999998</c:v>
                </c:pt>
                <c:pt idx="4">
                  <c:v>2.6640000000000001</c:v>
                </c:pt>
                <c:pt idx="5">
                  <c:v>2.9249999999999998</c:v>
                </c:pt>
                <c:pt idx="6">
                  <c:v>1.9139999999999999</c:v>
                </c:pt>
                <c:pt idx="7">
                  <c:v>-0.69599999999999995</c:v>
                </c:pt>
                <c:pt idx="8">
                  <c:v>-1.9890000000000001</c:v>
                </c:pt>
                <c:pt idx="9">
                  <c:v>-2.1579999999999999</c:v>
                </c:pt>
                <c:pt idx="10">
                  <c:v>-1.978</c:v>
                </c:pt>
                <c:pt idx="11">
                  <c:v>-1.3360000000000001</c:v>
                </c:pt>
                <c:pt idx="12">
                  <c:v>-1.347</c:v>
                </c:pt>
                <c:pt idx="13">
                  <c:v>-3.5579999999999998</c:v>
                </c:pt>
                <c:pt idx="14">
                  <c:v>-9.4380000000000006</c:v>
                </c:pt>
                <c:pt idx="15">
                  <c:v>-7.1760000000000002</c:v>
                </c:pt>
                <c:pt idx="16">
                  <c:v>-4.8730000000000002</c:v>
                </c:pt>
                <c:pt idx="17">
                  <c:v>-5.42</c:v>
                </c:pt>
                <c:pt idx="18">
                  <c:v>-4.3570000000000002</c:v>
                </c:pt>
                <c:pt idx="19">
                  <c:v>-3.8290000000000002</c:v>
                </c:pt>
                <c:pt idx="20">
                  <c:v>-3.181</c:v>
                </c:pt>
                <c:pt idx="21">
                  <c:v>-1.3819999999999999</c:v>
                </c:pt>
                <c:pt idx="22">
                  <c:v>0.35899999999999999</c:v>
                </c:pt>
                <c:pt idx="23">
                  <c:v>1.335</c:v>
                </c:pt>
                <c:pt idx="24">
                  <c:v>1.5720000000000001</c:v>
                </c:pt>
                <c:pt idx="25">
                  <c:v>1.591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960016"/>
        <c:axId val="263960408"/>
      </c:lineChart>
      <c:catAx>
        <c:axId val="26396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3960408"/>
        <c:crosses val="autoZero"/>
        <c:auto val="1"/>
        <c:lblAlgn val="ctr"/>
        <c:lblOffset val="100"/>
        <c:noMultiLvlLbl val="0"/>
      </c:catAx>
      <c:valAx>
        <c:axId val="26396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396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90565887249494E-2"/>
          <c:y val="2.1210757781432537E-2"/>
          <c:w val="0.90966451250887648"/>
          <c:h val="0.79903059289315781"/>
        </c:manualLayout>
      </c:layout>
      <c:lineChart>
        <c:grouping val="standard"/>
        <c:varyColors val="0"/>
        <c:ser>
          <c:idx val="0"/>
          <c:order val="0"/>
          <c:tx>
            <c:v>Dívida Bruta</c:v>
          </c:tx>
          <c:spPr>
            <a:ln w="44450">
              <a:solidFill>
                <a:schemeClr val="tx2"/>
              </a:solidFill>
            </a:ln>
          </c:spPr>
          <c:marker>
            <c:symbol val="none"/>
          </c:marker>
          <c:dPt>
            <c:idx val="21"/>
            <c:bubble3D val="0"/>
            <c:spPr>
              <a:ln w="44450">
                <a:solidFill>
                  <a:schemeClr val="tx2"/>
                </a:solidFill>
                <a:prstDash val="dash"/>
              </a:ln>
            </c:spPr>
          </c:dPt>
          <c:dPt>
            <c:idx val="22"/>
            <c:bubble3D val="0"/>
            <c:spPr>
              <a:ln w="44450">
                <a:solidFill>
                  <a:schemeClr val="tx2"/>
                </a:solidFill>
                <a:prstDash val="dash"/>
              </a:ln>
            </c:spPr>
          </c:dPt>
          <c:dPt>
            <c:idx val="23"/>
            <c:bubble3D val="0"/>
            <c:spPr>
              <a:ln w="44450">
                <a:solidFill>
                  <a:schemeClr val="tx2"/>
                </a:solidFill>
                <a:prstDash val="dash"/>
              </a:ln>
            </c:spPr>
          </c:dPt>
          <c:dPt>
            <c:idx val="24"/>
            <c:bubble3D val="0"/>
            <c:spPr>
              <a:ln w="44450">
                <a:solidFill>
                  <a:schemeClr val="tx2"/>
                </a:solidFill>
                <a:prstDash val="dash"/>
              </a:ln>
            </c:spPr>
          </c:dPt>
          <c:dPt>
            <c:idx val="25"/>
            <c:bubble3D val="0"/>
            <c:spPr>
              <a:ln w="44450">
                <a:solidFill>
                  <a:schemeClr val="tx2"/>
                </a:solidFill>
                <a:prstDash val="dash"/>
              </a:ln>
            </c:spPr>
          </c:dPt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(1)'!$H$7918:$AG$7918</c:f>
              <c:numCache>
                <c:formatCode>General</c:formatCode>
                <c:ptCount val="26"/>
                <c:pt idx="0">
                  <c:v>47.491999999999997</c:v>
                </c:pt>
                <c:pt idx="1">
                  <c:v>47.573</c:v>
                </c:pt>
                <c:pt idx="2">
                  <c:v>46.866</c:v>
                </c:pt>
                <c:pt idx="3">
                  <c:v>44.213000000000001</c:v>
                </c:pt>
                <c:pt idx="4">
                  <c:v>41.935000000000002</c:v>
                </c:pt>
                <c:pt idx="5">
                  <c:v>39.052</c:v>
                </c:pt>
                <c:pt idx="6">
                  <c:v>36.186999999999998</c:v>
                </c:pt>
                <c:pt idx="7">
                  <c:v>35.935000000000002</c:v>
                </c:pt>
                <c:pt idx="8">
                  <c:v>37.314999999999998</c:v>
                </c:pt>
                <c:pt idx="9">
                  <c:v>40.191000000000003</c:v>
                </c:pt>
                <c:pt idx="10">
                  <c:v>41.606000000000002</c:v>
                </c:pt>
                <c:pt idx="11">
                  <c:v>42.533999999999999</c:v>
                </c:pt>
                <c:pt idx="12">
                  <c:v>43.633000000000003</c:v>
                </c:pt>
                <c:pt idx="13">
                  <c:v>51.776000000000003</c:v>
                </c:pt>
                <c:pt idx="14">
                  <c:v>65.805999999999997</c:v>
                </c:pt>
                <c:pt idx="15">
                  <c:v>76.387</c:v>
                </c:pt>
                <c:pt idx="16">
                  <c:v>81.825999999999993</c:v>
                </c:pt>
                <c:pt idx="17">
                  <c:v>85.82</c:v>
                </c:pt>
                <c:pt idx="18">
                  <c:v>87.31</c:v>
                </c:pt>
                <c:pt idx="19">
                  <c:v>89.54</c:v>
                </c:pt>
                <c:pt idx="20">
                  <c:v>91.147000000000006</c:v>
                </c:pt>
                <c:pt idx="21">
                  <c:v>91.655000000000001</c:v>
                </c:pt>
                <c:pt idx="22">
                  <c:v>90.748999999999995</c:v>
                </c:pt>
                <c:pt idx="23">
                  <c:v>88.947000000000003</c:v>
                </c:pt>
                <c:pt idx="24">
                  <c:v>86.058999999999997</c:v>
                </c:pt>
                <c:pt idx="25">
                  <c:v>83.247</c:v>
                </c:pt>
              </c:numCache>
            </c:numRef>
          </c:val>
          <c:smooth val="0"/>
        </c:ser>
        <c:ser>
          <c:idx val="1"/>
          <c:order val="1"/>
          <c:tx>
            <c:v>Dívida Líquida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Pt>
            <c:idx val="21"/>
            <c:bubble3D val="0"/>
            <c:spPr>
              <a:ln w="44450">
                <a:solidFill>
                  <a:srgbClr val="FF0000"/>
                </a:solidFill>
                <a:prstDash val="dash"/>
              </a:ln>
            </c:spPr>
          </c:dPt>
          <c:dPt>
            <c:idx val="22"/>
            <c:bubble3D val="0"/>
            <c:spPr>
              <a:ln w="44450">
                <a:solidFill>
                  <a:srgbClr val="FF0000"/>
                </a:solidFill>
                <a:prstDash val="dash"/>
              </a:ln>
            </c:spPr>
          </c:dPt>
          <c:dPt>
            <c:idx val="23"/>
            <c:bubble3D val="0"/>
            <c:spPr>
              <a:ln w="44450">
                <a:solidFill>
                  <a:srgbClr val="FF0000"/>
                </a:solidFill>
                <a:prstDash val="dash"/>
              </a:ln>
            </c:spPr>
          </c:dPt>
          <c:dPt>
            <c:idx val="24"/>
            <c:bubble3D val="0"/>
            <c:spPr>
              <a:ln w="44450">
                <a:solidFill>
                  <a:srgbClr val="FF0000"/>
                </a:solidFill>
                <a:prstDash val="dash"/>
              </a:ln>
            </c:spPr>
          </c:dPt>
          <c:dPt>
            <c:idx val="25"/>
            <c:bubble3D val="0"/>
            <c:spPr>
              <a:ln w="44450">
                <a:solidFill>
                  <a:srgbClr val="FF0000"/>
                </a:solidFill>
                <a:prstDash val="dash"/>
              </a:ln>
            </c:spPr>
          </c:dPt>
          <c:val>
            <c:numRef>
              <c:f>'WEOApr2015all (1)'!$H$7916:$AG$7916</c:f>
              <c:numCache>
                <c:formatCode>General</c:formatCode>
                <c:ptCount val="26"/>
                <c:pt idx="0">
                  <c:v>42.787999999999997</c:v>
                </c:pt>
                <c:pt idx="1">
                  <c:v>46.015999999999998</c:v>
                </c:pt>
                <c:pt idx="2">
                  <c:v>42.732999999999997</c:v>
                </c:pt>
                <c:pt idx="3">
                  <c:v>40.274999999999999</c:v>
                </c:pt>
                <c:pt idx="4">
                  <c:v>38.317999999999998</c:v>
                </c:pt>
                <c:pt idx="5">
                  <c:v>32.679000000000002</c:v>
                </c:pt>
                <c:pt idx="6">
                  <c:v>31.431000000000001</c:v>
                </c:pt>
                <c:pt idx="7">
                  <c:v>31.55</c:v>
                </c:pt>
                <c:pt idx="8">
                  <c:v>33.298999999999999</c:v>
                </c:pt>
                <c:pt idx="9">
                  <c:v>36.084000000000003</c:v>
                </c:pt>
                <c:pt idx="10">
                  <c:v>37.478000000000002</c:v>
                </c:pt>
                <c:pt idx="11">
                  <c:v>37.945999999999998</c:v>
                </c:pt>
                <c:pt idx="12">
                  <c:v>38.323999999999998</c:v>
                </c:pt>
                <c:pt idx="13">
                  <c:v>45.707999999999998</c:v>
                </c:pt>
                <c:pt idx="14">
                  <c:v>58.838000000000001</c:v>
                </c:pt>
                <c:pt idx="15">
                  <c:v>69.067999999999998</c:v>
                </c:pt>
                <c:pt idx="16">
                  <c:v>73.382000000000005</c:v>
                </c:pt>
                <c:pt idx="17">
                  <c:v>77.08</c:v>
                </c:pt>
                <c:pt idx="18">
                  <c:v>78.745000000000005</c:v>
                </c:pt>
                <c:pt idx="19">
                  <c:v>80.998999999999995</c:v>
                </c:pt>
                <c:pt idx="20">
                  <c:v>82.593999999999994</c:v>
                </c:pt>
                <c:pt idx="21">
                  <c:v>83.108000000000004</c:v>
                </c:pt>
                <c:pt idx="22">
                  <c:v>82.198999999999998</c:v>
                </c:pt>
                <c:pt idx="23">
                  <c:v>80.397999999999996</c:v>
                </c:pt>
                <c:pt idx="24">
                  <c:v>77.510000000000005</c:v>
                </c:pt>
                <c:pt idx="25">
                  <c:v>74.664000000000001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963936"/>
        <c:axId val="263961976"/>
      </c:lineChart>
      <c:catAx>
        <c:axId val="26396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63961976"/>
        <c:crosses val="autoZero"/>
        <c:auto val="1"/>
        <c:lblAlgn val="ctr"/>
        <c:lblOffset val="100"/>
        <c:noMultiLvlLbl val="0"/>
      </c:catAx>
      <c:valAx>
        <c:axId val="263961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6396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287434596042493"/>
          <c:y val="0.90211979930227892"/>
          <c:w val="0.37513172098683145"/>
          <c:h val="9.6971027560539227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91207626984603E-2"/>
          <c:y val="3.1184534069295177E-2"/>
          <c:w val="0.93883430560231917"/>
          <c:h val="0.79278684637400776"/>
        </c:manualLayout>
      </c:layout>
      <c:lineChart>
        <c:grouping val="standard"/>
        <c:varyColors val="0"/>
        <c:ser>
          <c:idx val="0"/>
          <c:order val="0"/>
          <c:tx>
            <c:v>Resultado Nominal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1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(1)'!$H$5314:$AG$5314</c:f>
              <c:numCache>
                <c:formatCode>General</c:formatCode>
                <c:ptCount val="26"/>
                <c:pt idx="0">
                  <c:v>3.48</c:v>
                </c:pt>
                <c:pt idx="1">
                  <c:v>2.4580000000000002</c:v>
                </c:pt>
                <c:pt idx="2">
                  <c:v>1.2450000000000001</c:v>
                </c:pt>
                <c:pt idx="3">
                  <c:v>-0.3</c:v>
                </c:pt>
                <c:pt idx="4">
                  <c:v>-0.877</c:v>
                </c:pt>
                <c:pt idx="5">
                  <c:v>0.28000000000000003</c:v>
                </c:pt>
                <c:pt idx="6">
                  <c:v>1.2849999999999999</c:v>
                </c:pt>
                <c:pt idx="7">
                  <c:v>2.4239999999999999</c:v>
                </c:pt>
                <c:pt idx="8">
                  <c:v>3.4409999999999998</c:v>
                </c:pt>
                <c:pt idx="9">
                  <c:v>4.1740000000000004</c:v>
                </c:pt>
                <c:pt idx="10">
                  <c:v>4.7430000000000003</c:v>
                </c:pt>
                <c:pt idx="11">
                  <c:v>4.298</c:v>
                </c:pt>
                <c:pt idx="12">
                  <c:v>3.3809999999999998</c:v>
                </c:pt>
                <c:pt idx="13">
                  <c:v>1.468</c:v>
                </c:pt>
                <c:pt idx="14">
                  <c:v>-1.5189999999999999</c:v>
                </c:pt>
                <c:pt idx="15">
                  <c:v>-5.048</c:v>
                </c:pt>
                <c:pt idx="16">
                  <c:v>-4.8</c:v>
                </c:pt>
                <c:pt idx="17">
                  <c:v>-1.5649999999999999</c:v>
                </c:pt>
                <c:pt idx="18">
                  <c:v>-0.80500000000000005</c:v>
                </c:pt>
                <c:pt idx="19">
                  <c:v>-0.60399999999999998</c:v>
                </c:pt>
                <c:pt idx="20">
                  <c:v>-2.8000000000000001E-2</c:v>
                </c:pt>
                <c:pt idx="21">
                  <c:v>0.45200000000000001</c:v>
                </c:pt>
                <c:pt idx="22">
                  <c:v>0.96199999999999997</c:v>
                </c:pt>
                <c:pt idx="23">
                  <c:v>1.3089999999999999</c:v>
                </c:pt>
                <c:pt idx="24">
                  <c:v>1.3109999999999999</c:v>
                </c:pt>
                <c:pt idx="25">
                  <c:v>1.2629999999999999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(1)'!$H$5315:$AG$5315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(1)'!$H$5316:$AG$5316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(1)'!$H$5317:$AG$5317</c:f>
            </c:numRef>
          </c:val>
          <c:smooth val="0"/>
        </c:ser>
        <c:ser>
          <c:idx val="4"/>
          <c:order val="4"/>
          <c:tx>
            <c:v>Resultado Primário</c:v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1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(1)'!$H$5318:$AG$5318</c:f>
              <c:numCache>
                <c:formatCode>General</c:formatCode>
                <c:ptCount val="26"/>
                <c:pt idx="0">
                  <c:v>7.359</c:v>
                </c:pt>
                <c:pt idx="1">
                  <c:v>5.7789999999999999</c:v>
                </c:pt>
                <c:pt idx="2">
                  <c:v>4.0309999999999997</c:v>
                </c:pt>
                <c:pt idx="3">
                  <c:v>2.1789999999999998</c:v>
                </c:pt>
                <c:pt idx="4">
                  <c:v>1.2909999999999999</c:v>
                </c:pt>
                <c:pt idx="5">
                  <c:v>2.302</c:v>
                </c:pt>
                <c:pt idx="6">
                  <c:v>2.3690000000000002</c:v>
                </c:pt>
                <c:pt idx="7">
                  <c:v>3.2530000000000001</c:v>
                </c:pt>
                <c:pt idx="8">
                  <c:v>4.1029999999999998</c:v>
                </c:pt>
                <c:pt idx="9">
                  <c:v>4.6449999999999996</c:v>
                </c:pt>
                <c:pt idx="10">
                  <c:v>4.7389999999999999</c:v>
                </c:pt>
                <c:pt idx="11">
                  <c:v>3.9049999999999998</c:v>
                </c:pt>
                <c:pt idx="12">
                  <c:v>3.1070000000000002</c:v>
                </c:pt>
                <c:pt idx="13">
                  <c:v>1.181</c:v>
                </c:pt>
                <c:pt idx="14">
                  <c:v>-1.9910000000000001</c:v>
                </c:pt>
                <c:pt idx="15">
                  <c:v>-5.3769999999999998</c:v>
                </c:pt>
                <c:pt idx="16">
                  <c:v>-4.7039999999999997</c:v>
                </c:pt>
                <c:pt idx="17">
                  <c:v>-1.365</c:v>
                </c:pt>
                <c:pt idx="18">
                  <c:v>-0.76700000000000002</c:v>
                </c:pt>
                <c:pt idx="19">
                  <c:v>-0.59299999999999997</c:v>
                </c:pt>
                <c:pt idx="20">
                  <c:v>-9.1999999999999998E-2</c:v>
                </c:pt>
                <c:pt idx="21">
                  <c:v>0.33200000000000002</c:v>
                </c:pt>
                <c:pt idx="22">
                  <c:v>0.82499999999999996</c:v>
                </c:pt>
                <c:pt idx="23">
                  <c:v>1.08</c:v>
                </c:pt>
                <c:pt idx="24">
                  <c:v>1.0349999999999999</c:v>
                </c:pt>
                <c:pt idx="25">
                  <c:v>0.98699999999999999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956880"/>
        <c:axId val="263961584"/>
      </c:lineChart>
      <c:catAx>
        <c:axId val="26395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3961584"/>
        <c:crosses val="autoZero"/>
        <c:auto val="1"/>
        <c:lblAlgn val="ctr"/>
        <c:lblOffset val="100"/>
        <c:noMultiLvlLbl val="0"/>
      </c:catAx>
      <c:valAx>
        <c:axId val="26396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395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018464597377593E-2"/>
          <c:y val="2.1868493618859768E-2"/>
          <c:w val="0.92986518378012706"/>
          <c:h val="0.77931604558728818"/>
        </c:manualLayout>
      </c:layout>
      <c:lineChart>
        <c:grouping val="standard"/>
        <c:varyColors val="0"/>
        <c:ser>
          <c:idx val="0"/>
          <c:order val="0"/>
          <c:tx>
            <c:v>Dívida Líquida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1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508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(1)'!$H$5320:$AG$5320</c:f>
              <c:numCache>
                <c:formatCode>General</c:formatCode>
                <c:ptCount val="26"/>
                <c:pt idx="0">
                  <c:v>38.271999999999998</c:v>
                </c:pt>
                <c:pt idx="1">
                  <c:v>31.92</c:v>
                </c:pt>
                <c:pt idx="2">
                  <c:v>29.251000000000001</c:v>
                </c:pt>
                <c:pt idx="3">
                  <c:v>26.654</c:v>
                </c:pt>
                <c:pt idx="4">
                  <c:v>23.306999999999999</c:v>
                </c:pt>
                <c:pt idx="5">
                  <c:v>21.465</c:v>
                </c:pt>
                <c:pt idx="6">
                  <c:v>19.922000000000001</c:v>
                </c:pt>
                <c:pt idx="7">
                  <c:v>18.66</c:v>
                </c:pt>
                <c:pt idx="8">
                  <c:v>17.059999999999999</c:v>
                </c:pt>
                <c:pt idx="9">
                  <c:v>14.28</c:v>
                </c:pt>
                <c:pt idx="10">
                  <c:v>11.176</c:v>
                </c:pt>
                <c:pt idx="11">
                  <c:v>8.6890000000000001</c:v>
                </c:pt>
                <c:pt idx="12">
                  <c:v>6.4189999999999996</c:v>
                </c:pt>
                <c:pt idx="13">
                  <c:v>7.2809999999999997</c:v>
                </c:pt>
                <c:pt idx="14">
                  <c:v>11.519</c:v>
                </c:pt>
                <c:pt idx="15">
                  <c:v>16.724</c:v>
                </c:pt>
                <c:pt idx="16">
                  <c:v>21.774000000000001</c:v>
                </c:pt>
                <c:pt idx="17">
                  <c:v>24.917999999999999</c:v>
                </c:pt>
                <c:pt idx="18">
                  <c:v>25.707000000000001</c:v>
                </c:pt>
                <c:pt idx="19">
                  <c:v>25.844000000000001</c:v>
                </c:pt>
                <c:pt idx="20">
                  <c:v>26.158999999999999</c:v>
                </c:pt>
                <c:pt idx="21">
                  <c:v>25.635000000000002</c:v>
                </c:pt>
                <c:pt idx="22">
                  <c:v>24.399000000000001</c:v>
                </c:pt>
                <c:pt idx="23">
                  <c:v>22.736999999999998</c:v>
                </c:pt>
                <c:pt idx="24">
                  <c:v>20.792999999999999</c:v>
                </c:pt>
                <c:pt idx="25">
                  <c:v>18.617000000000001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(1)'!$H$5321:$AG$5321</c:f>
            </c:numRef>
          </c:val>
          <c:smooth val="0"/>
        </c:ser>
        <c:ser>
          <c:idx val="2"/>
          <c:order val="2"/>
          <c:tx>
            <c:v>Dívida Bruta</c:v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1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prstDash val="dash"/>
                <a:round/>
              </a:ln>
              <a:effectLst/>
            </c:spPr>
          </c:dPt>
          <c:cat>
            <c:numRef>
              <c:f>'WEOApr2015all (1)'!$H$1:$AG$1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'WEOApr2015all (1)'!$H$5322:$AG$5322</c:f>
              <c:numCache>
                <c:formatCode>General</c:formatCode>
                <c:ptCount val="26"/>
                <c:pt idx="0">
                  <c:v>45.177</c:v>
                </c:pt>
                <c:pt idx="1">
                  <c:v>38.679000000000002</c:v>
                </c:pt>
                <c:pt idx="2">
                  <c:v>35.950000000000003</c:v>
                </c:pt>
                <c:pt idx="3">
                  <c:v>35.817999999999998</c:v>
                </c:pt>
                <c:pt idx="4">
                  <c:v>33.232999999999997</c:v>
                </c:pt>
                <c:pt idx="5">
                  <c:v>31.17</c:v>
                </c:pt>
                <c:pt idx="6">
                  <c:v>29.248999999999999</c:v>
                </c:pt>
                <c:pt idx="7">
                  <c:v>27.388000000000002</c:v>
                </c:pt>
                <c:pt idx="8">
                  <c:v>25.608000000000001</c:v>
                </c:pt>
                <c:pt idx="9">
                  <c:v>23.344000000000001</c:v>
                </c:pt>
                <c:pt idx="10">
                  <c:v>21.513999999999999</c:v>
                </c:pt>
                <c:pt idx="11">
                  <c:v>19.103999999999999</c:v>
                </c:pt>
                <c:pt idx="12">
                  <c:v>16.978999999999999</c:v>
                </c:pt>
                <c:pt idx="13">
                  <c:v>19.88</c:v>
                </c:pt>
                <c:pt idx="14">
                  <c:v>25.462</c:v>
                </c:pt>
                <c:pt idx="15">
                  <c:v>31.516999999999999</c:v>
                </c:pt>
                <c:pt idx="16">
                  <c:v>36.463999999999999</c:v>
                </c:pt>
                <c:pt idx="17">
                  <c:v>36.875999999999998</c:v>
                </c:pt>
                <c:pt idx="18">
                  <c:v>35.517000000000003</c:v>
                </c:pt>
                <c:pt idx="19">
                  <c:v>33.984000000000002</c:v>
                </c:pt>
                <c:pt idx="20">
                  <c:v>33.072000000000003</c:v>
                </c:pt>
                <c:pt idx="21">
                  <c:v>33.655000000000001</c:v>
                </c:pt>
                <c:pt idx="22">
                  <c:v>32.640999999999998</c:v>
                </c:pt>
                <c:pt idx="23">
                  <c:v>29.49</c:v>
                </c:pt>
                <c:pt idx="24">
                  <c:v>26.802</c:v>
                </c:pt>
                <c:pt idx="25">
                  <c:v>24.361999999999998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575040"/>
        <c:axId val="239576608"/>
      </c:lineChart>
      <c:catAx>
        <c:axId val="2395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76608"/>
        <c:crosses val="autoZero"/>
        <c:auto val="1"/>
        <c:lblAlgn val="ctr"/>
        <c:lblOffset val="100"/>
        <c:noMultiLvlLbl val="0"/>
      </c:catAx>
      <c:valAx>
        <c:axId val="23957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Divida!$F$1</c:f>
              <c:strCache>
                <c:ptCount val="1"/>
                <c:pt idx="0">
                  <c:v>Coeficiente - DCL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Divida!$A$2:$A$14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Divida!$F$2:$F$14</c:f>
              <c:numCache>
                <c:formatCode>0.0</c:formatCode>
                <c:ptCount val="13"/>
                <c:pt idx="0">
                  <c:v>3.1390479341279822</c:v>
                </c:pt>
                <c:pt idx="1">
                  <c:v>2.7352053365477715</c:v>
                </c:pt>
                <c:pt idx="2">
                  <c:v>2.3591900902519742</c:v>
                </c:pt>
                <c:pt idx="3">
                  <c:v>2.2013676479714626</c:v>
                </c:pt>
                <c:pt idx="4">
                  <c:v>2.1098178874509541</c:v>
                </c:pt>
                <c:pt idx="5">
                  <c:v>2.0898242274685699</c:v>
                </c:pt>
                <c:pt idx="6">
                  <c:v>1.7740964018176182</c:v>
                </c:pt>
                <c:pt idx="7">
                  <c:v>2.2229419304944327</c:v>
                </c:pt>
                <c:pt idx="8">
                  <c:v>2.0316307633677972</c:v>
                </c:pt>
                <c:pt idx="9">
                  <c:v>1.91894711110145</c:v>
                </c:pt>
                <c:pt idx="10">
                  <c:v>1.7549937093972805</c:v>
                </c:pt>
                <c:pt idx="11">
                  <c:v>1.7072040563703315</c:v>
                </c:pt>
                <c:pt idx="12">
                  <c:v>2.1080461401408015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963544"/>
        <c:axId val="263964328"/>
      </c:barChart>
      <c:lineChart>
        <c:grouping val="standard"/>
        <c:varyColors val="0"/>
        <c:ser>
          <c:idx val="1"/>
          <c:order val="1"/>
          <c:tx>
            <c:strRef>
              <c:f>Divida!$H$1</c:f>
              <c:strCache>
                <c:ptCount val="1"/>
                <c:pt idx="0">
                  <c:v>Limite DCL</c:v>
                </c:pt>
              </c:strCache>
            </c:strRef>
          </c:tx>
          <c:marker>
            <c:symbol val="none"/>
          </c:marker>
          <c:val>
            <c:numRef>
              <c:f>Divida!$H$2:$H$14</c:f>
              <c:numCache>
                <c:formatCode>0.0</c:formatCode>
                <c:ptCount val="1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963544"/>
        <c:axId val="263964328"/>
      </c:lineChart>
      <c:catAx>
        <c:axId val="263963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64328"/>
        <c:crosses val="autoZero"/>
        <c:auto val="1"/>
        <c:lblAlgn val="ctr"/>
        <c:lblOffset val="100"/>
        <c:noMultiLvlLbl val="0"/>
      </c:catAx>
      <c:valAx>
        <c:axId val="2639643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63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Divida!$E$1</c:f>
              <c:strCache>
                <c:ptCount val="1"/>
                <c:pt idx="0">
                  <c:v>Coeficiente - DC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Divida!$A$2:$A$14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Divida!$E$2:$E$14</c:f>
              <c:numCache>
                <c:formatCode>_-* #,##0.0_-;\-* #,##0.0_-;_-* "-"??_-;_-@_-</c:formatCode>
                <c:ptCount val="13"/>
                <c:pt idx="0">
                  <c:v>5.8603075612056852</c:v>
                </c:pt>
                <c:pt idx="1">
                  <c:v>5.5200841671091805</c:v>
                </c:pt>
                <c:pt idx="2">
                  <c:v>5.0186794435749125</c:v>
                </c:pt>
                <c:pt idx="3">
                  <c:v>4.7691995317405507</c:v>
                </c:pt>
                <c:pt idx="4">
                  <c:v>4.4698664899234766</c:v>
                </c:pt>
                <c:pt idx="5">
                  <c:v>4.3934098129858317</c:v>
                </c:pt>
                <c:pt idx="6">
                  <c:v>4.0015801027038194</c:v>
                </c:pt>
                <c:pt idx="7">
                  <c:v>4.984206032336469</c:v>
                </c:pt>
                <c:pt idx="8">
                  <c:v>4.9527151752543812</c:v>
                </c:pt>
                <c:pt idx="9">
                  <c:v>4.8959349122106497</c:v>
                </c:pt>
                <c:pt idx="10">
                  <c:v>4.7791718037178148</c:v>
                </c:pt>
                <c:pt idx="11">
                  <c:v>4.7719865423767516</c:v>
                </c:pt>
                <c:pt idx="12">
                  <c:v>5.3813225330102092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965504"/>
        <c:axId val="263965896"/>
      </c:barChart>
      <c:lineChart>
        <c:grouping val="standard"/>
        <c:varyColors val="0"/>
        <c:ser>
          <c:idx val="1"/>
          <c:order val="1"/>
          <c:tx>
            <c:strRef>
              <c:f>Divida!$G$1</c:f>
              <c:strCache>
                <c:ptCount val="1"/>
                <c:pt idx="0">
                  <c:v>Limite DC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Divida!$G$2:$G$14</c:f>
              <c:numCache>
                <c:formatCode>0.0</c:formatCode>
                <c:ptCount val="13"/>
                <c:pt idx="0" formatCode="General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965504"/>
        <c:axId val="263965896"/>
      </c:lineChart>
      <c:catAx>
        <c:axId val="2639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65896"/>
        <c:crosses val="autoZero"/>
        <c:auto val="1"/>
        <c:lblAlgn val="ctr"/>
        <c:lblOffset val="100"/>
        <c:noMultiLvlLbl val="0"/>
      </c:catAx>
      <c:valAx>
        <c:axId val="263965896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3965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E1B7E-CD4E-4851-BB16-CD99BB0C8072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4DC8-35C4-4457-8A43-4D831E4C0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9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4DC8-35C4-4457-8A43-4D831E4C053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47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A1F36-8E5D-408A-BD1F-76DDDFAA79F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49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A1F36-8E5D-408A-BD1F-76DDDFAA79F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54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1E24-0E0D-4B17-8B77-27D025CA0485}" type="datetime1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2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F9AA-15DB-4C8F-B6F8-D5B783E7E023}" type="datetime1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74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A58D-A457-4096-90FD-5F7FABF72DCE}" type="datetime1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1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1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6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79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2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6B1E-2C31-43D4-94C1-D4B5CD44A2F5}" type="datetime1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791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0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5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2707-8259-4AA1-8DDE-A6C44B0C5673}" type="datetime1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4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3B04-8C38-4DD6-A99B-753229B8EC3B}" type="datetime1">
              <a:rPr lang="pt-BR" smtClean="0"/>
              <a:t>01/06/2015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74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EDAE-E882-4C1A-82B9-49E93053E85D}" type="datetime1">
              <a:rPr lang="pt-BR" smtClean="0"/>
              <a:t>01/06/2015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72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1D0-C774-4E4B-B54A-513820F57695}" type="datetime1">
              <a:rPr lang="pt-BR" smtClean="0"/>
              <a:t>01/06/2015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3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09-48F6-4FC1-8728-C1B8847F3BCC}" type="datetime1">
              <a:rPr lang="pt-BR" smtClean="0"/>
              <a:t>01/06/2015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5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F416-A404-40E8-966D-96D0F90F0553}" type="datetime1">
              <a:rPr lang="pt-BR" smtClean="0"/>
              <a:t>01/06/2015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2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1B19-E845-4BD1-B972-9AF595806C18}" type="datetime1">
              <a:rPr lang="pt-BR" smtClean="0"/>
              <a:t>01/06/2015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14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6B4C-BF0E-433F-A8A5-72B3BD3213A3}" type="datetime1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E2A8-4C1C-4D23-A462-0593F1BF54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77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1AF45-3728-49FE-B356-12AD977E95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4F81-2569-46DE-8C58-02DFCD73F5C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1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22364"/>
            <a:ext cx="9144000" cy="1543564"/>
          </a:xfrm>
        </p:spPr>
        <p:txBody>
          <a:bodyPr/>
          <a:lstStyle/>
          <a:p>
            <a:r>
              <a:rPr lang="pt-BR" dirty="0" smtClean="0"/>
              <a:t>Regras Fiscais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/>
              <a:t>Manoel Pires</a:t>
            </a:r>
          </a:p>
          <a:p>
            <a:r>
              <a:rPr lang="pt-BR" sz="3600" dirty="0"/>
              <a:t>Chefe da Assessoria Econômica do MPOG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62152" y="1390920"/>
            <a:ext cx="3853197" cy="42886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68" y="94671"/>
            <a:ext cx="9002332" cy="10515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+mn-lt"/>
              </a:rPr>
              <a:t>Avaliação da regra fiscal no Reino Unido</a:t>
            </a:r>
            <a:endParaRPr lang="pt-BR" sz="4000" b="1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10</a:t>
            </a:fld>
            <a:endParaRPr lang="pt-BR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83179"/>
              </p:ext>
            </p:extLst>
          </p:nvPr>
        </p:nvGraphicFramePr>
        <p:xfrm>
          <a:off x="437882" y="1390920"/>
          <a:ext cx="8087933" cy="522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54546" y="6478073"/>
            <a:ext cx="29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FMI.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523" y="265734"/>
            <a:ext cx="8724446" cy="994172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>A experiência da Nova Zelândia com regras fiscais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523" y="1596980"/>
            <a:ext cx="8440616" cy="4977685"/>
          </a:xfrm>
        </p:spPr>
        <p:txBody>
          <a:bodyPr>
            <a:noAutofit/>
          </a:bodyPr>
          <a:lstStyle/>
          <a:p>
            <a:r>
              <a:rPr lang="pt-BR" dirty="0" smtClean="0"/>
              <a:t>Início a partir de uma prática de controles administrativos e gestão por resultados.</a:t>
            </a:r>
          </a:p>
          <a:p>
            <a:r>
              <a:rPr lang="pt-BR" dirty="0" smtClean="0"/>
              <a:t>Em 1994 aprovou sua LRF com os seguintes objetivos principais:</a:t>
            </a:r>
          </a:p>
          <a:p>
            <a:pPr lvl="1"/>
            <a:r>
              <a:rPr lang="pt-BR" sz="2000" dirty="0" smtClean="0"/>
              <a:t>O governo deve manter superávits até que a dívida pública seja reduzida a “níveis prudentes”.</a:t>
            </a:r>
          </a:p>
          <a:p>
            <a:pPr lvl="1"/>
            <a:r>
              <a:rPr lang="pt-BR" sz="2000" dirty="0" smtClean="0"/>
              <a:t>Uma vez atingido tal patamar, eles devem ser mantidos com um superávit médio em um “período razoável”.</a:t>
            </a:r>
          </a:p>
          <a:p>
            <a:pPr lvl="1"/>
            <a:r>
              <a:rPr lang="pt-BR" sz="2000" dirty="0" smtClean="0"/>
              <a:t>Implementar políticas fiscais consistentes com a estabilidade e previsibilidade das alíquotas de impostos vigentes.</a:t>
            </a:r>
          </a:p>
          <a:p>
            <a:r>
              <a:rPr lang="pt-BR" dirty="0" smtClean="0"/>
              <a:t>Como a legislação vigente não impõe uma meta numérica o que se exige é que o orçamento esteja adequado aos princípios da Lei.</a:t>
            </a:r>
          </a:p>
        </p:txBody>
      </p:sp>
    </p:spTree>
    <p:extLst>
      <p:ext uri="{BB962C8B-B14F-4D97-AF65-F5344CB8AC3E}">
        <p14:creationId xmlns:p14="http://schemas.microsoft.com/office/powerpoint/2010/main" val="25131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171943"/>
            <a:ext cx="8384146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Regra Fiscal da Nova Zelândia em 2015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613417"/>
            <a:ext cx="7886700" cy="4679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Dívida:</a:t>
            </a:r>
          </a:p>
          <a:p>
            <a:r>
              <a:rPr lang="pt-BR" dirty="0" smtClean="0"/>
              <a:t>Manter em níveis prudentes;</a:t>
            </a:r>
          </a:p>
          <a:p>
            <a:r>
              <a:rPr lang="pt-BR" dirty="0" smtClean="0"/>
              <a:t>Redução da dívida líquida abaixo de 20% do PIB até 2020;</a:t>
            </a:r>
          </a:p>
          <a:p>
            <a:r>
              <a:rPr lang="pt-BR" dirty="0" smtClean="0"/>
              <a:t>Manter a dívida entre 10% e 20% do PIB conforme o ciclo econômico.</a:t>
            </a:r>
          </a:p>
          <a:p>
            <a:pPr marL="0" indent="0">
              <a:buNone/>
            </a:pPr>
            <a:r>
              <a:rPr lang="pt-BR" dirty="0" smtClean="0"/>
              <a:t>Resultado fiscal:</a:t>
            </a:r>
          </a:p>
          <a:p>
            <a:r>
              <a:rPr lang="pt-BR" dirty="0" smtClean="0"/>
              <a:t>Consistente com o objetivo da dívida.</a:t>
            </a:r>
          </a:p>
          <a:p>
            <a:pPr marL="0" indent="0">
              <a:buNone/>
            </a:pPr>
            <a:r>
              <a:rPr lang="pt-BR" dirty="0" smtClean="0"/>
              <a:t>Despesas:</a:t>
            </a:r>
          </a:p>
          <a:p>
            <a:r>
              <a:rPr lang="pt-BR" dirty="0" smtClean="0"/>
              <a:t>Controle até 30% do PIB.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3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481849" y="1325563"/>
            <a:ext cx="4033502" cy="43926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15" y="0"/>
            <a:ext cx="851535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+mn-lt"/>
              </a:rPr>
              <a:t>Avaliação da regra na Nova Zelândia</a:t>
            </a:r>
            <a:endParaRPr lang="pt-BR" sz="4000" b="1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57049"/>
              </p:ext>
            </p:extLst>
          </p:nvPr>
        </p:nvGraphicFramePr>
        <p:xfrm>
          <a:off x="244699" y="1325563"/>
          <a:ext cx="8693239" cy="525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54546" y="6478073"/>
            <a:ext cx="29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FMI.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9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91697" y="1433112"/>
            <a:ext cx="3902298" cy="4014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335" y="107549"/>
            <a:ext cx="8360804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Avaliação da regra na Nova Zelândia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65349"/>
              </p:ext>
            </p:extLst>
          </p:nvPr>
        </p:nvGraphicFramePr>
        <p:xfrm>
          <a:off x="425003" y="1433112"/>
          <a:ext cx="8090347" cy="499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54546" y="6478073"/>
            <a:ext cx="29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FMI.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41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498" y="393778"/>
            <a:ext cx="8170543" cy="75968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experiência internacional com cláusulas de escape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84816"/>
              </p:ext>
            </p:extLst>
          </p:nvPr>
        </p:nvGraphicFramePr>
        <p:xfrm>
          <a:off x="305974" y="1679248"/>
          <a:ext cx="8619084" cy="4182634"/>
        </p:xfrm>
        <a:graphic>
          <a:graphicData uri="http://schemas.openxmlformats.org/drawingml/2006/table">
            <a:tbl>
              <a:tblPr/>
              <a:tblGrid>
                <a:gridCol w="1124712"/>
                <a:gridCol w="1146984"/>
                <a:gridCol w="1258342"/>
                <a:gridCol w="1514464"/>
                <a:gridCol w="1258342"/>
                <a:gridCol w="1269477"/>
                <a:gridCol w="1046763"/>
              </a:tblGrid>
              <a:tr h="6228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 e data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Desastre natural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Recessões econômicas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Bailout no sistema bancário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Mudanças de governo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eventos fora do controle do governo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Transição definida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Brasil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(2000)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Colômbia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(2011)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Alemanha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(2010)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México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(2006)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Panamá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(2008)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Peru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(2000)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Romênia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(2010)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Eslováquia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(2012)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Espanha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(2002)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Suíça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(2003)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Zona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 (2005)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501" marR="6501" marT="6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44145" y="6456340"/>
            <a:ext cx="411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</a:t>
            </a:r>
            <a:r>
              <a:rPr lang="pt-BR" sz="1350" dirty="0" err="1"/>
              <a:t>Schaechter</a:t>
            </a:r>
            <a:r>
              <a:rPr lang="pt-BR" sz="1350" dirty="0"/>
              <a:t>, </a:t>
            </a:r>
            <a:r>
              <a:rPr lang="pt-BR" sz="1350" dirty="0" err="1"/>
              <a:t>Kinda</a:t>
            </a:r>
            <a:r>
              <a:rPr lang="pt-BR" sz="1350" dirty="0"/>
              <a:t>, </a:t>
            </a:r>
            <a:r>
              <a:rPr lang="pt-BR" sz="1350" dirty="0" err="1"/>
              <a:t>Budina</a:t>
            </a:r>
            <a:r>
              <a:rPr lang="pt-BR" sz="1350" dirty="0"/>
              <a:t> e Weber, 2012 – FMI.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0274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25" y="365127"/>
            <a:ext cx="8770513" cy="98715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O PRS n° 84 de 2007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Impõe limites para o endividamento público e para a programação monetária da União.</a:t>
            </a:r>
          </a:p>
          <a:p>
            <a:r>
              <a:rPr lang="pt-BR" dirty="0" smtClean="0"/>
              <a:t>Razão Dívida bruta RCL deve ser no máximo 4 em 2030, hoje é de 5,4.</a:t>
            </a:r>
          </a:p>
          <a:p>
            <a:r>
              <a:rPr lang="pt-BR" dirty="0" smtClean="0"/>
              <a:t>Razão Dívida Consolidada Líquida RCL deve ser no máximo 1,5 em 2030, hoje é 2,1.</a:t>
            </a:r>
          </a:p>
          <a:p>
            <a:r>
              <a:rPr lang="pt-BR" dirty="0" smtClean="0"/>
              <a:t>Razão de títulos em carteira do BC e M1 deve estar entre 1,5 e 2,5, hoje é 3,5, com o excesso sendo eliminado em cinco anos.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16105" cy="96139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+mn-lt"/>
              </a:rPr>
              <a:t>Conclusões e questões para discussão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5" y="1326526"/>
            <a:ext cx="8345509" cy="5241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 smtClean="0"/>
              <a:t>Regras fiscais tem que consolidar arcabouço de longo prazo para a sustentabilidade fiscal.</a:t>
            </a:r>
          </a:p>
          <a:p>
            <a:pPr marL="0" indent="0">
              <a:buNone/>
            </a:pPr>
            <a:r>
              <a:rPr lang="pt-BR" sz="3200" dirty="0" smtClean="0"/>
              <a:t>Conflito entre flexibilidade e credibilidade.</a:t>
            </a:r>
          </a:p>
          <a:p>
            <a:pPr marL="0" indent="0">
              <a:buNone/>
            </a:pPr>
            <a:r>
              <a:rPr lang="pt-BR" sz="3200" dirty="0" smtClean="0"/>
              <a:t>No curto prazo a política fiscal deve absorver choques, mas existem outros desafios:</a:t>
            </a:r>
          </a:p>
          <a:p>
            <a:r>
              <a:rPr lang="pt-BR" sz="3200" dirty="0" smtClean="0"/>
              <a:t>Recuperação do resultado fiscal em base recorrente.</a:t>
            </a:r>
          </a:p>
          <a:p>
            <a:r>
              <a:rPr lang="pt-BR" sz="3200" dirty="0" smtClean="0"/>
              <a:t>Redução gradual da dívida pública.</a:t>
            </a:r>
          </a:p>
          <a:p>
            <a:r>
              <a:rPr lang="pt-BR" sz="3200" dirty="0" smtClean="0"/>
              <a:t>Nível das despesas obrigatórias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Produtividade do setor público</a:t>
            </a:r>
            <a:endParaRPr lang="pt-BR" sz="3200" dirty="0" smtClean="0"/>
          </a:p>
          <a:p>
            <a:endParaRPr lang="pt-BR" sz="3200" dirty="0" smtClean="0"/>
          </a:p>
          <a:p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Anexos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DCL/RCL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0" y="1124744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STN.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498" y="274014"/>
            <a:ext cx="7886700" cy="1051550"/>
          </a:xfrm>
        </p:spPr>
        <p:txBody>
          <a:bodyPr/>
          <a:lstStyle/>
          <a:p>
            <a:pPr algn="ctr"/>
            <a:r>
              <a:rPr lang="pt-BR" dirty="0" smtClean="0"/>
              <a:t>A regra fiscal brasileira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32587"/>
            <a:ext cx="7886700" cy="504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 CF/88 determina que a LDO defina as metas e prioridades da administração pública federal para orientar a elaboração da LOA.</a:t>
            </a:r>
          </a:p>
          <a:p>
            <a:pPr marL="0" indent="0">
              <a:buNone/>
            </a:pPr>
            <a:r>
              <a:rPr lang="pt-BR" dirty="0" smtClean="0"/>
              <a:t>A LRF determina que a LDO estabeleça a meta fiscal, avaliação do cumprimento das metas relativas ao ano anterior e demonstrativo das metas anuais.</a:t>
            </a:r>
          </a:p>
          <a:p>
            <a:pPr marL="0" indent="0">
              <a:buNone/>
            </a:pPr>
            <a:r>
              <a:rPr lang="pt-BR" dirty="0" smtClean="0"/>
              <a:t>Outras regras fiscais constantes na LRF, ambas </a:t>
            </a:r>
            <a:r>
              <a:rPr lang="pt-BR" dirty="0"/>
              <a:t>com cláusulas de </a:t>
            </a:r>
            <a:r>
              <a:rPr lang="pt-BR" dirty="0" smtClean="0"/>
              <a:t>escape:</a:t>
            </a:r>
          </a:p>
          <a:p>
            <a:r>
              <a:rPr lang="pt-BR" dirty="0"/>
              <a:t>L</a:t>
            </a:r>
            <a:r>
              <a:rPr lang="pt-BR" dirty="0" smtClean="0"/>
              <a:t>imite de pessoal e</a:t>
            </a:r>
          </a:p>
          <a:p>
            <a:r>
              <a:rPr lang="pt-BR" dirty="0" smtClean="0"/>
              <a:t>Limite de endividamento.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DB/RCL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0" y="126876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STN.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Estoque de títulos em poder do </a:t>
            </a:r>
            <a:r>
              <a:rPr lang="pt-BR" dirty="0" smtClean="0"/>
              <a:t>BCB em relação ao M1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19584" y="1340768"/>
          <a:ext cx="912441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BCB.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Velocidade de Circulação da Moeda (PIB/M1)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6332" y="1340768"/>
          <a:ext cx="913766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IBGE e BCB.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 da Dívida nos EUA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Limite da dívida bruta em US$ fixado pelo legislativo, após atingir este limite tesouro não pode mais emitir ou contrair dívida além deste limite.</a:t>
            </a:r>
          </a:p>
          <a:p>
            <a:pPr lvl="1"/>
            <a:r>
              <a:rPr lang="pt-BR" sz="2400" dirty="0" smtClean="0"/>
              <a:t> Não limita os déficits anuais, mas após atingir este limite o governo não pode se endividar para pagar despesas e obrigações financeiras.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11560" y="4005064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prstClr val="black"/>
                </a:solidFill>
              </a:rPr>
              <a:t>“United </a:t>
            </a:r>
            <a:r>
              <a:rPr lang="en-US" b="1" dirty="0">
                <a:solidFill>
                  <a:prstClr val="black"/>
                </a:solidFill>
              </a:rPr>
              <a:t>States debt ceiling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dirty="0" smtClean="0">
                <a:solidFill>
                  <a:prstClr val="black"/>
                </a:solidFill>
              </a:rPr>
              <a:t>or debt limit</a:t>
            </a:r>
            <a:r>
              <a:rPr lang="en-US" dirty="0">
                <a:solidFill>
                  <a:prstClr val="black"/>
                </a:solidFill>
              </a:rPr>
              <a:t> is a </a:t>
            </a:r>
            <a:r>
              <a:rPr lang="en-US" b="1" dirty="0">
                <a:solidFill>
                  <a:prstClr val="black"/>
                </a:solidFill>
              </a:rPr>
              <a:t>legislative limit on the amount </a:t>
            </a:r>
            <a:r>
              <a:rPr lang="en-US" b="1" dirty="0" smtClean="0">
                <a:solidFill>
                  <a:prstClr val="black"/>
                </a:solidFill>
              </a:rPr>
              <a:t>of national debt </a:t>
            </a:r>
            <a:r>
              <a:rPr lang="en-US" dirty="0" smtClean="0">
                <a:solidFill>
                  <a:prstClr val="black"/>
                </a:solidFill>
              </a:rPr>
              <a:t>that </a:t>
            </a:r>
            <a:r>
              <a:rPr lang="en-US" dirty="0">
                <a:solidFill>
                  <a:prstClr val="black"/>
                </a:solidFill>
              </a:rPr>
              <a:t>can be issued by </a:t>
            </a:r>
            <a:r>
              <a:rPr lang="en-US" dirty="0" smtClean="0">
                <a:solidFill>
                  <a:prstClr val="black"/>
                </a:solidFill>
              </a:rPr>
              <a:t>the US Treasury, </a:t>
            </a:r>
            <a:r>
              <a:rPr lang="en-US" dirty="0">
                <a:solidFill>
                  <a:prstClr val="black"/>
                </a:solidFill>
              </a:rPr>
              <a:t>thus limiting </a:t>
            </a:r>
            <a:r>
              <a:rPr lang="en-US" b="1" dirty="0">
                <a:solidFill>
                  <a:prstClr val="black"/>
                </a:solidFill>
              </a:rPr>
              <a:t>how much money the federal government may borrow.</a:t>
            </a:r>
            <a:r>
              <a:rPr lang="en-US" dirty="0">
                <a:solidFill>
                  <a:prstClr val="black"/>
                </a:solidFill>
              </a:rPr>
              <a:t> The debt ceiling is an aggregate figure which </a:t>
            </a:r>
            <a:r>
              <a:rPr lang="en-US" b="1" dirty="0">
                <a:solidFill>
                  <a:prstClr val="black"/>
                </a:solidFill>
              </a:rPr>
              <a:t>applies to the gross debt</a:t>
            </a:r>
            <a:r>
              <a:rPr lang="en-US" dirty="0">
                <a:solidFill>
                  <a:prstClr val="black"/>
                </a:solidFill>
              </a:rPr>
              <a:t>, which includes debt in the hands of the public and in intra-government accounts. </a:t>
            </a:r>
            <a:r>
              <a:rPr lang="en-US" dirty="0" smtClean="0">
                <a:solidFill>
                  <a:prstClr val="black"/>
                </a:solidFill>
              </a:rPr>
              <a:t>Because </a:t>
            </a:r>
            <a:r>
              <a:rPr lang="en-US" dirty="0">
                <a:solidFill>
                  <a:prstClr val="black"/>
                </a:solidFill>
              </a:rPr>
              <a:t>expenditures are authorized by separate legislation, the </a:t>
            </a:r>
            <a:r>
              <a:rPr lang="en-US" b="1" dirty="0">
                <a:solidFill>
                  <a:prstClr val="black"/>
                </a:solidFill>
              </a:rPr>
              <a:t>debt ceiling does not directly limit government deficits. </a:t>
            </a:r>
            <a:r>
              <a:rPr lang="en-US" dirty="0">
                <a:solidFill>
                  <a:prstClr val="black"/>
                </a:solidFill>
              </a:rPr>
              <a:t>In effect, it can </a:t>
            </a:r>
            <a:r>
              <a:rPr lang="en-US" b="1" dirty="0">
                <a:solidFill>
                  <a:prstClr val="black"/>
                </a:solidFill>
              </a:rPr>
              <a:t>only restrain the Treasury from paying for expenditures and other financial obligations after the limit has been reached</a:t>
            </a:r>
            <a:r>
              <a:rPr lang="en-US" dirty="0">
                <a:solidFill>
                  <a:prstClr val="black"/>
                </a:solidFill>
              </a:rPr>
              <a:t>, but which have already been approved (in the budget) </a:t>
            </a:r>
            <a:r>
              <a:rPr lang="en-US" dirty="0" smtClean="0">
                <a:solidFill>
                  <a:prstClr val="black"/>
                </a:solidFill>
              </a:rPr>
              <a:t>and appropriated”.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 da Dívida nos EUA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Após atingir este limite, Tesouro tem que adotar ferramentas extraordinárias para financiar temporariamente despesas  e obrigações do governo.</a:t>
            </a:r>
          </a:p>
          <a:p>
            <a:r>
              <a:rPr lang="pt-BR" sz="2400" dirty="0" smtClean="0"/>
              <a:t>Tesouro Americano nunca atingiu o pondo em que estas medidas extraordinárias foram esgotadas e declarado o default</a:t>
            </a:r>
          </a:p>
          <a:p>
            <a:r>
              <a:rPr lang="pt-BR" sz="2400" dirty="0" smtClean="0"/>
              <a:t>Não está claro que tipo de gasto os EUA pagariam primeiro neste caso, se seriam as dívidas </a:t>
            </a:r>
          </a:p>
          <a:p>
            <a:r>
              <a:rPr lang="pt-BR" sz="2400" dirty="0" smtClean="0"/>
              <a:t>Este teto pode ser estendido ou temporariamente suspendido pelo </a:t>
            </a:r>
            <a:br>
              <a:rPr lang="pt-BR" sz="2400" dirty="0" smtClean="0"/>
            </a:br>
            <a:r>
              <a:rPr lang="pt-BR" sz="2400" dirty="0" smtClean="0"/>
              <a:t>Congresso.</a:t>
            </a:r>
          </a:p>
          <a:p>
            <a:r>
              <a:rPr lang="pt-BR" sz="2400" dirty="0" smtClean="0"/>
              <a:t>Em 2011 e 2013, os EUA sofreu por ter atingido o limite e o congresso ter demorado a estendê-lo</a:t>
            </a:r>
          </a:p>
          <a:p>
            <a:r>
              <a:rPr lang="pt-BR" sz="2400" dirty="0" smtClean="0"/>
              <a:t>Em 2011, Standard </a:t>
            </a:r>
            <a:r>
              <a:rPr lang="pt-BR" sz="2400" dirty="0"/>
              <a:t>&amp; </a:t>
            </a:r>
            <a:r>
              <a:rPr lang="pt-BR" sz="2400" dirty="0" err="1"/>
              <a:t>Poor´s</a:t>
            </a:r>
            <a:r>
              <a:rPr lang="pt-BR" sz="2400" dirty="0"/>
              <a:t> </a:t>
            </a:r>
            <a:r>
              <a:rPr lang="pt-BR" sz="2400" dirty="0" smtClean="0"/>
              <a:t>rebaixou </a:t>
            </a:r>
            <a:r>
              <a:rPr lang="pt-BR" sz="2400" dirty="0"/>
              <a:t>a nota da dívida nacional dos EUA </a:t>
            </a:r>
            <a:r>
              <a:rPr lang="pt-BR" sz="2400" dirty="0" smtClean="0"/>
              <a:t>de AAA para AA+, </a:t>
            </a:r>
            <a:r>
              <a:rPr lang="pt-BR" sz="2400" smtClean="0"/>
              <a:t>com perspectiva </a:t>
            </a:r>
            <a:r>
              <a:rPr lang="pt-BR" sz="2400" dirty="0" smtClean="0"/>
              <a:t>negativa, considerando </a:t>
            </a:r>
            <a:r>
              <a:rPr lang="pt-BR" sz="2400" dirty="0"/>
              <a:t>o risco de </a:t>
            </a:r>
            <a:r>
              <a:rPr lang="pt-BR" sz="2400" dirty="0" smtClean="0"/>
              <a:t>default. O custo de rolagem da dívida se elevou</a:t>
            </a:r>
            <a:endParaRPr lang="pt-BR" sz="2400" dirty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2688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9376" y="6231470"/>
            <a:ext cx="7247274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92" dirty="0"/>
              <a:t>* Resultado efetivo até 2014 e metas para 2015-17 (projeção LDO), valores com o novo PIB divulgado pelo IBGE em 27/03/2015.</a:t>
            </a: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84763"/>
              </p:ext>
            </p:extLst>
          </p:nvPr>
        </p:nvGraphicFramePr>
        <p:xfrm>
          <a:off x="251521" y="283335"/>
          <a:ext cx="8463083" cy="567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C7E2-359B-4DC0-BA97-CA43B4F60B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1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37" y="128790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latin typeface="+mn-lt"/>
              </a:rPr>
              <a:t>Dívida Líquida do Setor Público</a:t>
            </a:r>
            <a:br>
              <a:rPr lang="pt-BR" b="1" dirty="0" smtClean="0">
                <a:latin typeface="+mn-lt"/>
              </a:rPr>
            </a:br>
            <a:r>
              <a:rPr lang="pt-BR" sz="2900" b="1" dirty="0" smtClean="0">
                <a:latin typeface="+mn-lt"/>
              </a:rPr>
              <a:t>em </a:t>
            </a:r>
            <a:r>
              <a:rPr lang="pt-BR" sz="2900" b="1" dirty="0">
                <a:latin typeface="+mn-lt"/>
              </a:rPr>
              <a:t>% do PIB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6068" y="6525344"/>
            <a:ext cx="8406371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pt-BR" sz="1400" dirty="0"/>
              <a:t>Fonte: Grade de parâmetros elaborada pela SPE em </a:t>
            </a:r>
            <a:r>
              <a:rPr lang="pt-BR" sz="1400" dirty="0" smtClean="0"/>
              <a:t>18/05/2015 e </a:t>
            </a:r>
            <a:r>
              <a:rPr lang="pt-BR" sz="1400" dirty="0"/>
              <a:t>projeção do BCB.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33CD-D234-4E45-A46D-29F68C20F49D}" type="slidenum">
              <a:rPr lang="pt-BR" smtClean="0"/>
              <a:t>4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04248" y="1207163"/>
            <a:ext cx="2088232" cy="4382077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0" y="1243163"/>
          <a:ext cx="9144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6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37" y="51516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latin typeface="+mn-lt"/>
              </a:rPr>
              <a:t>Dívida Bruta do Governo Geral</a:t>
            </a:r>
            <a:br>
              <a:rPr lang="pt-BR" b="1" dirty="0" smtClean="0">
                <a:latin typeface="+mn-lt"/>
              </a:rPr>
            </a:br>
            <a:r>
              <a:rPr lang="pt-BR" sz="2900" b="1" dirty="0" smtClean="0">
                <a:latin typeface="+mn-lt"/>
              </a:rPr>
              <a:t>em </a:t>
            </a:r>
            <a:r>
              <a:rPr lang="pt-BR" sz="2900" b="1" dirty="0">
                <a:latin typeface="+mn-lt"/>
              </a:rPr>
              <a:t>% do PIB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33CD-D234-4E45-A46D-29F68C20F49D}" type="slidenum">
              <a:rPr lang="pt-BR" smtClean="0"/>
              <a:t>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26068" y="6525344"/>
            <a:ext cx="8406371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pt-BR" sz="1400" dirty="0"/>
              <a:t>Fonte: Grade de parâmetros elaborada pela SPE em </a:t>
            </a:r>
            <a:r>
              <a:rPr lang="pt-BR" sz="1400" dirty="0" smtClean="0"/>
              <a:t>18/05/2015 e </a:t>
            </a:r>
            <a:r>
              <a:rPr lang="pt-BR" sz="1400" dirty="0"/>
              <a:t>projeção do BCB.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04248" y="1207163"/>
            <a:ext cx="1882552" cy="4395147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248" y="1243163"/>
          <a:ext cx="9144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01" y="184821"/>
            <a:ext cx="8358389" cy="111594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Evolução das Regras Fiscais no Reino Unido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4" y="1300765"/>
            <a:ext cx="8525815" cy="52674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Duas regras foram adotadas ao longo dos anos 1990:</a:t>
            </a:r>
          </a:p>
          <a:p>
            <a:r>
              <a:rPr lang="pt-BR" dirty="0" smtClean="0"/>
              <a:t>  Regra de ouro (financiamento das despesas de capital)</a:t>
            </a:r>
          </a:p>
          <a:p>
            <a:r>
              <a:rPr lang="pt-BR" dirty="0" smtClean="0"/>
              <a:t>  Regra de investimento sustentável (dívida líquida deve se manter em níveis prudentes – 40% do PIB).</a:t>
            </a:r>
          </a:p>
          <a:p>
            <a:pPr marL="0" indent="0">
              <a:buNone/>
            </a:pPr>
            <a:r>
              <a:rPr lang="pt-BR" dirty="0" smtClean="0"/>
              <a:t>A regra foi alterada após a crise:</a:t>
            </a:r>
          </a:p>
          <a:p>
            <a:pPr marL="228600" lvl="1">
              <a:spcBef>
                <a:spcPts val="1000"/>
              </a:spcBef>
            </a:pPr>
            <a:r>
              <a:rPr lang="pt-BR" i="1" dirty="0" smtClean="0"/>
              <a:t>“</a:t>
            </a:r>
            <a:r>
              <a:rPr lang="pt-BR" i="1" dirty="0" err="1" smtClean="0"/>
              <a:t>To</a:t>
            </a:r>
            <a:r>
              <a:rPr lang="pt-BR" i="1" dirty="0" smtClean="0"/>
              <a:t> set policies </a:t>
            </a:r>
            <a:r>
              <a:rPr lang="pt-BR" i="1" dirty="0" err="1" smtClean="0"/>
              <a:t>to</a:t>
            </a:r>
            <a:r>
              <a:rPr lang="pt-BR" i="1" dirty="0" smtClean="0"/>
              <a:t> improve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cyclically-adjusted</a:t>
            </a:r>
            <a:r>
              <a:rPr lang="pt-BR" i="1" dirty="0" smtClean="0"/>
              <a:t> </a:t>
            </a:r>
            <a:r>
              <a:rPr lang="pt-BR" i="1" dirty="0" err="1" smtClean="0"/>
              <a:t>current</a:t>
            </a:r>
            <a:r>
              <a:rPr lang="pt-BR" i="1" dirty="0" smtClean="0"/>
              <a:t> budget in </a:t>
            </a:r>
            <a:r>
              <a:rPr lang="pt-BR" i="1" dirty="0" err="1" smtClean="0"/>
              <a:t>each</a:t>
            </a:r>
            <a:r>
              <a:rPr lang="pt-BR" i="1" dirty="0" smtClean="0"/>
              <a:t> </a:t>
            </a:r>
            <a:r>
              <a:rPr lang="pt-BR" i="1" dirty="0" err="1" smtClean="0"/>
              <a:t>year</a:t>
            </a:r>
            <a:r>
              <a:rPr lang="pt-BR" i="1" dirty="0" smtClean="0"/>
              <a:t>, </a:t>
            </a:r>
            <a:r>
              <a:rPr lang="pt-BR" i="1" dirty="0" err="1" smtClean="0"/>
              <a:t>once</a:t>
            </a:r>
            <a:r>
              <a:rPr lang="pt-BR" i="1" dirty="0" smtClean="0"/>
              <a:t>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economy</a:t>
            </a:r>
            <a:r>
              <a:rPr lang="pt-BR" i="1" dirty="0" smtClean="0"/>
              <a:t> emerges </a:t>
            </a:r>
            <a:r>
              <a:rPr lang="pt-BR" i="1" dirty="0" err="1" smtClean="0"/>
              <a:t>from</a:t>
            </a:r>
            <a:r>
              <a:rPr lang="pt-BR" i="1" dirty="0" smtClean="0"/>
              <a:t>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downturn</a:t>
            </a:r>
            <a:r>
              <a:rPr lang="pt-BR" i="1" dirty="0" smtClean="0"/>
              <a:t>, </a:t>
            </a:r>
            <a:r>
              <a:rPr lang="pt-BR" i="1" dirty="0" err="1" smtClean="0"/>
              <a:t>so</a:t>
            </a:r>
            <a:r>
              <a:rPr lang="pt-BR" i="1" dirty="0" smtClean="0"/>
              <a:t> it </a:t>
            </a:r>
            <a:r>
              <a:rPr lang="pt-BR" i="1" dirty="0" err="1" smtClean="0"/>
              <a:t>reaches</a:t>
            </a:r>
            <a:r>
              <a:rPr lang="pt-BR" i="1" dirty="0" smtClean="0"/>
              <a:t> balance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debt</a:t>
            </a:r>
            <a:r>
              <a:rPr lang="pt-BR" i="1" dirty="0" smtClean="0"/>
              <a:t> </a:t>
            </a:r>
            <a:r>
              <a:rPr lang="pt-BR" i="1" dirty="0" err="1" smtClean="0"/>
              <a:t>is</a:t>
            </a:r>
            <a:r>
              <a:rPr lang="pt-BR" i="1" dirty="0" smtClean="0"/>
              <a:t> </a:t>
            </a:r>
            <a:r>
              <a:rPr lang="pt-BR" i="1" dirty="0" err="1" smtClean="0"/>
              <a:t>falling</a:t>
            </a:r>
            <a:r>
              <a:rPr lang="pt-BR" i="1" dirty="0" smtClean="0"/>
              <a:t> as a </a:t>
            </a:r>
            <a:r>
              <a:rPr lang="pt-BR" i="1" dirty="0" err="1" smtClean="0"/>
              <a:t>proportion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GDP </a:t>
            </a:r>
            <a:r>
              <a:rPr lang="pt-BR" i="1" dirty="0" err="1" smtClean="0"/>
              <a:t>once</a:t>
            </a:r>
            <a:r>
              <a:rPr lang="pt-BR" i="1" dirty="0" smtClean="0"/>
              <a:t> </a:t>
            </a:r>
            <a:r>
              <a:rPr lang="pt-BR" i="1" dirty="0" err="1" smtClean="0"/>
              <a:t>the</a:t>
            </a:r>
            <a:r>
              <a:rPr lang="pt-BR" i="1" dirty="0" smtClean="0"/>
              <a:t> global </a:t>
            </a:r>
            <a:r>
              <a:rPr lang="pt-BR" i="1" dirty="0" err="1" smtClean="0"/>
              <a:t>shocks</a:t>
            </a:r>
            <a:r>
              <a:rPr lang="pt-BR" i="1" dirty="0" smtClean="0"/>
              <a:t> </a:t>
            </a:r>
            <a:r>
              <a:rPr lang="pt-BR" i="1" dirty="0" err="1" smtClean="0"/>
              <a:t>have</a:t>
            </a:r>
            <a:r>
              <a:rPr lang="pt-BR" i="1" dirty="0" smtClean="0"/>
              <a:t> </a:t>
            </a:r>
            <a:r>
              <a:rPr lang="pt-BR" i="1" dirty="0" err="1" smtClean="0"/>
              <a:t>worked</a:t>
            </a:r>
            <a:r>
              <a:rPr lang="pt-BR" i="1" dirty="0" smtClean="0"/>
              <a:t> </a:t>
            </a:r>
            <a:r>
              <a:rPr lang="pt-BR" i="1" dirty="0" err="1" smtClean="0"/>
              <a:t>their</a:t>
            </a:r>
            <a:r>
              <a:rPr lang="pt-BR" i="1" dirty="0" smtClean="0"/>
              <a:t> </a:t>
            </a:r>
            <a:r>
              <a:rPr lang="pt-BR" i="1" dirty="0" err="1" smtClean="0"/>
              <a:t>way</a:t>
            </a:r>
            <a:r>
              <a:rPr lang="pt-BR" i="1" dirty="0" smtClean="0"/>
              <a:t> </a:t>
            </a:r>
            <a:r>
              <a:rPr lang="pt-BR" i="1" dirty="0" err="1" smtClean="0"/>
              <a:t>through</a:t>
            </a:r>
            <a:r>
              <a:rPr lang="pt-BR" i="1" dirty="0" smtClean="0"/>
              <a:t>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economy</a:t>
            </a:r>
            <a:r>
              <a:rPr lang="pt-BR" i="1" dirty="0" smtClean="0"/>
              <a:t> in </a:t>
            </a:r>
            <a:r>
              <a:rPr lang="pt-BR" i="1" dirty="0" err="1" smtClean="0"/>
              <a:t>full</a:t>
            </a:r>
            <a:r>
              <a:rPr lang="pt-BR" i="1" dirty="0" smtClean="0"/>
              <a:t>”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pt-BR" sz="2800" dirty="0"/>
              <a:t>Duas inovações institucionais em 2011: OBR e o “Charter for budget </a:t>
            </a:r>
            <a:r>
              <a:rPr lang="pt-BR" sz="2800" dirty="0" err="1"/>
              <a:t>responsibility</a:t>
            </a:r>
            <a:r>
              <a:rPr lang="pt-BR" sz="2800" dirty="0"/>
              <a:t>”.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9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58" y="77275"/>
            <a:ext cx="8976574" cy="136701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Reino Unido: Contrato de Responsabilidade Fiscal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729" y="1815922"/>
            <a:ext cx="8628845" cy="4881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Este documento é um contrato do governo com o congresso que relata a formulação e implementação da política fiscal:</a:t>
            </a:r>
          </a:p>
          <a:p>
            <a:r>
              <a:rPr lang="pt-BR" dirty="0"/>
              <a:t>  objetivos do governo para a política fiscal</a:t>
            </a:r>
          </a:p>
          <a:p>
            <a:r>
              <a:rPr lang="pt-BR" dirty="0"/>
              <a:t>  objetivo para a administração da dívida </a:t>
            </a:r>
            <a:r>
              <a:rPr lang="pt-BR" dirty="0" smtClean="0"/>
              <a:t>pública</a:t>
            </a:r>
            <a:endParaRPr lang="pt-BR" dirty="0"/>
          </a:p>
          <a:p>
            <a:r>
              <a:rPr lang="pt-BR" dirty="0"/>
              <a:t>  requerimentos mínimos para o relatório orçamentário.</a:t>
            </a:r>
          </a:p>
          <a:p>
            <a:pPr marL="0" indent="0">
              <a:buNone/>
            </a:pPr>
            <a:r>
              <a:rPr lang="pt-BR" dirty="0"/>
              <a:t>Qualquer mudança nos objetivos da política fiscal deve ser aprovada pelo Parlamento mediante atualização deste contrato.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8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5" y="236337"/>
            <a:ext cx="8560427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+mn-lt"/>
              </a:rPr>
              <a:t>Reino Unido: objetivo da política fiscal em 2014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841681"/>
            <a:ext cx="8487178" cy="4670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/>
              <a:t>O “contrato” de 2014 estipulou os seguintes objetivos:</a:t>
            </a:r>
          </a:p>
          <a:p>
            <a:r>
              <a:rPr lang="pt-BR" dirty="0" smtClean="0"/>
              <a:t>  </a:t>
            </a:r>
            <a:r>
              <a:rPr lang="pt-BR" sz="2400" dirty="0"/>
              <a:t>Atingir um </a:t>
            </a:r>
            <a:r>
              <a:rPr lang="pt-BR" sz="2400" dirty="0" smtClean="0"/>
              <a:t>resultado ciclicamente </a:t>
            </a:r>
            <a:r>
              <a:rPr lang="pt-BR" sz="2400" dirty="0"/>
              <a:t>ajustado previamente estabelecido </a:t>
            </a:r>
            <a:r>
              <a:rPr lang="pt-BR" sz="2400" dirty="0" smtClean="0"/>
              <a:t>em </a:t>
            </a:r>
            <a:r>
              <a:rPr lang="pt-BR" sz="2400" dirty="0"/>
              <a:t>uma janela de previsão de cinco anos.</a:t>
            </a:r>
          </a:p>
          <a:p>
            <a:r>
              <a:rPr lang="pt-BR" sz="2400" dirty="0"/>
              <a:t>  A dívida líquida em percentual do PIB deve ser reduzida em 2015-16.</a:t>
            </a:r>
          </a:p>
          <a:p>
            <a:pPr algn="just"/>
            <a:r>
              <a:rPr lang="en-US" sz="2400" dirty="0"/>
              <a:t> 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gastos</a:t>
            </a:r>
            <a:r>
              <a:rPr lang="en-US" sz="2400" dirty="0" smtClean="0"/>
              <a:t> </a:t>
            </a:r>
            <a:r>
              <a:rPr lang="en-US" sz="2400" dirty="0" err="1"/>
              <a:t>sociais</a:t>
            </a:r>
            <a:r>
              <a:rPr lang="en-US" sz="2400" dirty="0"/>
              <a:t> </a:t>
            </a:r>
            <a:r>
              <a:rPr lang="en-US" sz="2400" dirty="0" err="1"/>
              <a:t>devem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mantidos</a:t>
            </a:r>
            <a:r>
              <a:rPr lang="en-US" sz="2400" dirty="0"/>
              <a:t> </a:t>
            </a:r>
            <a:r>
              <a:rPr lang="en-US" sz="2400" dirty="0" err="1"/>
              <a:t>abaixo</a:t>
            </a:r>
            <a:r>
              <a:rPr lang="en-US" sz="2400" dirty="0"/>
              <a:t> de um </a:t>
            </a:r>
            <a:r>
              <a:rPr lang="en-US" sz="2400" dirty="0" err="1"/>
              <a:t>limite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janela</a:t>
            </a:r>
            <a:r>
              <a:rPr lang="en-US" sz="2400" dirty="0"/>
              <a:t> de </a:t>
            </a:r>
            <a:r>
              <a:rPr lang="en-US" sz="2400" dirty="0" err="1"/>
              <a:t>cinco</a:t>
            </a:r>
            <a:r>
              <a:rPr lang="en-US" sz="2400" dirty="0"/>
              <a:t> </a:t>
            </a:r>
            <a:r>
              <a:rPr lang="en-US" sz="2400" dirty="0" err="1"/>
              <a:t>anos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A </a:t>
            </a:r>
            <a:r>
              <a:rPr lang="en-US" dirty="0" err="1" smtClean="0"/>
              <a:t>regra</a:t>
            </a:r>
            <a:r>
              <a:rPr lang="en-US" dirty="0" smtClean="0"/>
              <a:t> para a </a:t>
            </a:r>
            <a:r>
              <a:rPr lang="en-US" dirty="0" err="1" smtClean="0"/>
              <a:t>dívida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alterada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janeiro</a:t>
            </a:r>
            <a:r>
              <a:rPr lang="en-US" dirty="0" smtClean="0"/>
              <a:t> de 2015:</a:t>
            </a:r>
            <a:endParaRPr lang="en-US" dirty="0"/>
          </a:p>
          <a:p>
            <a:pPr algn="just"/>
            <a:r>
              <a:rPr lang="pt-BR" sz="2400" dirty="0"/>
              <a:t>A dívida líquida em percentual do PIB deve </a:t>
            </a:r>
            <a:r>
              <a:rPr lang="pt-BR" sz="2400" u="sng" dirty="0"/>
              <a:t>ser reduzida em 2016-17</a:t>
            </a:r>
            <a:r>
              <a:rPr lang="pt-BR" sz="24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33461" y="1313692"/>
            <a:ext cx="3922643" cy="42886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17" y="176628"/>
            <a:ext cx="9037983" cy="94383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Avaliação da regra fiscal no Reino Unido</a:t>
            </a:r>
            <a:endParaRPr lang="pt-BR" sz="4000" b="1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2A8-4C1C-4D23-A462-0593F1BF54A3}" type="slidenum">
              <a:rPr lang="pt-BR" smtClean="0"/>
              <a:t>9</a:t>
            </a:fld>
            <a:endParaRPr lang="pt-BR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86774"/>
              </p:ext>
            </p:extLst>
          </p:nvPr>
        </p:nvGraphicFramePr>
        <p:xfrm>
          <a:off x="28172" y="1417984"/>
          <a:ext cx="8487178" cy="503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54546" y="6478073"/>
            <a:ext cx="29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FMI.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4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1199</Words>
  <Application>Microsoft Office PowerPoint</Application>
  <PresentationFormat>Apresentação na tela (4:3)</PresentationFormat>
  <Paragraphs>205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1_Tema do Office</vt:lpstr>
      <vt:lpstr>Regras Fiscais</vt:lpstr>
      <vt:lpstr>A regra fiscal brasileira</vt:lpstr>
      <vt:lpstr>Apresentação do PowerPoint</vt:lpstr>
      <vt:lpstr>Dívida Líquida do Setor Público em % do PIB</vt:lpstr>
      <vt:lpstr>Dívida Bruta do Governo Geral em % do PIB</vt:lpstr>
      <vt:lpstr>Evolução das Regras Fiscais no Reino Unido</vt:lpstr>
      <vt:lpstr>Reino Unido: Contrato de Responsabilidade Fiscal</vt:lpstr>
      <vt:lpstr>Reino Unido: objetivo da política fiscal em 2014</vt:lpstr>
      <vt:lpstr>Avaliação da regra fiscal no Reino Unido</vt:lpstr>
      <vt:lpstr>Avaliação da regra fiscal no Reino Unido</vt:lpstr>
      <vt:lpstr>A experiência da Nova Zelândia com regras fiscais</vt:lpstr>
      <vt:lpstr>Regra Fiscal da Nova Zelândia em 2015</vt:lpstr>
      <vt:lpstr>Avaliação da regra na Nova Zelândia</vt:lpstr>
      <vt:lpstr>Avaliação da regra na Nova Zelândia</vt:lpstr>
      <vt:lpstr>A experiência internacional com cláusulas de escape</vt:lpstr>
      <vt:lpstr>O PRS n° 84 de 2007</vt:lpstr>
      <vt:lpstr>Conclusões e questões para discussão</vt:lpstr>
      <vt:lpstr>Anexos</vt:lpstr>
      <vt:lpstr>DCL/RCL</vt:lpstr>
      <vt:lpstr>DB/RCL</vt:lpstr>
      <vt:lpstr>Estoque de títulos em poder do BCB em relação ao M1</vt:lpstr>
      <vt:lpstr>Velocidade de Circulação da Moeda (PIB/M1)</vt:lpstr>
      <vt:lpstr>Limite da Dívida nos EUA</vt:lpstr>
      <vt:lpstr>Limite da Dívida nos EUA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Regras Fiscais</dc:title>
  <dc:creator>Manoel Pires</dc:creator>
  <cp:lastModifiedBy>Manoel Pires</cp:lastModifiedBy>
  <cp:revision>37</cp:revision>
  <dcterms:created xsi:type="dcterms:W3CDTF">2015-05-29T13:33:24Z</dcterms:created>
  <dcterms:modified xsi:type="dcterms:W3CDTF">2015-06-01T17:29:39Z</dcterms:modified>
</cp:coreProperties>
</file>