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56" r:id="rId2"/>
    <p:sldId id="483" r:id="rId3"/>
    <p:sldId id="440" r:id="rId4"/>
    <p:sldId id="496" r:id="rId5"/>
    <p:sldId id="501" r:id="rId6"/>
    <p:sldId id="390" r:id="rId7"/>
    <p:sldId id="442" r:id="rId8"/>
    <p:sldId id="421" r:id="rId9"/>
    <p:sldId id="423" r:id="rId10"/>
    <p:sldId id="424" r:id="rId11"/>
    <p:sldId id="429" r:id="rId12"/>
    <p:sldId id="430" r:id="rId13"/>
    <p:sldId id="431" r:id="rId14"/>
    <p:sldId id="432" r:id="rId15"/>
    <p:sldId id="436" r:id="rId16"/>
    <p:sldId id="450" r:id="rId17"/>
    <p:sldId id="312" r:id="rId18"/>
    <p:sldId id="257" r:id="rId19"/>
    <p:sldId id="507" r:id="rId20"/>
    <p:sldId id="393" r:id="rId21"/>
    <p:sldId id="394" r:id="rId22"/>
    <p:sldId id="395" r:id="rId23"/>
    <p:sldId id="396" r:id="rId24"/>
    <p:sldId id="397" r:id="rId25"/>
    <p:sldId id="398" r:id="rId26"/>
    <p:sldId id="399" r:id="rId27"/>
    <p:sldId id="400" r:id="rId28"/>
    <p:sldId id="401" r:id="rId29"/>
    <p:sldId id="402" r:id="rId30"/>
    <p:sldId id="403" r:id="rId31"/>
    <p:sldId id="404" r:id="rId32"/>
    <p:sldId id="405" r:id="rId33"/>
    <p:sldId id="406" r:id="rId34"/>
    <p:sldId id="407" r:id="rId35"/>
    <p:sldId id="439" r:id="rId36"/>
    <p:sldId id="502" r:id="rId37"/>
    <p:sldId id="491" r:id="rId38"/>
    <p:sldId id="492" r:id="rId39"/>
    <p:sldId id="493" r:id="rId40"/>
    <p:sldId id="500" r:id="rId41"/>
    <p:sldId id="506" r:id="rId42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04E18"/>
    <a:srgbClr val="0A26F6"/>
    <a:srgbClr val="2E94B9"/>
    <a:srgbClr val="0972F1"/>
    <a:srgbClr val="20D6F1"/>
    <a:srgbClr val="2E9EFA"/>
    <a:srgbClr val="FBE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929F9F4-4A8F-4326-A1B4-22849713DDAB}" styleName="Estilo Escuro 1 - Ênfase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Estilo Médio 3 - 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61" autoAdjust="0"/>
    <p:restoredTop sz="99712" autoAdjust="0"/>
  </p:normalViewPr>
  <p:slideViewPr>
    <p:cSldViewPr snapToGrid="0">
      <p:cViewPr varScale="1">
        <p:scale>
          <a:sx n="116" d="100"/>
          <a:sy n="116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250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90" y="4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3C460-926D-47BA-87C1-3C0A3C26DFC6}" type="datetimeFigureOut">
              <a:rPr lang="pt-BR" smtClean="0"/>
              <a:t>11/08/2015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246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90" y="9428246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A6C05-D3D1-45E1-A991-EBFA73B191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7088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05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805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EDB1BA93-98BC-4D79-B82F-C44CC4E43B3D}" type="datetimeFigureOut">
              <a:rPr lang="pt-BR" smtClean="0"/>
              <a:t>11/08/2015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8054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6" y="9428584"/>
            <a:ext cx="2945659" cy="498054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5E6F7C40-69A4-4A94-856A-C11E446740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1823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3A29-F9E9-4330-976D-35D0577B4114}" type="datetimeFigureOut">
              <a:rPr lang="pt-BR" smtClean="0"/>
              <a:t>11/08/2015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249A9-5EA8-4DD2-80EA-32C710DFB5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247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136"/>
            <a:ext cx="9144000" cy="8905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2260" y="16977"/>
            <a:ext cx="8920299" cy="688418"/>
          </a:xfrm>
        </p:spPr>
        <p:txBody>
          <a:bodyPr>
            <a:noAutofit/>
          </a:bodyPr>
          <a:lstStyle>
            <a:lvl1pPr>
              <a:defRPr sz="3200">
                <a:latin typeface="Arial Rounded MT Bold" panose="020F0704030504030204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259" y="1123405"/>
            <a:ext cx="8920299" cy="5053557"/>
          </a:xfrm>
        </p:spPr>
        <p:txBody>
          <a:bodyPr>
            <a:normAutofit/>
          </a:bodyPr>
          <a:lstStyle>
            <a:lvl1pPr>
              <a:defRPr sz="3200">
                <a:latin typeface="Arial Rounded MT Bold" panose="020F0704030504030204" pitchFamily="34" charset="0"/>
              </a:defRPr>
            </a:lvl1pPr>
            <a:lvl2pPr>
              <a:defRPr sz="3200">
                <a:latin typeface="Arial Rounded MT Bold" panose="020F0704030504030204" pitchFamily="34" charset="0"/>
              </a:defRPr>
            </a:lvl2pPr>
            <a:lvl3pPr>
              <a:defRPr sz="3200">
                <a:latin typeface="Arial Rounded MT Bold" panose="020F0704030504030204" pitchFamily="34" charset="0"/>
              </a:defRPr>
            </a:lvl3pPr>
            <a:lvl4pPr>
              <a:defRPr sz="3200">
                <a:latin typeface="Arial Rounded MT Bold" panose="020F0704030504030204" pitchFamily="34" charset="0"/>
              </a:defRPr>
            </a:lvl4pPr>
            <a:lvl5pPr>
              <a:defRPr sz="3200"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249A9-5EA8-4DD2-80EA-32C710DFB5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0484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63A29-F9E9-4330-976D-35D0577B4114}" type="datetimeFigureOut">
              <a:rPr lang="pt-BR" smtClean="0"/>
              <a:t>11/08/2015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249A9-5EA8-4DD2-80EA-32C710DFB5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9307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emf"/><Relationship Id="rId5" Type="http://schemas.openxmlformats.org/officeDocument/2006/relationships/package" Target="../embeddings/Planilha_do_Microsoft_Excel1.xlsx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" y="18288"/>
            <a:ext cx="9144001" cy="685680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22348" y="1246368"/>
            <a:ext cx="831255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700"/>
              </a:lnSpc>
            </a:pPr>
            <a:endParaRPr lang="pt-BR" sz="4800" b="1" dirty="0" smtClean="0">
              <a:cs typeface="David" panose="020E0502060401010101" pitchFamily="34" charset="-79"/>
            </a:endParaRPr>
          </a:p>
          <a:p>
            <a:pPr algn="ctr">
              <a:lnSpc>
                <a:spcPts val="5700"/>
              </a:lnSpc>
            </a:pPr>
            <a:r>
              <a:rPr lang="pt-BR" sz="4800" b="1" dirty="0" smtClean="0">
                <a:cs typeface="David" panose="020E0502060401010101" pitchFamily="34" charset="-79"/>
              </a:rPr>
              <a:t>PROGRAMA DE INVESTIMENTO</a:t>
            </a:r>
          </a:p>
          <a:p>
            <a:pPr algn="ctr">
              <a:lnSpc>
                <a:spcPts val="5700"/>
              </a:lnSpc>
            </a:pPr>
            <a:r>
              <a:rPr lang="pt-BR" sz="4800" b="1" dirty="0" smtClean="0">
                <a:cs typeface="David" panose="020E0502060401010101" pitchFamily="34" charset="-79"/>
              </a:rPr>
              <a:t>EM ENERGIA ELÉTRICA (PIEE)</a:t>
            </a:r>
          </a:p>
          <a:p>
            <a:pPr algn="ctr">
              <a:lnSpc>
                <a:spcPts val="5700"/>
              </a:lnSpc>
            </a:pPr>
            <a:r>
              <a:rPr lang="pt-BR" sz="4800" b="1" dirty="0" smtClean="0">
                <a:cs typeface="David" panose="020E0502060401010101" pitchFamily="34" charset="-79"/>
              </a:rPr>
              <a:t>2015- 2018</a:t>
            </a:r>
            <a:endParaRPr lang="pt-BR" sz="4800" b="1" dirty="0">
              <a:cs typeface="David" panose="020E0502060401010101" pitchFamily="34" charset="-79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2"/>
          <a:stretch/>
        </p:blipFill>
        <p:spPr>
          <a:xfrm>
            <a:off x="-3437" y="5476315"/>
            <a:ext cx="9142858" cy="138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84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930"/>
            <a:ext cx="9144000" cy="909638"/>
          </a:xfrm>
          <a:prstGeom prst="rect">
            <a:avLst/>
          </a:prstGeom>
        </p:spPr>
      </p:pic>
      <p:graphicFrame>
        <p:nvGraphicFramePr>
          <p:cNvPr id="6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747480"/>
              </p:ext>
            </p:extLst>
          </p:nvPr>
        </p:nvGraphicFramePr>
        <p:xfrm>
          <a:off x="4739958" y="1657088"/>
          <a:ext cx="4151312" cy="4983144"/>
        </p:xfrm>
        <a:graphic>
          <a:graphicData uri="http://schemas.openxmlformats.org/drawingml/2006/table">
            <a:tbl>
              <a:tblPr/>
              <a:tblGrid>
                <a:gridCol w="1722983"/>
                <a:gridCol w="2428329"/>
              </a:tblGrid>
              <a:tr h="88002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sym typeface="Gill Sans" charset="0"/>
                        </a:rPr>
                        <a:t>Capacidade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sym typeface="Gill Sans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sym typeface="Gill Sans" charset="0"/>
                        </a:rPr>
                        <a:t>instalada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91405" marR="91405" marT="45716" marB="45716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sym typeface="Gill Sans" charset="0"/>
                        </a:rPr>
                        <a:t>2.338 MW</a:t>
                      </a:r>
                    </a:p>
                  </a:txBody>
                  <a:tcPr marL="91405" marR="91405" marT="45716" marB="45716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88002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sym typeface="Gill Sans" charset="0"/>
                        </a:rPr>
                        <a:t>Unidades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-128"/>
                        <a:sym typeface="Gill Sans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sym typeface="Gill Sans" charset="0"/>
                        </a:rPr>
                        <a:t>geradoras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91405" marR="91405" marT="45716" marB="45716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sym typeface="Gill Sans" charset="0"/>
                        </a:rPr>
                        <a:t>40 x 58,45 MW</a:t>
                      </a:r>
                    </a:p>
                  </a:txBody>
                  <a:tcPr marL="91405" marR="91405" marT="45716" marB="45716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002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sym typeface="Gill Sans" charset="0"/>
                        </a:rPr>
                        <a:t>Reservatório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91405" marR="91405" marT="45716" marB="45716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sym typeface="Gill Sans" charset="0"/>
                        </a:rPr>
                        <a:t>646 km²</a:t>
                      </a:r>
                    </a:p>
                  </a:txBody>
                  <a:tcPr marL="91405" marR="91405" marT="45716" marB="45716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10137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sym typeface="Gill Sans" charset="0"/>
                        </a:rPr>
                        <a:t>Período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sym typeface="Gill Sans" charset="0"/>
                        </a:rPr>
                        <a:t> de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sym typeface="Gill Sans" charset="0"/>
                        </a:rPr>
                        <a:t>construção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91405" marR="91405" marT="45716" marB="45716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sym typeface="Gill Sans" charset="0"/>
                        </a:rPr>
                        <a:t>5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sym typeface="Gill Sans" charset="0"/>
                        </a:rPr>
                        <a:t>anos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sym typeface="Gill Sans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sym typeface="Gill Sans" charset="0"/>
                        </a:rPr>
                        <a:t>até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sym typeface="Gill Sans" charset="0"/>
                        </a:rPr>
                        <a:t> 1ª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sym typeface="Gill Sans" charset="0"/>
                        </a:rPr>
                        <a:t>turbina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-128"/>
                        <a:sym typeface="Gill Sans" charset="0"/>
                      </a:endParaRP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sym typeface="Gill Sans" charset="0"/>
                        </a:rPr>
                        <a:t>3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sym typeface="Gill Sans" charset="0"/>
                        </a:rPr>
                        <a:t>anos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sym typeface="Gill Sans" charset="0"/>
                        </a:rPr>
                        <a:t> para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sym typeface="Gill Sans" charset="0"/>
                        </a:rPr>
                        <a:t>conclusão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sym typeface="Gill Sans" charset="0"/>
                        </a:rPr>
                        <a:t> da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sym typeface="Gill Sans" charset="0"/>
                        </a:rPr>
                        <a:t>motorização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91405" marR="91405" marT="45716" marB="45716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002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sym typeface="Gill Sans" charset="0"/>
                        </a:rPr>
                        <a:t>Investimento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sym typeface="Gill Sans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sym typeface="Gill Sans" charset="0"/>
                        </a:rPr>
                        <a:t>estimado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91405" marR="91405" marT="45716" marB="45716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sym typeface="Gill Sans" charset="0"/>
                        </a:rPr>
                        <a:t>R$ 10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sym typeface="Gill Sans" charset="0"/>
                        </a:rPr>
                        <a:t>bilhões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91405" marR="91405" marT="45716" marB="45716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27"/>
          <a:stretch>
            <a:fillRect/>
          </a:stretch>
        </p:blipFill>
        <p:spPr bwMode="auto">
          <a:xfrm>
            <a:off x="103188" y="1790701"/>
            <a:ext cx="4468812" cy="452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748" y="-47020"/>
            <a:ext cx="826559" cy="826559"/>
          </a:xfrm>
          <a:prstGeom prst="rect">
            <a:avLst/>
          </a:prstGeom>
        </p:spPr>
      </p:pic>
      <p:sp>
        <p:nvSpPr>
          <p:cNvPr id="10" name="Título 4"/>
          <p:cNvSpPr>
            <a:spLocks noGrp="1"/>
          </p:cNvSpPr>
          <p:nvPr>
            <p:ph type="title"/>
          </p:nvPr>
        </p:nvSpPr>
        <p:spPr>
          <a:xfrm>
            <a:off x="132260" y="16977"/>
            <a:ext cx="8920299" cy="68841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+mn-lt"/>
              </a:rPr>
              <a:t>INVESTIMENTO EM GERAÇÃO</a:t>
            </a:r>
            <a:endParaRPr lang="pt-BR" sz="2400" b="1" dirty="0">
              <a:latin typeface="+mn-lt"/>
            </a:endParaRPr>
          </a:p>
        </p:txBody>
      </p:sp>
      <p:sp>
        <p:nvSpPr>
          <p:cNvPr id="11" name="Pentágono 10"/>
          <p:cNvSpPr/>
          <p:nvPr/>
        </p:nvSpPr>
        <p:spPr>
          <a:xfrm>
            <a:off x="158752" y="1040329"/>
            <a:ext cx="2117723" cy="502721"/>
          </a:xfrm>
          <a:prstGeom prst="homePlate">
            <a:avLst/>
          </a:prstGeom>
          <a:solidFill>
            <a:srgbClr val="2E94B9"/>
          </a:solidFill>
          <a:ln>
            <a:solidFill>
              <a:srgbClr val="2E94B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UHE JATOBÁ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784605" y="6369096"/>
            <a:ext cx="78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 smtClean="0"/>
              <a:t>Fonte: EPE</a:t>
            </a:r>
            <a:endParaRPr lang="pt-BR" sz="1100" i="1" dirty="0"/>
          </a:p>
        </p:txBody>
      </p:sp>
    </p:spTree>
    <p:extLst>
      <p:ext uri="{BB962C8B-B14F-4D97-AF65-F5344CB8AC3E}">
        <p14:creationId xmlns:p14="http://schemas.microsoft.com/office/powerpoint/2010/main" val="407588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930"/>
            <a:ext cx="9144000" cy="909638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9" t="-1" r="13905" b="1518"/>
          <a:stretch/>
        </p:blipFill>
        <p:spPr bwMode="auto">
          <a:xfrm>
            <a:off x="4680000" y="1800000"/>
            <a:ext cx="4320000" cy="50340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1"/>
          <p:cNvSpPr txBox="1">
            <a:spLocks noChangeArrowheads="1"/>
          </p:cNvSpPr>
          <p:nvPr/>
        </p:nvSpPr>
        <p:spPr bwMode="auto">
          <a:xfrm>
            <a:off x="7634288" y="6461915"/>
            <a:ext cx="13303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pt-BR" altLang="pt-BR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Fonte: SIGEL/ANEEL</a:t>
            </a:r>
          </a:p>
        </p:txBody>
      </p:sp>
      <p:sp>
        <p:nvSpPr>
          <p:cNvPr id="15" name="CaixaDeTexto 11"/>
          <p:cNvSpPr txBox="1">
            <a:spLocks noChangeArrowheads="1"/>
          </p:cNvSpPr>
          <p:nvPr/>
        </p:nvSpPr>
        <p:spPr bwMode="auto">
          <a:xfrm>
            <a:off x="4629151" y="1671637"/>
            <a:ext cx="44496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altLang="pt-BR" sz="1200" dirty="0">
                <a:latin typeface="+mn-lt"/>
              </a:rPr>
              <a:t>Potencial com p</a:t>
            </a:r>
            <a:r>
              <a:rPr lang="pt-BR" altLang="pt-BR" sz="1200" dirty="0" smtClean="0">
                <a:latin typeface="+mn-lt"/>
              </a:rPr>
              <a:t>rojeto básico </a:t>
            </a:r>
            <a:r>
              <a:rPr lang="pt-BR" altLang="pt-BR" sz="1200" dirty="0">
                <a:latin typeface="+mn-lt"/>
              </a:rPr>
              <a:t>aprovado, com aceite ou registro ativo</a:t>
            </a:r>
          </a:p>
        </p:txBody>
      </p:sp>
      <p:sp>
        <p:nvSpPr>
          <p:cNvPr id="17" name="Pentágono 16"/>
          <p:cNvSpPr/>
          <p:nvPr/>
        </p:nvSpPr>
        <p:spPr>
          <a:xfrm>
            <a:off x="158752" y="1040329"/>
            <a:ext cx="5938836" cy="502721"/>
          </a:xfrm>
          <a:prstGeom prst="homePlate">
            <a:avLst/>
          </a:prstGeom>
          <a:solidFill>
            <a:srgbClr val="2E94B9"/>
          </a:solidFill>
          <a:ln>
            <a:solidFill>
              <a:srgbClr val="2E94B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PEQUENAS CENTRAIS HIDRELÉTRICAS - PCH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466727" y="2659783"/>
            <a:ext cx="3708400" cy="1243011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EMPREENDIMENTOS</a:t>
            </a:r>
          </a:p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A CONTRATAR DE AGO/2015 A DEZ/2018</a:t>
            </a:r>
            <a:endParaRPr lang="pt-BR" sz="4800" b="1" dirty="0">
              <a:solidFill>
                <a:schemeClr val="tx1"/>
              </a:solidFill>
            </a:endParaRP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466726" y="4109906"/>
            <a:ext cx="3781425" cy="1073955"/>
          </a:xfrm>
          <a:prstGeom prst="roundRect">
            <a:avLst/>
          </a:prstGeom>
          <a:gradFill>
            <a:gsLst>
              <a:gs pos="0">
                <a:srgbClr val="20D6F1"/>
              </a:gs>
              <a:gs pos="10000">
                <a:srgbClr val="2E94B9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1.000 a 1.500 MW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22" name="Título 4"/>
          <p:cNvSpPr>
            <a:spLocks noGrp="1"/>
          </p:cNvSpPr>
          <p:nvPr>
            <p:ph type="title"/>
          </p:nvPr>
        </p:nvSpPr>
        <p:spPr>
          <a:xfrm>
            <a:off x="132260" y="16977"/>
            <a:ext cx="8920299" cy="68841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+mn-lt"/>
              </a:rPr>
              <a:t>INVESTIMENTO EM GERAÇÃO</a:t>
            </a:r>
            <a:endParaRPr lang="pt-BR" sz="2400" b="1" dirty="0">
              <a:latin typeface="+mn-lt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466727" y="5306784"/>
            <a:ext cx="78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 smtClean="0"/>
              <a:t>Fonte: EPE</a:t>
            </a:r>
            <a:endParaRPr lang="pt-BR" sz="1100" i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-52411"/>
            <a:ext cx="898200" cy="82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4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930"/>
            <a:ext cx="9144000" cy="909638"/>
          </a:xfrm>
          <a:prstGeom prst="rect">
            <a:avLst/>
          </a:prstGeom>
        </p:spPr>
      </p:pic>
      <p:sp>
        <p:nvSpPr>
          <p:cNvPr id="13" name="CaixaDeTexto 11"/>
          <p:cNvSpPr txBox="1">
            <a:spLocks noChangeArrowheads="1"/>
          </p:cNvSpPr>
          <p:nvPr/>
        </p:nvSpPr>
        <p:spPr bwMode="auto">
          <a:xfrm>
            <a:off x="4786187" y="1670844"/>
            <a:ext cx="4206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1200" dirty="0">
                <a:latin typeface="+mn-lt"/>
              </a:rPr>
              <a:t>Distribuição dos projetos cadastrados no Leilão “A-3” de 2015</a:t>
            </a:r>
          </a:p>
        </p:txBody>
      </p:sp>
      <p:pic>
        <p:nvPicPr>
          <p:cNvPr id="12" name="Picture 9" descr="X:\Geobases-SEG\Produtos\Programa de Leilões de Energia\EOL\Sem títul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1782" r="17539"/>
          <a:stretch/>
        </p:blipFill>
        <p:spPr bwMode="auto">
          <a:xfrm>
            <a:off x="4680000" y="1800000"/>
            <a:ext cx="4320000" cy="4987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ítulo 4"/>
          <p:cNvSpPr>
            <a:spLocks noGrp="1"/>
          </p:cNvSpPr>
          <p:nvPr>
            <p:ph type="title"/>
          </p:nvPr>
        </p:nvSpPr>
        <p:spPr>
          <a:xfrm>
            <a:off x="132260" y="16977"/>
            <a:ext cx="8920299" cy="68841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+mn-lt"/>
              </a:rPr>
              <a:t>INVESTIMENTO EM GERAÇÃO</a:t>
            </a:r>
            <a:endParaRPr lang="pt-BR" sz="2400" b="1" dirty="0">
              <a:latin typeface="+mn-lt"/>
            </a:endParaRPr>
          </a:p>
        </p:txBody>
      </p:sp>
      <p:sp>
        <p:nvSpPr>
          <p:cNvPr id="18" name="Pentágono 17"/>
          <p:cNvSpPr/>
          <p:nvPr/>
        </p:nvSpPr>
        <p:spPr>
          <a:xfrm>
            <a:off x="158752" y="1040329"/>
            <a:ext cx="2603498" cy="502721"/>
          </a:xfrm>
          <a:prstGeom prst="homePlate">
            <a:avLst/>
          </a:prstGeom>
          <a:solidFill>
            <a:srgbClr val="2E94B9"/>
          </a:solidFill>
          <a:ln>
            <a:solidFill>
              <a:srgbClr val="2E94B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USINAS EÓLICAS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466726" y="2679247"/>
            <a:ext cx="3708400" cy="1243011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EMPREENDIMENTOS</a:t>
            </a:r>
          </a:p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A CONTRATAR DE AGO/2015 A DEZ/2018</a:t>
            </a:r>
            <a:endParaRPr lang="pt-BR" sz="4800" b="1" dirty="0">
              <a:solidFill>
                <a:schemeClr val="tx1"/>
              </a:solidFill>
            </a:endParaRP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466725" y="4129370"/>
            <a:ext cx="3781425" cy="1073955"/>
          </a:xfrm>
          <a:prstGeom prst="roundRect">
            <a:avLst/>
          </a:prstGeom>
          <a:gradFill>
            <a:gsLst>
              <a:gs pos="0">
                <a:srgbClr val="20D6F1"/>
              </a:gs>
              <a:gs pos="10000">
                <a:srgbClr val="2E94B9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4.000 a 6.000 MW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27" name="CaixaDeTexto 11"/>
          <p:cNvSpPr txBox="1">
            <a:spLocks noChangeArrowheads="1"/>
          </p:cNvSpPr>
          <p:nvPr/>
        </p:nvSpPr>
        <p:spPr bwMode="auto">
          <a:xfrm>
            <a:off x="7796213" y="6461915"/>
            <a:ext cx="13303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pt-BR" altLang="pt-BR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Fonte: EPE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466726" y="5326248"/>
            <a:ext cx="78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 smtClean="0"/>
              <a:t>Fonte: EPE</a:t>
            </a:r>
            <a:endParaRPr lang="pt-BR" sz="1100" i="1" dirty="0"/>
          </a:p>
        </p:txBody>
      </p:sp>
      <p:pic>
        <p:nvPicPr>
          <p:cNvPr id="30" name="Imagem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-52411"/>
            <a:ext cx="898200" cy="82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00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47"/>
            <a:ext cx="9144000" cy="909638"/>
          </a:xfrm>
          <a:prstGeom prst="rect">
            <a:avLst/>
          </a:prstGeom>
        </p:spPr>
      </p:pic>
      <p:sp>
        <p:nvSpPr>
          <p:cNvPr id="23" name="CaixaDeTexto 11"/>
          <p:cNvSpPr txBox="1">
            <a:spLocks noChangeArrowheads="1"/>
          </p:cNvSpPr>
          <p:nvPr/>
        </p:nvSpPr>
        <p:spPr bwMode="auto">
          <a:xfrm>
            <a:off x="4505326" y="1672189"/>
            <a:ext cx="46306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1200" dirty="0">
                <a:latin typeface="+mn-lt"/>
              </a:rPr>
              <a:t>Distribuição dos projetos cadastrados no 1º Leilão de Reserva de 2015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9" t="-1" r="13905" b="1518"/>
          <a:stretch/>
        </p:blipFill>
        <p:spPr bwMode="auto">
          <a:xfrm>
            <a:off x="4732729" y="1847849"/>
            <a:ext cx="4231758" cy="4931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 descr="X:\Geobases-SEG\Produtos\Programa de Leilões de Energia\UFV\Sem títul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8" t="2712" r="18370"/>
          <a:stretch/>
        </p:blipFill>
        <p:spPr bwMode="auto">
          <a:xfrm>
            <a:off x="4680000" y="1800000"/>
            <a:ext cx="4320000" cy="49757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ítulo 4"/>
          <p:cNvSpPr>
            <a:spLocks noGrp="1"/>
          </p:cNvSpPr>
          <p:nvPr>
            <p:ph type="title"/>
          </p:nvPr>
        </p:nvSpPr>
        <p:spPr>
          <a:xfrm>
            <a:off x="132260" y="16977"/>
            <a:ext cx="8920299" cy="68841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+mn-lt"/>
              </a:rPr>
              <a:t>INVESTIMENTO EM GERAÇÃO</a:t>
            </a:r>
            <a:endParaRPr lang="pt-BR" sz="2400" b="1" dirty="0">
              <a:latin typeface="+mn-lt"/>
            </a:endParaRPr>
          </a:p>
        </p:txBody>
      </p:sp>
      <p:sp>
        <p:nvSpPr>
          <p:cNvPr id="18" name="Pentágono 17"/>
          <p:cNvSpPr/>
          <p:nvPr/>
        </p:nvSpPr>
        <p:spPr>
          <a:xfrm>
            <a:off x="158752" y="1040329"/>
            <a:ext cx="4775198" cy="502721"/>
          </a:xfrm>
          <a:prstGeom prst="homePlate">
            <a:avLst/>
          </a:prstGeom>
          <a:solidFill>
            <a:srgbClr val="2E94B9"/>
          </a:solidFill>
          <a:ln>
            <a:solidFill>
              <a:srgbClr val="2E94B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USINAS SOLARES FOTOVOLTAICAS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466727" y="2556324"/>
            <a:ext cx="3708400" cy="1243011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EMPREENDIMENTOS</a:t>
            </a:r>
          </a:p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A CONTRATAR DE AGO/2015 A DEZ/2018</a:t>
            </a:r>
            <a:endParaRPr lang="pt-BR" sz="4800" b="1" dirty="0">
              <a:solidFill>
                <a:schemeClr val="tx1"/>
              </a:solidFill>
            </a:endParaRPr>
          </a:p>
        </p:txBody>
      </p:sp>
      <p:sp>
        <p:nvSpPr>
          <p:cNvPr id="26" name="Retângulo de cantos arredondados 25"/>
          <p:cNvSpPr/>
          <p:nvPr/>
        </p:nvSpPr>
        <p:spPr>
          <a:xfrm>
            <a:off x="466725" y="4006447"/>
            <a:ext cx="3781425" cy="1073955"/>
          </a:xfrm>
          <a:prstGeom prst="roundRect">
            <a:avLst/>
          </a:prstGeom>
          <a:gradFill>
            <a:gsLst>
              <a:gs pos="0">
                <a:srgbClr val="20D6F1"/>
              </a:gs>
              <a:gs pos="9000">
                <a:srgbClr val="2E94B9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2.000 a 3.000 </a:t>
            </a:r>
            <a:r>
              <a:rPr lang="pt-BR" sz="3200" b="1" dirty="0" err="1" smtClean="0">
                <a:solidFill>
                  <a:schemeClr val="bg1"/>
                </a:solidFill>
              </a:rPr>
              <a:t>MWp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466727" y="5203325"/>
            <a:ext cx="78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 smtClean="0"/>
              <a:t>Fonte: EPE</a:t>
            </a:r>
            <a:endParaRPr lang="pt-BR" sz="1100" i="1" dirty="0"/>
          </a:p>
        </p:txBody>
      </p:sp>
      <p:sp>
        <p:nvSpPr>
          <p:cNvPr id="30" name="CaixaDeTexto 11"/>
          <p:cNvSpPr txBox="1">
            <a:spLocks noChangeArrowheads="1"/>
          </p:cNvSpPr>
          <p:nvPr/>
        </p:nvSpPr>
        <p:spPr bwMode="auto">
          <a:xfrm>
            <a:off x="7796213" y="6461915"/>
            <a:ext cx="13303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pt-BR" altLang="pt-BR" sz="10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Fonte: EPE</a:t>
            </a:r>
          </a:p>
        </p:txBody>
      </p:sp>
      <p:pic>
        <p:nvPicPr>
          <p:cNvPr id="31" name="Imagem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-52411"/>
            <a:ext cx="898200" cy="82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2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930"/>
            <a:ext cx="9144000" cy="909638"/>
          </a:xfrm>
          <a:prstGeom prst="rect">
            <a:avLst/>
          </a:prstGeom>
        </p:spPr>
      </p:pic>
      <p:cxnSp>
        <p:nvCxnSpPr>
          <p:cNvPr id="14" name="Conector reto 13"/>
          <p:cNvCxnSpPr>
            <a:stCxn id="37" idx="3"/>
            <a:endCxn id="29" idx="3"/>
          </p:cNvCxnSpPr>
          <p:nvPr/>
        </p:nvCxnSpPr>
        <p:spPr>
          <a:xfrm flipV="1">
            <a:off x="4248149" y="2811887"/>
            <a:ext cx="1215201" cy="1448289"/>
          </a:xfrm>
          <a:prstGeom prst="line">
            <a:avLst/>
          </a:prstGeom>
          <a:ln w="22225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>
            <a:stCxn id="37" idx="3"/>
            <a:endCxn id="30" idx="2"/>
          </p:cNvCxnSpPr>
          <p:nvPr/>
        </p:nvCxnSpPr>
        <p:spPr>
          <a:xfrm>
            <a:off x="4248149" y="4260176"/>
            <a:ext cx="1826420" cy="0"/>
          </a:xfrm>
          <a:prstGeom prst="line">
            <a:avLst/>
          </a:prstGeom>
          <a:ln w="22225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ipse 28"/>
          <p:cNvSpPr/>
          <p:nvPr/>
        </p:nvSpPr>
        <p:spPr>
          <a:xfrm>
            <a:off x="5210175" y="1936547"/>
            <a:ext cx="1728788" cy="1025525"/>
          </a:xfrm>
          <a:prstGeom prst="ellipse">
            <a:avLst/>
          </a:prstGeom>
          <a:solidFill>
            <a:srgbClr val="2E94B9"/>
          </a:solidFill>
          <a:ln>
            <a:solidFill>
              <a:srgbClr val="2E94B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Bagaço de cana</a:t>
            </a:r>
          </a:p>
        </p:txBody>
      </p:sp>
      <p:sp>
        <p:nvSpPr>
          <p:cNvPr id="30" name="Elipse 29"/>
          <p:cNvSpPr/>
          <p:nvPr/>
        </p:nvSpPr>
        <p:spPr>
          <a:xfrm>
            <a:off x="6074569" y="3747413"/>
            <a:ext cx="1728788" cy="1025525"/>
          </a:xfrm>
          <a:prstGeom prst="ellipse">
            <a:avLst/>
          </a:prstGeom>
          <a:solidFill>
            <a:srgbClr val="2E94B9"/>
          </a:solidFill>
          <a:ln>
            <a:solidFill>
              <a:srgbClr val="2E94B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Cavaco de madeira</a:t>
            </a:r>
          </a:p>
        </p:txBody>
      </p:sp>
      <p:cxnSp>
        <p:nvCxnSpPr>
          <p:cNvPr id="31" name="Conector reto 30"/>
          <p:cNvCxnSpPr>
            <a:stCxn id="37" idx="3"/>
            <a:endCxn id="32" idx="1"/>
          </p:cNvCxnSpPr>
          <p:nvPr/>
        </p:nvCxnSpPr>
        <p:spPr>
          <a:xfrm>
            <a:off x="4248149" y="4260176"/>
            <a:ext cx="1214969" cy="1221787"/>
          </a:xfrm>
          <a:prstGeom prst="line">
            <a:avLst/>
          </a:prstGeom>
          <a:ln w="22225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ipse 31"/>
          <p:cNvSpPr/>
          <p:nvPr/>
        </p:nvSpPr>
        <p:spPr>
          <a:xfrm>
            <a:off x="5210175" y="5331778"/>
            <a:ext cx="1727200" cy="1025525"/>
          </a:xfrm>
          <a:prstGeom prst="ellipse">
            <a:avLst/>
          </a:prstGeom>
          <a:solidFill>
            <a:srgbClr val="2E94B9"/>
          </a:solidFill>
          <a:ln>
            <a:solidFill>
              <a:srgbClr val="2E94B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Outras biomassas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8356605" y="6602928"/>
            <a:ext cx="78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 smtClean="0"/>
              <a:t>Fonte: EPE</a:t>
            </a:r>
            <a:endParaRPr lang="pt-BR" sz="1100" i="1" dirty="0"/>
          </a:p>
        </p:txBody>
      </p:sp>
      <p:sp>
        <p:nvSpPr>
          <p:cNvPr id="19" name="Título 4"/>
          <p:cNvSpPr>
            <a:spLocks noGrp="1"/>
          </p:cNvSpPr>
          <p:nvPr>
            <p:ph type="title"/>
          </p:nvPr>
        </p:nvSpPr>
        <p:spPr>
          <a:xfrm>
            <a:off x="132260" y="16977"/>
            <a:ext cx="8920299" cy="68841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+mn-lt"/>
              </a:rPr>
              <a:t>INVESTIMENTO EM GERAÇÃO</a:t>
            </a:r>
            <a:endParaRPr lang="pt-BR" sz="2400" b="1" dirty="0">
              <a:latin typeface="+mn-lt"/>
            </a:endParaRPr>
          </a:p>
        </p:txBody>
      </p:sp>
      <p:sp>
        <p:nvSpPr>
          <p:cNvPr id="26" name="Pentágono 25"/>
          <p:cNvSpPr/>
          <p:nvPr/>
        </p:nvSpPr>
        <p:spPr>
          <a:xfrm>
            <a:off x="158751" y="1040329"/>
            <a:ext cx="5260973" cy="502721"/>
          </a:xfrm>
          <a:prstGeom prst="homePlate">
            <a:avLst/>
          </a:prstGeom>
          <a:solidFill>
            <a:srgbClr val="2E94B9"/>
          </a:solidFill>
          <a:ln>
            <a:solidFill>
              <a:srgbClr val="2E94B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USINAS TERMELÉTRICAS A BIOMASSA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36" name="Retângulo de cantos arredondados 35"/>
          <p:cNvSpPr/>
          <p:nvPr/>
        </p:nvSpPr>
        <p:spPr>
          <a:xfrm>
            <a:off x="466725" y="2273075"/>
            <a:ext cx="3708400" cy="1243011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EMPREENDIMENTOS</a:t>
            </a:r>
          </a:p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A CONTRATAR DE AGO/2015 A DEZ/2018</a:t>
            </a:r>
            <a:endParaRPr lang="pt-BR" sz="4800" b="1" dirty="0">
              <a:solidFill>
                <a:schemeClr val="tx1"/>
              </a:solidFill>
            </a:endParaRPr>
          </a:p>
        </p:txBody>
      </p:sp>
      <p:sp>
        <p:nvSpPr>
          <p:cNvPr id="37" name="Retângulo de cantos arredondados 36"/>
          <p:cNvSpPr/>
          <p:nvPr/>
        </p:nvSpPr>
        <p:spPr>
          <a:xfrm>
            <a:off x="466724" y="3723198"/>
            <a:ext cx="3781425" cy="1073955"/>
          </a:xfrm>
          <a:prstGeom prst="roundRect">
            <a:avLst/>
          </a:prstGeom>
          <a:gradFill>
            <a:gsLst>
              <a:gs pos="0">
                <a:srgbClr val="20D6F1"/>
              </a:gs>
              <a:gs pos="10000">
                <a:srgbClr val="2E94B9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4.000 a 5.000 MW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466725" y="4920076"/>
            <a:ext cx="78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 smtClean="0"/>
              <a:t>Fonte: EPE</a:t>
            </a:r>
            <a:endParaRPr lang="pt-BR" sz="1100" i="1" dirty="0"/>
          </a:p>
        </p:txBody>
      </p:sp>
      <p:pic>
        <p:nvPicPr>
          <p:cNvPr id="39" name="Imagem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-52411"/>
            <a:ext cx="898200" cy="82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5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930"/>
            <a:ext cx="9144000" cy="90963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61" y="-45754"/>
            <a:ext cx="822957" cy="822957"/>
          </a:xfrm>
          <a:prstGeom prst="rect">
            <a:avLst/>
          </a:prstGeom>
        </p:spPr>
      </p:pic>
      <p:cxnSp>
        <p:nvCxnSpPr>
          <p:cNvPr id="12" name="Conector reto 11"/>
          <p:cNvCxnSpPr>
            <a:stCxn id="24" idx="3"/>
            <a:endCxn id="18" idx="3"/>
          </p:cNvCxnSpPr>
          <p:nvPr/>
        </p:nvCxnSpPr>
        <p:spPr>
          <a:xfrm flipV="1">
            <a:off x="4248150" y="3731321"/>
            <a:ext cx="1215201" cy="712494"/>
          </a:xfrm>
          <a:prstGeom prst="line">
            <a:avLst/>
          </a:prstGeom>
          <a:ln w="22225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e 17"/>
          <p:cNvSpPr/>
          <p:nvPr/>
        </p:nvSpPr>
        <p:spPr>
          <a:xfrm>
            <a:off x="5210176" y="2855981"/>
            <a:ext cx="1728788" cy="1025525"/>
          </a:xfrm>
          <a:prstGeom prst="ellipse">
            <a:avLst/>
          </a:prstGeom>
          <a:solidFill>
            <a:srgbClr val="2E94B9"/>
          </a:solidFill>
          <a:ln>
            <a:solidFill>
              <a:srgbClr val="2E94B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>
                <a:solidFill>
                  <a:schemeClr val="bg1"/>
                </a:solidFill>
              </a:rPr>
              <a:t>Gás Natural</a:t>
            </a:r>
            <a:endParaRPr lang="pt-BR" b="1" dirty="0">
              <a:solidFill>
                <a:schemeClr val="bg1"/>
              </a:solidFill>
            </a:endParaRPr>
          </a:p>
        </p:txBody>
      </p:sp>
      <p:cxnSp>
        <p:nvCxnSpPr>
          <p:cNvPr id="20" name="Conector reto 19"/>
          <p:cNvCxnSpPr>
            <a:stCxn id="24" idx="3"/>
            <a:endCxn id="21" idx="1"/>
          </p:cNvCxnSpPr>
          <p:nvPr/>
        </p:nvCxnSpPr>
        <p:spPr>
          <a:xfrm>
            <a:off x="4248150" y="4443815"/>
            <a:ext cx="1224494" cy="558932"/>
          </a:xfrm>
          <a:prstGeom prst="line">
            <a:avLst/>
          </a:prstGeom>
          <a:ln w="22225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ipse 20"/>
          <p:cNvSpPr/>
          <p:nvPr/>
        </p:nvSpPr>
        <p:spPr>
          <a:xfrm>
            <a:off x="5219701" y="4852562"/>
            <a:ext cx="1727200" cy="1025525"/>
          </a:xfrm>
          <a:prstGeom prst="ellipse">
            <a:avLst/>
          </a:prstGeom>
          <a:solidFill>
            <a:srgbClr val="2E94B9"/>
          </a:solidFill>
          <a:ln>
            <a:solidFill>
              <a:srgbClr val="2E94B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 dirty="0" smtClean="0">
              <a:solidFill>
                <a:schemeClr val="bg1"/>
              </a:solidFill>
            </a:endParaRPr>
          </a:p>
          <a:p>
            <a:pPr algn="ctr"/>
            <a:r>
              <a:rPr lang="pt-BR" b="1" dirty="0" smtClean="0">
                <a:solidFill>
                  <a:schemeClr val="bg1"/>
                </a:solidFill>
              </a:rPr>
              <a:t>Carvão </a:t>
            </a:r>
            <a:r>
              <a:rPr lang="pt-BR" b="1" dirty="0">
                <a:solidFill>
                  <a:schemeClr val="bg1"/>
                </a:solidFill>
              </a:rPr>
              <a:t>Mineral</a:t>
            </a:r>
          </a:p>
          <a:p>
            <a:pPr algn="ctr"/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2" name="Pentágono 21"/>
          <p:cNvSpPr/>
          <p:nvPr/>
        </p:nvSpPr>
        <p:spPr>
          <a:xfrm>
            <a:off x="158751" y="1040329"/>
            <a:ext cx="5260973" cy="502721"/>
          </a:xfrm>
          <a:prstGeom prst="homePlate">
            <a:avLst/>
          </a:prstGeom>
          <a:solidFill>
            <a:srgbClr val="2E94B9"/>
          </a:solidFill>
          <a:ln>
            <a:solidFill>
              <a:srgbClr val="2E94B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USINAS TERMELÉTRICAS FÓSSEIS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23" name="Retângulo de cantos arredondados 22"/>
          <p:cNvSpPr/>
          <p:nvPr/>
        </p:nvSpPr>
        <p:spPr>
          <a:xfrm>
            <a:off x="466726" y="2456714"/>
            <a:ext cx="3708400" cy="1243011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EMPREENDIMENTOS</a:t>
            </a:r>
          </a:p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A CONTRATAR DE AGO/2015 A DEZ/2018</a:t>
            </a:r>
            <a:endParaRPr lang="pt-BR" sz="4800" b="1" dirty="0">
              <a:solidFill>
                <a:schemeClr val="tx1"/>
              </a:solidFill>
            </a:endParaRP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466725" y="3906837"/>
            <a:ext cx="3781425" cy="1073955"/>
          </a:xfrm>
          <a:prstGeom prst="roundRect">
            <a:avLst/>
          </a:prstGeom>
          <a:gradFill>
            <a:gsLst>
              <a:gs pos="0">
                <a:srgbClr val="20D6F1"/>
              </a:gs>
              <a:gs pos="10000">
                <a:srgbClr val="2E94B9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3.000 a 5.000 MW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466726" y="5103715"/>
            <a:ext cx="78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 smtClean="0"/>
              <a:t>Fonte: EPE</a:t>
            </a:r>
            <a:endParaRPr lang="pt-BR" sz="1100" i="1" dirty="0"/>
          </a:p>
        </p:txBody>
      </p:sp>
      <p:sp>
        <p:nvSpPr>
          <p:cNvPr id="26" name="Título 4"/>
          <p:cNvSpPr>
            <a:spLocks noGrp="1"/>
          </p:cNvSpPr>
          <p:nvPr>
            <p:ph type="title"/>
          </p:nvPr>
        </p:nvSpPr>
        <p:spPr>
          <a:xfrm>
            <a:off x="132260" y="16977"/>
            <a:ext cx="8920299" cy="68841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+mn-lt"/>
              </a:rPr>
              <a:t>INVESTIMENTO EM GERAÇÃO</a:t>
            </a:r>
            <a:endParaRPr lang="pt-BR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928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930"/>
            <a:ext cx="9144000" cy="909638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 smtClean="0">
                <a:latin typeface="+mn-lt"/>
              </a:rPr>
              <a:t>INVESTIMENTO EM GERAÇÃO</a:t>
            </a:r>
            <a:endParaRPr lang="pt-BR" sz="2000" b="1" dirty="0">
              <a:latin typeface="+mn-lt"/>
            </a:endParaRPr>
          </a:p>
        </p:txBody>
      </p:sp>
      <p:cxnSp>
        <p:nvCxnSpPr>
          <p:cNvPr id="23" name="Conector reto 22"/>
          <p:cNvCxnSpPr>
            <a:stCxn id="27" idx="2"/>
            <a:endCxn id="28" idx="0"/>
          </p:cNvCxnSpPr>
          <p:nvPr/>
        </p:nvCxnSpPr>
        <p:spPr>
          <a:xfrm flipH="1">
            <a:off x="3448050" y="3380304"/>
            <a:ext cx="1123951" cy="1122363"/>
          </a:xfrm>
          <a:prstGeom prst="line">
            <a:avLst/>
          </a:prstGeom>
          <a:ln w="15875">
            <a:solidFill>
              <a:srgbClr val="2E94B9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>
            <a:stCxn id="27" idx="2"/>
            <a:endCxn id="29" idx="0"/>
          </p:cNvCxnSpPr>
          <p:nvPr/>
        </p:nvCxnSpPr>
        <p:spPr>
          <a:xfrm flipH="1">
            <a:off x="3851275" y="3380304"/>
            <a:ext cx="720726" cy="2374900"/>
          </a:xfrm>
          <a:prstGeom prst="line">
            <a:avLst/>
          </a:prstGeom>
          <a:ln w="15875">
            <a:solidFill>
              <a:srgbClr val="2E94B9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>
            <a:stCxn id="27" idx="2"/>
            <a:endCxn id="31" idx="2"/>
          </p:cNvCxnSpPr>
          <p:nvPr/>
        </p:nvCxnSpPr>
        <p:spPr>
          <a:xfrm>
            <a:off x="4572001" y="3380304"/>
            <a:ext cx="1123949" cy="1122363"/>
          </a:xfrm>
          <a:prstGeom prst="line">
            <a:avLst/>
          </a:prstGeom>
          <a:ln w="15875">
            <a:solidFill>
              <a:srgbClr val="2E94B9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>
            <a:stCxn id="27" idx="2"/>
            <a:endCxn id="30" idx="2"/>
          </p:cNvCxnSpPr>
          <p:nvPr/>
        </p:nvCxnSpPr>
        <p:spPr>
          <a:xfrm>
            <a:off x="4572001" y="3380304"/>
            <a:ext cx="690562" cy="2374900"/>
          </a:xfrm>
          <a:prstGeom prst="line">
            <a:avLst/>
          </a:prstGeom>
          <a:ln w="15875">
            <a:solidFill>
              <a:srgbClr val="2E94B9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 de cantos arredondados 26"/>
          <p:cNvSpPr/>
          <p:nvPr/>
        </p:nvSpPr>
        <p:spPr>
          <a:xfrm>
            <a:off x="3133726" y="2011879"/>
            <a:ext cx="2876550" cy="136842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Pelo menos</a:t>
            </a:r>
          </a:p>
          <a:p>
            <a:pPr algn="ctr"/>
            <a:r>
              <a:rPr lang="pt-BR" sz="2400" b="1" dirty="0">
                <a:solidFill>
                  <a:schemeClr val="tx1"/>
                </a:solidFill>
              </a:rPr>
              <a:t>3 Leilões de Energia</a:t>
            </a:r>
          </a:p>
          <a:p>
            <a:pPr algn="ctr"/>
            <a:r>
              <a:rPr lang="pt-BR" sz="2400" b="1" dirty="0">
                <a:solidFill>
                  <a:schemeClr val="tx1"/>
                </a:solidFill>
              </a:rPr>
              <a:t>por ano</a:t>
            </a:r>
          </a:p>
        </p:txBody>
      </p:sp>
      <p:sp>
        <p:nvSpPr>
          <p:cNvPr id="28" name="Arredondar Retângulo em um Canto Diagonal 27"/>
          <p:cNvSpPr/>
          <p:nvPr/>
        </p:nvSpPr>
        <p:spPr>
          <a:xfrm>
            <a:off x="1258888" y="3999429"/>
            <a:ext cx="2189162" cy="1006475"/>
          </a:xfrm>
          <a:prstGeom prst="round2DiagRect">
            <a:avLst/>
          </a:prstGeom>
          <a:gradFill>
            <a:gsLst>
              <a:gs pos="0">
                <a:srgbClr val="20D6F1"/>
              </a:gs>
              <a:gs pos="10000">
                <a:srgbClr val="2E94B9"/>
              </a:gs>
            </a:gsLst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Energia Nova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</a:rPr>
              <a:t>“A-3”</a:t>
            </a:r>
          </a:p>
        </p:txBody>
      </p:sp>
      <p:sp>
        <p:nvSpPr>
          <p:cNvPr id="29" name="Arredondar Retângulo em um Canto Diagonal 28"/>
          <p:cNvSpPr/>
          <p:nvPr/>
        </p:nvSpPr>
        <p:spPr>
          <a:xfrm>
            <a:off x="1662113" y="5251966"/>
            <a:ext cx="2189162" cy="1006475"/>
          </a:xfrm>
          <a:prstGeom prst="round2DiagRect">
            <a:avLst/>
          </a:prstGeom>
          <a:gradFill>
            <a:gsLst>
              <a:gs pos="0">
                <a:srgbClr val="20D6F1"/>
              </a:gs>
              <a:gs pos="10000">
                <a:srgbClr val="2E94B9"/>
              </a:gs>
            </a:gsLst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Energia Nova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</a:rPr>
              <a:t>“A-5”</a:t>
            </a:r>
          </a:p>
        </p:txBody>
      </p:sp>
      <p:sp>
        <p:nvSpPr>
          <p:cNvPr id="30" name="Arredondar Retângulo em um Canto Diagonal 29"/>
          <p:cNvSpPr/>
          <p:nvPr/>
        </p:nvSpPr>
        <p:spPr>
          <a:xfrm>
            <a:off x="5262563" y="5251966"/>
            <a:ext cx="2189162" cy="1006475"/>
          </a:xfrm>
          <a:prstGeom prst="round2DiagRect">
            <a:avLst/>
          </a:prstGeom>
          <a:gradFill>
            <a:gsLst>
              <a:gs pos="0">
                <a:srgbClr val="20D6F1"/>
              </a:gs>
              <a:gs pos="10000">
                <a:srgbClr val="2E94B9"/>
              </a:gs>
            </a:gsLst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Energia de Reserva</a:t>
            </a:r>
          </a:p>
        </p:txBody>
      </p:sp>
      <p:sp>
        <p:nvSpPr>
          <p:cNvPr id="31" name="Arredondar Retângulo em um Canto Diagonal 30"/>
          <p:cNvSpPr/>
          <p:nvPr/>
        </p:nvSpPr>
        <p:spPr>
          <a:xfrm>
            <a:off x="5695950" y="3999429"/>
            <a:ext cx="2189163" cy="1006475"/>
          </a:xfrm>
          <a:prstGeom prst="round2DiagRect">
            <a:avLst/>
          </a:prstGeom>
          <a:gradFill>
            <a:gsLst>
              <a:gs pos="0">
                <a:srgbClr val="20D6F1"/>
              </a:gs>
              <a:gs pos="10000">
                <a:srgbClr val="2E94B9"/>
              </a:gs>
            </a:gsLst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Fontes Alternativas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609" y="-55118"/>
            <a:ext cx="836209" cy="836209"/>
          </a:xfrm>
          <a:prstGeom prst="rect">
            <a:avLst/>
          </a:prstGeom>
        </p:spPr>
      </p:pic>
      <p:sp>
        <p:nvSpPr>
          <p:cNvPr id="20" name="Pentágono 19"/>
          <p:cNvSpPr/>
          <p:nvPr/>
        </p:nvSpPr>
        <p:spPr>
          <a:xfrm>
            <a:off x="158751" y="1040329"/>
            <a:ext cx="3289299" cy="502721"/>
          </a:xfrm>
          <a:prstGeom prst="homePlate">
            <a:avLst/>
          </a:prstGeom>
          <a:solidFill>
            <a:srgbClr val="2E94B9"/>
          </a:solidFill>
          <a:ln>
            <a:solidFill>
              <a:srgbClr val="2E94B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bg1"/>
                </a:solidFill>
              </a:rPr>
              <a:t>Modalidades de Leilão</a:t>
            </a:r>
          </a:p>
        </p:txBody>
      </p:sp>
    </p:spTree>
    <p:extLst>
      <p:ext uri="{BB962C8B-B14F-4D97-AF65-F5344CB8AC3E}">
        <p14:creationId xmlns:p14="http://schemas.microsoft.com/office/powerpoint/2010/main" val="70446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930"/>
            <a:ext cx="9144000" cy="90963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609" y="-59506"/>
            <a:ext cx="834887" cy="834887"/>
          </a:xfrm>
          <a:prstGeom prst="rect">
            <a:avLst/>
          </a:prstGeom>
        </p:spPr>
      </p:pic>
      <p:sp>
        <p:nvSpPr>
          <p:cNvPr id="13" name="Rectangle 98"/>
          <p:cNvSpPr>
            <a:spLocks/>
          </p:cNvSpPr>
          <p:nvPr/>
        </p:nvSpPr>
        <p:spPr bwMode="auto">
          <a:xfrm>
            <a:off x="488950" y="6153150"/>
            <a:ext cx="8118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38"/>
              </a:spcBef>
            </a:pPr>
            <a:r>
              <a:rPr lang="en-US" altLang="pt-BR" sz="1050" b="1" i="1" dirty="0">
                <a:solidFill>
                  <a:srgbClr val="193A59"/>
                </a:solidFill>
                <a:latin typeface="+mn-lt"/>
                <a:ea typeface="ヒラギノ角ゴ ProN W6"/>
                <a:cs typeface="ヒラギノ角ゴ ProN W6"/>
                <a:sym typeface="Helvetica" panose="020B0604020202020204" pitchFamily="34" charset="0"/>
              </a:rPr>
              <a:t>Fonte: BNDES – </a:t>
            </a:r>
            <a:r>
              <a:rPr lang="en-US" altLang="pt-BR" sz="1050" b="1" i="1" dirty="0" err="1">
                <a:solidFill>
                  <a:srgbClr val="193A59"/>
                </a:solidFill>
                <a:latin typeface="+mn-lt"/>
                <a:ea typeface="ヒラギノ角ゴ ProN W6"/>
                <a:cs typeface="ヒラギノ角ゴ ProN W6"/>
                <a:sym typeface="Helvetica" panose="020B0604020202020204" pitchFamily="34" charset="0"/>
              </a:rPr>
              <a:t>acessado</a:t>
            </a:r>
            <a:r>
              <a:rPr lang="en-US" altLang="pt-BR" sz="1050" b="1" i="1" dirty="0">
                <a:solidFill>
                  <a:srgbClr val="193A59"/>
                </a:solidFill>
                <a:latin typeface="+mn-lt"/>
                <a:ea typeface="ヒラギノ角ゴ ProN W6"/>
                <a:cs typeface="ヒラギノ角ゴ ProN W6"/>
                <a:sym typeface="Helvetica" panose="020B0604020202020204" pitchFamily="34" charset="0"/>
              </a:rPr>
              <a:t> </a:t>
            </a:r>
            <a:r>
              <a:rPr lang="en-US" altLang="pt-BR" sz="1050" b="1" i="1" dirty="0" err="1">
                <a:solidFill>
                  <a:srgbClr val="193A59"/>
                </a:solidFill>
                <a:latin typeface="+mn-lt"/>
                <a:ea typeface="ヒラギノ角ゴ ProN W6"/>
                <a:cs typeface="ヒラギノ角ゴ ProN W6"/>
                <a:sym typeface="Helvetica" panose="020B0604020202020204" pitchFamily="34" charset="0"/>
              </a:rPr>
              <a:t>em</a:t>
            </a:r>
            <a:r>
              <a:rPr lang="en-US" altLang="pt-BR" sz="1050" b="1" i="1" dirty="0">
                <a:solidFill>
                  <a:srgbClr val="193A59"/>
                </a:solidFill>
                <a:latin typeface="+mn-lt"/>
                <a:ea typeface="ヒラギノ角ゴ ProN W6"/>
                <a:cs typeface="ヒラギノ角ゴ ProN W6"/>
                <a:sym typeface="Helvetica" panose="020B0604020202020204" pitchFamily="34" charset="0"/>
              </a:rPr>
              <a:t> Jun/2015 (http://www.bndes.gov.br/SiteBNDES/bndes/bndes_pt/Areas_de_Atuacao/Infraestrutura/Energia/index.html)</a:t>
            </a:r>
          </a:p>
        </p:txBody>
      </p:sp>
      <p:sp>
        <p:nvSpPr>
          <p:cNvPr id="14" name="CaixaDeTexto 4"/>
          <p:cNvSpPr txBox="1">
            <a:spLocks noChangeArrowheads="1"/>
          </p:cNvSpPr>
          <p:nvPr/>
        </p:nvSpPr>
        <p:spPr bwMode="auto">
          <a:xfrm>
            <a:off x="414338" y="5307013"/>
            <a:ext cx="811847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4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ヒラギノ角ゴ ProN W6"/>
                <a:cs typeface="ヒラギノ角ゴ ProN W6"/>
                <a:sym typeface="Helvetica" panose="020B0604020202020204" pitchFamily="34" charset="0"/>
              </a:rPr>
              <a:t>ICSD – </a:t>
            </a:r>
            <a:r>
              <a:rPr lang="en-US" altLang="pt-BR" sz="1400" b="1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ヒラギノ角ゴ ProN W6"/>
                <a:cs typeface="ヒラギノ角ゴ ProN W6"/>
                <a:sym typeface="Helvetica" panose="020B0604020202020204" pitchFamily="34" charset="0"/>
              </a:rPr>
              <a:t>Índice</a:t>
            </a:r>
            <a:r>
              <a:rPr lang="en-US" altLang="pt-BR" sz="14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ヒラギノ角ゴ ProN W6"/>
                <a:cs typeface="ヒラギノ角ゴ ProN W6"/>
                <a:sym typeface="Helvetica" panose="020B0604020202020204" pitchFamily="34" charset="0"/>
              </a:rPr>
              <a:t> de </a:t>
            </a:r>
            <a:r>
              <a:rPr lang="en-US" altLang="pt-BR" sz="1400" b="1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ヒラギノ角ゴ ProN W6"/>
                <a:cs typeface="ヒラギノ角ゴ ProN W6"/>
                <a:sym typeface="Helvetica" panose="020B0604020202020204" pitchFamily="34" charset="0"/>
              </a:rPr>
              <a:t>cobertura</a:t>
            </a:r>
            <a:r>
              <a:rPr lang="en-US" altLang="pt-BR" sz="14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ヒラギノ角ゴ ProN W6"/>
                <a:cs typeface="ヒラギノ角ゴ ProN W6"/>
                <a:sym typeface="Helvetica" panose="020B0604020202020204" pitchFamily="34" charset="0"/>
              </a:rPr>
              <a:t> do </a:t>
            </a:r>
            <a:r>
              <a:rPr lang="en-US" altLang="pt-BR" sz="1400" b="1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ヒラギノ角ゴ ProN W6"/>
                <a:cs typeface="ヒラギノ角ゴ ProN W6"/>
                <a:sym typeface="Helvetica" panose="020B0604020202020204" pitchFamily="34" charset="0"/>
              </a:rPr>
              <a:t>serviço</a:t>
            </a:r>
            <a:r>
              <a:rPr lang="en-US" altLang="pt-BR" sz="14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ヒラギノ角ゴ ProN W6"/>
                <a:cs typeface="ヒラギノ角ゴ ProN W6"/>
                <a:sym typeface="Helvetica" panose="020B0604020202020204" pitchFamily="34" charset="0"/>
              </a:rPr>
              <a:t> da </a:t>
            </a:r>
            <a:r>
              <a:rPr lang="en-US" altLang="pt-BR" sz="1400" b="1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ヒラギノ角ゴ ProN W6"/>
                <a:cs typeface="ヒラギノ角ゴ ProN W6"/>
                <a:sym typeface="Helvetica" panose="020B0604020202020204" pitchFamily="34" charset="0"/>
              </a:rPr>
              <a:t>dívida</a:t>
            </a:r>
            <a:endParaRPr lang="en-US" altLang="pt-BR" sz="1400" b="1" dirty="0">
              <a:solidFill>
                <a:schemeClr val="accent2">
                  <a:lumMod val="75000"/>
                </a:schemeClr>
              </a:solidFill>
              <a:latin typeface="+mn-lt"/>
              <a:ea typeface="ヒラギノ角ゴ ProN W6"/>
              <a:cs typeface="ヒラギノ角ゴ ProN W6"/>
              <a:sym typeface="Helvetica" panose="020B0604020202020204" pitchFamily="34" charset="0"/>
            </a:endParaRPr>
          </a:p>
          <a:p>
            <a:pPr eaLnBrk="1" hangingPunct="1"/>
            <a:r>
              <a:rPr lang="en-US" altLang="pt-BR" sz="14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ヒラギノ角ゴ ProN W6"/>
                <a:cs typeface="ヒラギノ角ゴ ProN W6"/>
                <a:sym typeface="Helvetica" panose="020B0604020202020204" pitchFamily="34" charset="0"/>
              </a:rPr>
              <a:t>TJLP – </a:t>
            </a:r>
            <a:r>
              <a:rPr lang="en-US" altLang="pt-BR" sz="1400" b="1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ヒラギノ角ゴ ProN W6"/>
                <a:cs typeface="ヒラギノ角ゴ ProN W6"/>
                <a:sym typeface="Helvetica" panose="020B0604020202020204" pitchFamily="34" charset="0"/>
              </a:rPr>
              <a:t>Atualmente</a:t>
            </a:r>
            <a:r>
              <a:rPr lang="en-US" altLang="pt-BR" sz="14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ヒラギノ角ゴ ProN W6"/>
                <a:cs typeface="ヒラギノ角ゴ ProN W6"/>
                <a:sym typeface="Helvetica" panose="020B0604020202020204" pitchFamily="34" charset="0"/>
              </a:rPr>
              <a:t> </a:t>
            </a:r>
            <a:r>
              <a:rPr lang="en-US" altLang="pt-BR" sz="1400" b="1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ヒラギノ角ゴ ProN W6"/>
                <a:cs typeface="ヒラギノ角ゴ ProN W6"/>
                <a:sym typeface="Helvetica" panose="020B0604020202020204" pitchFamily="34" charset="0"/>
              </a:rPr>
              <a:t>em</a:t>
            </a:r>
            <a:r>
              <a:rPr lang="en-US" altLang="pt-BR" sz="14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ヒラギノ角ゴ ProN W6"/>
                <a:cs typeface="ヒラギノ角ゴ ProN W6"/>
                <a:sym typeface="Helvetica" panose="020B0604020202020204" pitchFamily="34" charset="0"/>
              </a:rPr>
              <a:t> </a:t>
            </a:r>
            <a:r>
              <a:rPr lang="en-US" altLang="pt-BR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ヒラギノ角ゴ ProN W6"/>
                <a:cs typeface="ヒラギノ角ゴ ProN W6"/>
                <a:sym typeface="Helvetica" panose="020B0604020202020204" pitchFamily="34" charset="0"/>
              </a:rPr>
              <a:t>6,5%</a:t>
            </a:r>
            <a:endParaRPr lang="en-US" altLang="pt-BR" sz="1400" b="1" dirty="0">
              <a:solidFill>
                <a:schemeClr val="accent2">
                  <a:lumMod val="75000"/>
                </a:schemeClr>
              </a:solidFill>
              <a:latin typeface="+mn-lt"/>
              <a:ea typeface="ヒラギノ角ゴ ProN W6"/>
              <a:cs typeface="ヒラギノ角ゴ ProN W6"/>
              <a:sym typeface="Helvetica" panose="020B0604020202020204" pitchFamily="34" charset="0"/>
            </a:endParaRPr>
          </a:p>
          <a:p>
            <a:pPr eaLnBrk="1" hangingPunct="1"/>
            <a:r>
              <a:rPr lang="en-US" altLang="pt-BR" sz="14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ヒラギノ角ゴ ProN W6"/>
                <a:cs typeface="ヒラギノ角ゴ ProN W6"/>
                <a:sym typeface="Helvetica" panose="020B0604020202020204" pitchFamily="34" charset="0"/>
              </a:rPr>
              <a:t>O </a:t>
            </a:r>
            <a:r>
              <a:rPr lang="en-US" altLang="pt-BR" sz="1400" b="1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ヒラギノ角ゴ ProN W6"/>
                <a:cs typeface="ヒラギノ角ゴ ProN W6"/>
                <a:sym typeface="Helvetica" panose="020B0604020202020204" pitchFamily="34" charset="0"/>
              </a:rPr>
              <a:t>financiamento</a:t>
            </a:r>
            <a:r>
              <a:rPr lang="en-US" altLang="pt-BR" sz="14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ヒラギノ角ゴ ProN W6"/>
                <a:cs typeface="ヒラギノ角ゴ ProN W6"/>
                <a:sym typeface="Helvetica" panose="020B0604020202020204" pitchFamily="34" charset="0"/>
              </a:rPr>
              <a:t> do BNDES </a:t>
            </a:r>
            <a:r>
              <a:rPr lang="en-US" altLang="pt-BR" sz="1400" b="1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ヒラギノ角ゴ ProN W6"/>
                <a:cs typeface="ヒラギノ角ゴ ProN W6"/>
                <a:sym typeface="Helvetica" panose="020B0604020202020204" pitchFamily="34" charset="0"/>
              </a:rPr>
              <a:t>está</a:t>
            </a:r>
            <a:r>
              <a:rPr lang="en-US" altLang="pt-BR" sz="14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ヒラギノ角ゴ ProN W6"/>
                <a:cs typeface="ヒラギノ角ゴ ProN W6"/>
                <a:sym typeface="Helvetica" panose="020B0604020202020204" pitchFamily="34" charset="0"/>
              </a:rPr>
              <a:t> </a:t>
            </a:r>
            <a:r>
              <a:rPr lang="en-US" altLang="pt-BR" sz="1400" b="1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ヒラギノ角ゴ ProN W6"/>
                <a:cs typeface="ヒラギノ角ゴ ProN W6"/>
                <a:sym typeface="Helvetica" panose="020B0604020202020204" pitchFamily="34" charset="0"/>
              </a:rPr>
              <a:t>condicionado</a:t>
            </a:r>
            <a:r>
              <a:rPr lang="en-US" altLang="pt-BR" sz="14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ヒラギノ角ゴ ProN W6"/>
                <a:cs typeface="ヒラギノ角ゴ ProN W6"/>
                <a:sym typeface="Helvetica" panose="020B0604020202020204" pitchFamily="34" charset="0"/>
              </a:rPr>
              <a:t> </a:t>
            </a:r>
            <a:r>
              <a:rPr lang="en-US" altLang="pt-BR" sz="1400" b="1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ヒラギノ角ゴ ProN W6"/>
                <a:cs typeface="ヒラギノ角ゴ ProN W6"/>
                <a:sym typeface="Helvetica" panose="020B0604020202020204" pitchFamily="34" charset="0"/>
              </a:rPr>
              <a:t>ao</a:t>
            </a:r>
            <a:r>
              <a:rPr lang="en-US" altLang="pt-BR" sz="14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ヒラギノ角ゴ ProN W6"/>
                <a:cs typeface="ヒラギノ角ゴ ProN W6"/>
                <a:sym typeface="Helvetica" panose="020B0604020202020204" pitchFamily="34" charset="0"/>
              </a:rPr>
              <a:t> </a:t>
            </a:r>
            <a:r>
              <a:rPr lang="en-US" altLang="pt-BR" sz="1400" b="1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ヒラギノ角ゴ ProN W6"/>
                <a:cs typeface="ヒラギノ角ゴ ProN W6"/>
                <a:sym typeface="Helvetica" panose="020B0604020202020204" pitchFamily="34" charset="0"/>
              </a:rPr>
              <a:t>atendimento</a:t>
            </a:r>
            <a:r>
              <a:rPr lang="en-US" altLang="pt-BR" sz="14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ヒラギノ角ゴ ProN W6"/>
                <a:cs typeface="ヒラギノ角ゴ ProN W6"/>
                <a:sym typeface="Helvetica" panose="020B0604020202020204" pitchFamily="34" charset="0"/>
              </a:rPr>
              <a:t> </a:t>
            </a:r>
            <a:r>
              <a:rPr lang="en-US" altLang="pt-BR" sz="1400" b="1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ヒラギノ角ゴ ProN W6"/>
                <a:cs typeface="ヒラギノ角ゴ ProN W6"/>
                <a:sym typeface="Helvetica" panose="020B0604020202020204" pitchFamily="34" charset="0"/>
              </a:rPr>
              <a:t>aos</a:t>
            </a:r>
            <a:r>
              <a:rPr lang="en-US" altLang="pt-BR" sz="14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ヒラギノ角ゴ ProN W6"/>
                <a:cs typeface="ヒラギノ角ゴ ProN W6"/>
                <a:sym typeface="Helvetica" panose="020B0604020202020204" pitchFamily="34" charset="0"/>
              </a:rPr>
              <a:t> </a:t>
            </a:r>
            <a:r>
              <a:rPr lang="en-US" altLang="pt-BR" sz="1400" b="1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ヒラギノ角ゴ ProN W6"/>
                <a:cs typeface="ヒラギノ角ゴ ProN W6"/>
                <a:sym typeface="Helvetica" panose="020B0604020202020204" pitchFamily="34" charset="0"/>
              </a:rPr>
              <a:t>requisitos</a:t>
            </a:r>
            <a:r>
              <a:rPr lang="en-US" altLang="pt-BR" sz="14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ヒラギノ角ゴ ProN W6"/>
                <a:cs typeface="ヒラギノ角ゴ ProN W6"/>
                <a:sym typeface="Helvetica" panose="020B0604020202020204" pitchFamily="34" charset="0"/>
              </a:rPr>
              <a:t> de </a:t>
            </a:r>
            <a:r>
              <a:rPr lang="en-US" altLang="pt-BR" sz="1400" b="1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ヒラギノ角ゴ ProN W6"/>
                <a:cs typeface="ヒラギノ角ゴ ProN W6"/>
                <a:sym typeface="Helvetica" panose="020B0604020202020204" pitchFamily="34" charset="0"/>
              </a:rPr>
              <a:t>conteúdo</a:t>
            </a:r>
            <a:r>
              <a:rPr lang="en-US" altLang="pt-BR" sz="14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ヒラギノ角ゴ ProN W6"/>
                <a:cs typeface="ヒラギノ角ゴ ProN W6"/>
                <a:sym typeface="Helvetica" panose="020B0604020202020204" pitchFamily="34" charset="0"/>
              </a:rPr>
              <a:t> </a:t>
            </a:r>
            <a:r>
              <a:rPr lang="en-US" altLang="pt-BR" sz="1400" b="1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ヒラギノ角ゴ ProN W6"/>
                <a:cs typeface="ヒラギノ角ゴ ProN W6"/>
                <a:sym typeface="Helvetica" panose="020B0604020202020204" pitchFamily="34" charset="0"/>
              </a:rPr>
              <a:t>nacional</a:t>
            </a:r>
            <a:endParaRPr lang="en-US" altLang="pt-BR" sz="1400" b="1" dirty="0">
              <a:solidFill>
                <a:schemeClr val="accent2">
                  <a:lumMod val="75000"/>
                </a:schemeClr>
              </a:solidFill>
              <a:latin typeface="+mn-lt"/>
              <a:ea typeface="ヒラギノ角ゴ ProN W6"/>
              <a:cs typeface="ヒラギノ角ゴ ProN W6"/>
              <a:sym typeface="Helvetica" panose="020B0604020202020204" pitchFamily="34" charset="0"/>
            </a:endParaRPr>
          </a:p>
        </p:txBody>
      </p:sp>
      <p:sp>
        <p:nvSpPr>
          <p:cNvPr id="15" name="Retângulo com Canto Diagonal Aparado 14"/>
          <p:cNvSpPr/>
          <p:nvPr/>
        </p:nvSpPr>
        <p:spPr>
          <a:xfrm>
            <a:off x="395288" y="1709738"/>
            <a:ext cx="1655762" cy="941387"/>
          </a:xfrm>
          <a:prstGeom prst="snip2DiagRect">
            <a:avLst/>
          </a:prstGeom>
          <a:solidFill>
            <a:srgbClr val="0972F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/>
              <a:t>Participação</a:t>
            </a:r>
          </a:p>
        </p:txBody>
      </p:sp>
      <p:sp>
        <p:nvSpPr>
          <p:cNvPr id="16" name="Retângulo com Canto Diagonal Aparado 15"/>
          <p:cNvSpPr/>
          <p:nvPr/>
        </p:nvSpPr>
        <p:spPr>
          <a:xfrm>
            <a:off x="395288" y="2867025"/>
            <a:ext cx="1655762" cy="1290638"/>
          </a:xfrm>
          <a:prstGeom prst="snip2DiagRect">
            <a:avLst/>
          </a:prstGeom>
          <a:solidFill>
            <a:srgbClr val="0A26F6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/>
              <a:t>Prazo</a:t>
            </a:r>
          </a:p>
          <a:p>
            <a:pPr algn="ctr">
              <a:defRPr/>
            </a:pPr>
            <a:r>
              <a:rPr lang="pt-BR" sz="1200" b="1" dirty="0"/>
              <a:t>(incluindo carência)</a:t>
            </a:r>
          </a:p>
        </p:txBody>
      </p:sp>
      <p:sp>
        <p:nvSpPr>
          <p:cNvPr id="17" name="Retângulo com Canto Diagonal Aparado 16"/>
          <p:cNvSpPr/>
          <p:nvPr/>
        </p:nvSpPr>
        <p:spPr>
          <a:xfrm>
            <a:off x="395288" y="4400550"/>
            <a:ext cx="1655762" cy="690563"/>
          </a:xfrm>
          <a:prstGeom prst="snip2DiagRect">
            <a:avLst/>
          </a:prstGeom>
          <a:solidFill>
            <a:srgbClr val="2E94B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chemeClr val="tx1"/>
                </a:solidFill>
              </a:rPr>
              <a:t>Taxa</a:t>
            </a:r>
          </a:p>
        </p:txBody>
      </p:sp>
      <p:sp>
        <p:nvSpPr>
          <p:cNvPr id="18" name="Retângulo com Canto Diagonal Aparado 17"/>
          <p:cNvSpPr/>
          <p:nvPr/>
        </p:nvSpPr>
        <p:spPr>
          <a:xfrm>
            <a:off x="2195513" y="1709738"/>
            <a:ext cx="6337300" cy="941387"/>
          </a:xfrm>
          <a:prstGeom prst="snip2DiagRect">
            <a:avLst/>
          </a:prstGeom>
          <a:solidFill>
            <a:srgbClr val="0972F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sz="2000" b="1" dirty="0"/>
              <a:t>UHE: até 50%, observando ICSD ≥ 1,2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sz="2000" b="1" dirty="0"/>
              <a:t>EOL, BIO, PCH e UFV: até 70%, observando ICSD ≥ 1,2</a:t>
            </a:r>
          </a:p>
        </p:txBody>
      </p:sp>
      <p:sp>
        <p:nvSpPr>
          <p:cNvPr id="19" name="Retângulo com Canto Diagonal Aparado 18"/>
          <p:cNvSpPr/>
          <p:nvPr/>
        </p:nvSpPr>
        <p:spPr>
          <a:xfrm>
            <a:off x="2195513" y="2867025"/>
            <a:ext cx="6337300" cy="1290638"/>
          </a:xfrm>
          <a:prstGeom prst="snip2DiagRect">
            <a:avLst/>
          </a:prstGeom>
          <a:solidFill>
            <a:srgbClr val="0A26F6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sz="2000" b="1" dirty="0"/>
              <a:t>Hidrelétricas: até 25 anos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sz="2000" b="1" dirty="0"/>
              <a:t>Termelétricas não renováveis: até 20 anos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sz="2000" b="1" dirty="0"/>
              <a:t>Eólicas, Biomassa, PCH: até 19 anos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sz="2000" b="1" dirty="0"/>
              <a:t>Fotovoltaicas: até 23 anos</a:t>
            </a:r>
          </a:p>
        </p:txBody>
      </p:sp>
      <p:sp>
        <p:nvSpPr>
          <p:cNvPr id="20" name="Retângulo com Canto Diagonal Aparado 19"/>
          <p:cNvSpPr/>
          <p:nvPr/>
        </p:nvSpPr>
        <p:spPr>
          <a:xfrm>
            <a:off x="2195513" y="4400550"/>
            <a:ext cx="6337300" cy="690563"/>
          </a:xfrm>
          <a:prstGeom prst="snip2DiagRect">
            <a:avLst/>
          </a:prstGeom>
          <a:solidFill>
            <a:srgbClr val="2E94B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sz="2000" b="1" dirty="0" smtClean="0">
                <a:solidFill>
                  <a:schemeClr val="tx1"/>
                </a:solidFill>
              </a:rPr>
              <a:t>TJLP </a:t>
            </a:r>
            <a:r>
              <a:rPr lang="pt-BR" sz="2000" b="1" dirty="0">
                <a:solidFill>
                  <a:schemeClr val="tx1"/>
                </a:solidFill>
              </a:rPr>
              <a:t>+ 1.2% + spread de risco</a:t>
            </a:r>
          </a:p>
        </p:txBody>
      </p:sp>
      <p:sp>
        <p:nvSpPr>
          <p:cNvPr id="22" name="Título 4"/>
          <p:cNvSpPr>
            <a:spLocks noGrp="1"/>
          </p:cNvSpPr>
          <p:nvPr>
            <p:ph type="title"/>
          </p:nvPr>
        </p:nvSpPr>
        <p:spPr>
          <a:xfrm>
            <a:off x="132260" y="16977"/>
            <a:ext cx="8920299" cy="68841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+mn-lt"/>
              </a:rPr>
              <a:t>CONDIÇÕES DE FINANCIAMENTO</a:t>
            </a:r>
            <a:endParaRPr lang="pt-BR" sz="3600" b="1" dirty="0">
              <a:latin typeface="+mn-lt"/>
            </a:endParaRPr>
          </a:p>
        </p:txBody>
      </p:sp>
      <p:sp>
        <p:nvSpPr>
          <p:cNvPr id="23" name="Pentágono 22"/>
          <p:cNvSpPr/>
          <p:nvPr/>
        </p:nvSpPr>
        <p:spPr>
          <a:xfrm>
            <a:off x="158751" y="1040329"/>
            <a:ext cx="6327774" cy="502721"/>
          </a:xfrm>
          <a:prstGeom prst="homePlate">
            <a:avLst/>
          </a:prstGeom>
          <a:solidFill>
            <a:srgbClr val="2E94B9"/>
          </a:solidFill>
          <a:ln>
            <a:solidFill>
              <a:srgbClr val="2E94B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CONDIÇÕES ATUAIS DO BNDES PARA GERAÇÃO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21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787"/>
            <a:ext cx="9144000" cy="693278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" y="-74787"/>
            <a:ext cx="9144001" cy="6948933"/>
          </a:xfrm>
          <a:prstGeom prst="rtTriangle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792224" y="406511"/>
            <a:ext cx="7223760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700"/>
              </a:lnSpc>
            </a:pPr>
            <a:r>
              <a:rPr lang="pt-BR" sz="4400" b="1" dirty="0">
                <a:cs typeface="David" panose="020E0502060401010101" pitchFamily="34" charset="-79"/>
              </a:rPr>
              <a:t>INVESTIMENTO A CONTRATAR</a:t>
            </a:r>
            <a:endParaRPr lang="pt-BR" sz="4400" b="1" dirty="0" smtClean="0">
              <a:cs typeface="David" panose="020E0502060401010101" pitchFamily="34" charset="-79"/>
            </a:endParaRPr>
          </a:p>
          <a:p>
            <a:pPr algn="ctr">
              <a:lnSpc>
                <a:spcPts val="5700"/>
              </a:lnSpc>
            </a:pPr>
            <a:r>
              <a:rPr lang="pt-BR" sz="4400" b="1" dirty="0" smtClean="0">
                <a:solidFill>
                  <a:srgbClr val="0A26F6"/>
                </a:solidFill>
                <a:cs typeface="David" panose="020E0502060401010101" pitchFamily="34" charset="-79"/>
              </a:rPr>
              <a:t>EM TRANSMISSÃO</a:t>
            </a:r>
          </a:p>
          <a:p>
            <a:pPr algn="ctr">
              <a:lnSpc>
                <a:spcPts val="5700"/>
              </a:lnSpc>
            </a:pPr>
            <a:r>
              <a:rPr lang="pt-BR" sz="4400" b="1" dirty="0" smtClean="0">
                <a:cs typeface="David" panose="020E0502060401010101" pitchFamily="34" charset="-79"/>
              </a:rPr>
              <a:t>2015-2018</a:t>
            </a:r>
            <a:endParaRPr lang="pt-BR" sz="4400" b="1" dirty="0"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7188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930"/>
            <a:ext cx="9144000" cy="909638"/>
          </a:xfrm>
          <a:prstGeom prst="rect">
            <a:avLst/>
          </a:prstGeom>
        </p:spPr>
      </p:pic>
      <p:pic>
        <p:nvPicPr>
          <p:cNvPr id="4" name="Espaço Reservado para Conteúdo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61" y="-52464"/>
            <a:ext cx="821635" cy="821635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8132656" y="5371355"/>
            <a:ext cx="78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 smtClean="0"/>
              <a:t>Fonte: EPE</a:t>
            </a:r>
            <a:endParaRPr lang="pt-BR" sz="1100" i="1" dirty="0"/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89740" y="5392980"/>
            <a:ext cx="288555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sz="1200" b="1" dirty="0" smtClean="0">
                <a:latin typeface="+mn-lt"/>
              </a:rPr>
              <a:t>*Inclui </a:t>
            </a:r>
            <a:r>
              <a:rPr lang="pt-BR" altLang="pt-BR" sz="1200" b="1" dirty="0">
                <a:latin typeface="+mn-lt"/>
              </a:rPr>
              <a:t>investimento em </a:t>
            </a:r>
            <a:r>
              <a:rPr lang="pt-BR" altLang="pt-BR" sz="1200" b="1" dirty="0" smtClean="0">
                <a:latin typeface="+mn-lt"/>
              </a:rPr>
              <a:t>subestações</a:t>
            </a:r>
          </a:p>
          <a:p>
            <a:r>
              <a:rPr lang="pt-BR" altLang="pt-BR" sz="1200" b="1" dirty="0" smtClean="0">
                <a:latin typeface="+mn-lt"/>
              </a:rPr>
              <a:t>**Parcela poderá ser leiloada em 2016</a:t>
            </a:r>
          </a:p>
          <a:p>
            <a:endParaRPr lang="pt-BR" altLang="pt-BR" sz="1400" b="1" dirty="0">
              <a:latin typeface="+mn-lt"/>
            </a:endParaRPr>
          </a:p>
        </p:txBody>
      </p:sp>
      <p:sp>
        <p:nvSpPr>
          <p:cNvPr id="8" name="Título 4"/>
          <p:cNvSpPr>
            <a:spLocks noGrp="1"/>
          </p:cNvSpPr>
          <p:nvPr>
            <p:ph type="title"/>
          </p:nvPr>
        </p:nvSpPr>
        <p:spPr>
          <a:xfrm>
            <a:off x="132260" y="16977"/>
            <a:ext cx="8920299" cy="68841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+mn-lt"/>
              </a:rPr>
              <a:t>INVESTIMENTO EM TRANSMISSÃO</a:t>
            </a:r>
            <a:endParaRPr lang="pt-BR" sz="2400" b="1" dirty="0">
              <a:latin typeface="+mn-lt"/>
            </a:endParaRPr>
          </a:p>
        </p:txBody>
      </p:sp>
      <p:sp>
        <p:nvSpPr>
          <p:cNvPr id="9" name="Pentágono 8"/>
          <p:cNvSpPr/>
          <p:nvPr/>
        </p:nvSpPr>
        <p:spPr>
          <a:xfrm>
            <a:off x="158751" y="1040329"/>
            <a:ext cx="4625900" cy="502721"/>
          </a:xfrm>
          <a:prstGeom prst="homePlate">
            <a:avLst/>
          </a:prstGeom>
          <a:solidFill>
            <a:srgbClr val="2E94B9"/>
          </a:solidFill>
          <a:ln>
            <a:solidFill>
              <a:srgbClr val="2E94B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INVESTIMENTOS A CONTRATAR</a:t>
            </a:r>
            <a:endParaRPr lang="pt-BR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22" name="Objeto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866718"/>
              </p:ext>
            </p:extLst>
          </p:nvPr>
        </p:nvGraphicFramePr>
        <p:xfrm>
          <a:off x="122238" y="1947863"/>
          <a:ext cx="8856662" cy="340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Planilha" r:id="rId5" imgW="9877357" imgH="3800475" progId="Excel.Sheet.12">
                  <p:embed/>
                </p:oleObj>
              </mc:Choice>
              <mc:Fallback>
                <p:oleObj name="Planilha" r:id="rId5" imgW="9877357" imgH="38004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2238" y="1947863"/>
                        <a:ext cx="8856662" cy="340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606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680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956723" y="2271225"/>
            <a:ext cx="54006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algn="ctr"/>
            <a:r>
              <a:rPr lang="pt-BR" sz="4400" b="1" dirty="0" smtClean="0">
                <a:cs typeface="David" panose="020E0502060401010101" pitchFamily="34" charset="-79"/>
              </a:rPr>
              <a:t>EMPREENDIMENTOS</a:t>
            </a:r>
          </a:p>
          <a:p>
            <a:pPr marL="85725" algn="ctr"/>
            <a:r>
              <a:rPr lang="pt-BR" sz="4400" b="1" dirty="0" smtClean="0">
                <a:cs typeface="David" panose="020E0502060401010101" pitchFamily="34" charset="-79"/>
              </a:rPr>
              <a:t>A CONTRATAR</a:t>
            </a:r>
            <a:endParaRPr lang="pt-BR" sz="4400" b="1" dirty="0">
              <a:cs typeface="David" panose="020E0502060401010101" pitchFamily="34" charset="-79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2"/>
          <a:stretch/>
        </p:blipFill>
        <p:spPr>
          <a:xfrm>
            <a:off x="-3437" y="5476315"/>
            <a:ext cx="9142858" cy="138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8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Imagem 8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930"/>
            <a:ext cx="9144000" cy="909638"/>
          </a:xfrm>
          <a:prstGeom prst="rect">
            <a:avLst/>
          </a:prstGeom>
        </p:spPr>
      </p:pic>
      <p:pic>
        <p:nvPicPr>
          <p:cNvPr id="4" name="Espaço Reservado para Conteúdo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61" y="-52464"/>
            <a:ext cx="821635" cy="821635"/>
          </a:xfrm>
          <a:prstGeom prst="rect">
            <a:avLst/>
          </a:prstGeom>
        </p:spPr>
      </p:pic>
      <p:pic>
        <p:nvPicPr>
          <p:cNvPr id="6" name="Picture 1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0" t="42809" r="13554" b="15157"/>
          <a:stretch>
            <a:fillRect/>
          </a:stretch>
        </p:blipFill>
        <p:spPr bwMode="auto">
          <a:xfrm>
            <a:off x="8421" y="1537492"/>
            <a:ext cx="9109075" cy="4879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37"/>
          <p:cNvSpPr>
            <a:spLocks noChangeShapeType="1"/>
          </p:cNvSpPr>
          <p:nvPr/>
        </p:nvSpPr>
        <p:spPr bwMode="auto">
          <a:xfrm>
            <a:off x="8421" y="3572667"/>
            <a:ext cx="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69" tIns="45685" rIns="91369" bIns="45685" anchor="ctr"/>
          <a:lstStyle/>
          <a:p>
            <a:endParaRPr lang="pt-BR"/>
          </a:p>
        </p:txBody>
      </p:sp>
      <p:sp>
        <p:nvSpPr>
          <p:cNvPr id="9" name="Text Box 54"/>
          <p:cNvSpPr txBox="1">
            <a:spLocks noChangeArrowheads="1"/>
          </p:cNvSpPr>
          <p:nvPr/>
        </p:nvSpPr>
        <p:spPr bwMode="auto">
          <a:xfrm>
            <a:off x="7788759" y="3666329"/>
            <a:ext cx="906462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3" rIns="91425" bIns="45713">
            <a:spAutoFit/>
          </a:bodyPr>
          <a:lstStyle>
            <a:lvl1pPr marL="341313" indent="-341313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rPr>
              <a:t>João Neiva 2</a:t>
            </a:r>
            <a:endParaRPr lang="en-US" altLang="pt-BR" sz="1100" b="1">
              <a:solidFill>
                <a:srgbClr val="000000"/>
              </a:solidFill>
              <a:latin typeface="Arial Narrow" panose="020B0606020202030204" pitchFamily="34" charset="0"/>
              <a:ea typeface="ヒラギノ角ゴ ProN W3"/>
              <a:cs typeface="ヒラギノ角ゴ ProN W3"/>
              <a:sym typeface="Helvetica" panose="020B0604020202020204" pitchFamily="34" charset="0"/>
            </a:endParaRPr>
          </a:p>
        </p:txBody>
      </p:sp>
      <p:sp>
        <p:nvSpPr>
          <p:cNvPr id="10" name="Text Box 54"/>
          <p:cNvSpPr txBox="1">
            <a:spLocks noChangeArrowheads="1"/>
          </p:cNvSpPr>
          <p:nvPr/>
        </p:nvSpPr>
        <p:spPr bwMode="auto">
          <a:xfrm>
            <a:off x="7795109" y="3904454"/>
            <a:ext cx="595312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3" rIns="91425" bIns="45713">
            <a:spAutoFit/>
          </a:bodyPr>
          <a:lstStyle>
            <a:lvl1pPr marL="341313" indent="-341313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rPr>
              <a:t>Viana 2</a:t>
            </a:r>
            <a:endParaRPr lang="en-US" altLang="pt-BR" sz="1100" b="1">
              <a:solidFill>
                <a:srgbClr val="000000"/>
              </a:solidFill>
              <a:latin typeface="Arial Narrow" panose="020B0606020202030204" pitchFamily="34" charset="0"/>
              <a:ea typeface="ヒラギノ角ゴ ProN W3"/>
              <a:cs typeface="ヒラギノ角ゴ ProN W3"/>
              <a:sym typeface="Helvetica" panose="020B0604020202020204" pitchFamily="34" charset="0"/>
            </a:endParaRPr>
          </a:p>
        </p:txBody>
      </p:sp>
      <p:grpSp>
        <p:nvGrpSpPr>
          <p:cNvPr id="11" name="Grupo 51"/>
          <p:cNvGrpSpPr>
            <a:grpSpLocks/>
          </p:cNvGrpSpPr>
          <p:nvPr/>
        </p:nvGrpSpPr>
        <p:grpSpPr bwMode="auto">
          <a:xfrm>
            <a:off x="7210909" y="3625054"/>
            <a:ext cx="817562" cy="374650"/>
            <a:chOff x="6572372" y="4200043"/>
            <a:chExt cx="816974" cy="375271"/>
          </a:xfrm>
        </p:grpSpPr>
        <p:grpSp>
          <p:nvGrpSpPr>
            <p:cNvPr id="12" name="Grupo 52"/>
            <p:cNvGrpSpPr>
              <a:grpSpLocks/>
            </p:cNvGrpSpPr>
            <p:nvPr/>
          </p:nvGrpSpPr>
          <p:grpSpPr bwMode="auto">
            <a:xfrm>
              <a:off x="7153958" y="4337561"/>
              <a:ext cx="235388" cy="237753"/>
              <a:chOff x="5434145" y="2671413"/>
              <a:chExt cx="235022" cy="237134"/>
            </a:xfrm>
            <a:solidFill>
              <a:srgbClr val="00B0F0"/>
            </a:solidFill>
          </p:grpSpPr>
          <p:cxnSp>
            <p:nvCxnSpPr>
              <p:cNvPr id="17" name="Conector reto 16"/>
              <p:cNvCxnSpPr>
                <a:endCxn id="19" idx="7"/>
              </p:cNvCxnSpPr>
              <p:nvPr/>
            </p:nvCxnSpPr>
            <p:spPr bwMode="auto">
              <a:xfrm>
                <a:off x="5545318" y="2751245"/>
                <a:ext cx="111760" cy="145458"/>
              </a:xfrm>
              <a:prstGeom prst="line">
                <a:avLst/>
              </a:prstGeom>
              <a:grpFill/>
              <a:ln w="381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58"/>
              <p:cNvSpPr>
                <a:spLocks noChangeArrowheads="1"/>
              </p:cNvSpPr>
              <p:nvPr/>
            </p:nvSpPr>
            <p:spPr bwMode="auto">
              <a:xfrm flipV="1">
                <a:off x="5434145" y="2671413"/>
                <a:ext cx="82559" cy="80875"/>
              </a:xfrm>
              <a:prstGeom prst="ellipse">
                <a:avLst/>
              </a:prstGeom>
              <a:grpFill/>
              <a:ln w="38100" algn="ctr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defTabSz="63976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defTabSz="63976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defTabSz="63976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defTabSz="63976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defTabSz="63976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US" altLang="pt-BR" sz="1200">
                  <a:solidFill>
                    <a:srgbClr val="000000"/>
                  </a:solidFill>
                  <a:latin typeface="Arial Narrow" pitchFamily="34" charset="0"/>
                  <a:sym typeface="Helvetica" pitchFamily="34" charset="0"/>
                </a:endParaRPr>
              </a:p>
            </p:txBody>
          </p:sp>
          <p:sp>
            <p:nvSpPr>
              <p:cNvPr id="19" name="Oval 58"/>
              <p:cNvSpPr>
                <a:spLocks noChangeArrowheads="1"/>
              </p:cNvSpPr>
              <p:nvPr/>
            </p:nvSpPr>
            <p:spPr bwMode="auto">
              <a:xfrm flipV="1">
                <a:off x="5586608" y="2827673"/>
                <a:ext cx="82559" cy="80874"/>
              </a:xfrm>
              <a:prstGeom prst="ellipse">
                <a:avLst/>
              </a:prstGeom>
              <a:grpFill/>
              <a:ln w="38100" algn="ctr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defTabSz="63976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defTabSz="63976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defTabSz="63976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defTabSz="63976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defTabSz="63976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US" altLang="pt-BR" sz="1200">
                  <a:solidFill>
                    <a:srgbClr val="000000"/>
                  </a:solidFill>
                  <a:latin typeface="Arial Narrow" pitchFamily="34" charset="0"/>
                  <a:sym typeface="Helvetica" pitchFamily="34" charset="0"/>
                </a:endParaRPr>
              </a:p>
            </p:txBody>
          </p:sp>
        </p:grpSp>
        <p:grpSp>
          <p:nvGrpSpPr>
            <p:cNvPr id="13" name="Grupo 53"/>
            <p:cNvGrpSpPr>
              <a:grpSpLocks/>
            </p:cNvGrpSpPr>
            <p:nvPr/>
          </p:nvGrpSpPr>
          <p:grpSpPr bwMode="auto">
            <a:xfrm>
              <a:off x="6572372" y="4200043"/>
              <a:ext cx="606277" cy="235474"/>
              <a:chOff x="4911372" y="2517427"/>
              <a:chExt cx="605332" cy="234861"/>
            </a:xfrm>
            <a:solidFill>
              <a:srgbClr val="C00000"/>
            </a:solidFill>
          </p:grpSpPr>
          <p:cxnSp>
            <p:nvCxnSpPr>
              <p:cNvPr id="14" name="Conector reto 13"/>
              <p:cNvCxnSpPr>
                <a:stCxn id="15" idx="4"/>
                <a:endCxn id="16" idx="6"/>
              </p:cNvCxnSpPr>
              <p:nvPr/>
            </p:nvCxnSpPr>
            <p:spPr bwMode="auto">
              <a:xfrm flipH="1" flipV="1">
                <a:off x="4993931" y="2557863"/>
                <a:ext cx="481493" cy="113550"/>
              </a:xfrm>
              <a:prstGeom prst="line">
                <a:avLst/>
              </a:prstGeom>
              <a:grpFill/>
              <a:ln w="38100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al 58"/>
              <p:cNvSpPr>
                <a:spLocks noChangeArrowheads="1"/>
              </p:cNvSpPr>
              <p:nvPr/>
            </p:nvSpPr>
            <p:spPr bwMode="auto">
              <a:xfrm flipV="1">
                <a:off x="5434145" y="2671413"/>
                <a:ext cx="82559" cy="80875"/>
              </a:xfrm>
              <a:prstGeom prst="ellipse">
                <a:avLst/>
              </a:prstGeom>
              <a:grpFill/>
              <a:ln w="38100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defTabSz="63976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defTabSz="63976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defTabSz="63976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defTabSz="63976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defTabSz="63976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US" altLang="pt-BR" sz="1200">
                  <a:solidFill>
                    <a:srgbClr val="000000"/>
                  </a:solidFill>
                  <a:latin typeface="Arial Narrow" pitchFamily="34" charset="0"/>
                  <a:sym typeface="Helvetica" pitchFamily="34" charset="0"/>
                </a:endParaRPr>
              </a:p>
            </p:txBody>
          </p:sp>
          <p:sp>
            <p:nvSpPr>
              <p:cNvPr id="16" name="Oval 58"/>
              <p:cNvSpPr>
                <a:spLocks noChangeArrowheads="1"/>
              </p:cNvSpPr>
              <p:nvPr/>
            </p:nvSpPr>
            <p:spPr bwMode="auto">
              <a:xfrm flipV="1">
                <a:off x="4911372" y="2517427"/>
                <a:ext cx="82559" cy="80874"/>
              </a:xfrm>
              <a:prstGeom prst="ellipse">
                <a:avLst/>
              </a:prstGeom>
              <a:grpFill/>
              <a:ln w="38100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defTabSz="63976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defTabSz="63976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defTabSz="63976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defTabSz="63976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defTabSz="63976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US" altLang="pt-BR" sz="1200">
                  <a:solidFill>
                    <a:srgbClr val="000000"/>
                  </a:solidFill>
                  <a:latin typeface="Arial Narrow" pitchFamily="34" charset="0"/>
                  <a:sym typeface="Helvetica" pitchFamily="34" charset="0"/>
                </a:endParaRPr>
              </a:p>
            </p:txBody>
          </p:sp>
        </p:grpSp>
      </p:grpSp>
      <p:sp>
        <p:nvSpPr>
          <p:cNvPr id="20" name="Text Box 54"/>
          <p:cNvSpPr txBox="1">
            <a:spLocks noChangeArrowheads="1"/>
          </p:cNvSpPr>
          <p:nvPr/>
        </p:nvSpPr>
        <p:spPr bwMode="auto">
          <a:xfrm>
            <a:off x="7018821" y="3407567"/>
            <a:ext cx="693738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3" rIns="91425" bIns="45713">
            <a:spAutoFit/>
          </a:bodyPr>
          <a:lstStyle>
            <a:lvl1pPr marL="341313" indent="-341313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rPr>
              <a:t>Mesquita</a:t>
            </a:r>
            <a:endParaRPr lang="en-US" altLang="pt-BR" sz="1100" b="1">
              <a:solidFill>
                <a:srgbClr val="000000"/>
              </a:solidFill>
              <a:latin typeface="Arial Narrow" panose="020B0606020202030204" pitchFamily="34" charset="0"/>
              <a:ea typeface="ヒラギノ角ゴ ProN W3"/>
              <a:cs typeface="ヒラギノ角ゴ ProN W3"/>
              <a:sym typeface="Helvetica" panose="020B0604020202020204" pitchFamily="34" charset="0"/>
            </a:endParaRPr>
          </a:p>
        </p:txBody>
      </p:sp>
      <p:sp>
        <p:nvSpPr>
          <p:cNvPr id="21" name="Text Box 71"/>
          <p:cNvSpPr txBox="1">
            <a:spLocks noChangeArrowheads="1"/>
          </p:cNvSpPr>
          <p:nvPr/>
        </p:nvSpPr>
        <p:spPr bwMode="auto">
          <a:xfrm>
            <a:off x="5944084" y="2924967"/>
            <a:ext cx="88265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6" rIns="91411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</a:rPr>
              <a:t>Pirapora 2</a:t>
            </a:r>
          </a:p>
        </p:txBody>
      </p:sp>
      <p:sp>
        <p:nvSpPr>
          <p:cNvPr id="22" name="Text Box 71"/>
          <p:cNvSpPr txBox="1">
            <a:spLocks noChangeArrowheads="1"/>
          </p:cNvSpPr>
          <p:nvPr/>
        </p:nvSpPr>
        <p:spPr bwMode="auto">
          <a:xfrm>
            <a:off x="6636234" y="3207542"/>
            <a:ext cx="115570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6" rIns="91411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</a:rPr>
              <a:t>Pres. Juscelino</a:t>
            </a:r>
          </a:p>
        </p:txBody>
      </p:sp>
      <p:sp>
        <p:nvSpPr>
          <p:cNvPr id="23" name="Oval 58"/>
          <p:cNvSpPr>
            <a:spLocks noChangeArrowheads="1"/>
          </p:cNvSpPr>
          <p:nvPr/>
        </p:nvSpPr>
        <p:spPr bwMode="auto">
          <a:xfrm flipV="1">
            <a:off x="7006121" y="3842542"/>
            <a:ext cx="82550" cy="80962"/>
          </a:xfrm>
          <a:prstGeom prst="ellipse">
            <a:avLst/>
          </a:prstGeom>
          <a:solidFill>
            <a:srgbClr val="C00000"/>
          </a:solidFill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 wrap="none" lIns="91425" tIns="45713" rIns="91425" bIns="45713" anchor="ctr"/>
          <a:lstStyle>
            <a:lvl1pPr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pt-BR" sz="1200">
              <a:solidFill>
                <a:srgbClr val="000000"/>
              </a:solidFill>
              <a:latin typeface="Arial Narrow" panose="020B0606020202030204" pitchFamily="34" charset="0"/>
              <a:ea typeface="ヒラギノ角ゴ ProN W3"/>
              <a:cs typeface="ヒラギノ角ゴ ProN W3"/>
              <a:sym typeface="Helvetica" panose="020B0604020202020204" pitchFamily="34" charset="0"/>
            </a:endParaRPr>
          </a:p>
        </p:txBody>
      </p:sp>
      <p:sp>
        <p:nvSpPr>
          <p:cNvPr id="24" name="Text Box 71"/>
          <p:cNvSpPr txBox="1">
            <a:spLocks noChangeArrowheads="1"/>
          </p:cNvSpPr>
          <p:nvPr/>
        </p:nvSpPr>
        <p:spPr bwMode="auto">
          <a:xfrm>
            <a:off x="6979134" y="3737767"/>
            <a:ext cx="661987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6" rIns="91411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</a:rPr>
              <a:t>Itabira 5</a:t>
            </a:r>
          </a:p>
        </p:txBody>
      </p:sp>
      <p:sp>
        <p:nvSpPr>
          <p:cNvPr id="25" name="Text Box 71"/>
          <p:cNvSpPr txBox="1">
            <a:spLocks noChangeArrowheads="1"/>
          </p:cNvSpPr>
          <p:nvPr/>
        </p:nvSpPr>
        <p:spPr bwMode="auto">
          <a:xfrm>
            <a:off x="6059971" y="3623467"/>
            <a:ext cx="912813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6" rIns="91411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</a:rPr>
              <a:t>Sete Lagoas</a:t>
            </a:r>
          </a:p>
        </p:txBody>
      </p:sp>
      <p:sp>
        <p:nvSpPr>
          <p:cNvPr id="26" name="Text Box 71"/>
          <p:cNvSpPr txBox="1">
            <a:spLocks noChangeArrowheads="1"/>
          </p:cNvSpPr>
          <p:nvPr/>
        </p:nvSpPr>
        <p:spPr bwMode="auto">
          <a:xfrm>
            <a:off x="6348896" y="3772692"/>
            <a:ext cx="64452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6" rIns="91411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</a:rPr>
              <a:t>Betim 6</a:t>
            </a:r>
          </a:p>
        </p:txBody>
      </p:sp>
      <p:sp>
        <p:nvSpPr>
          <p:cNvPr id="27" name="Text Box 71"/>
          <p:cNvSpPr txBox="1">
            <a:spLocks noChangeArrowheads="1"/>
          </p:cNvSpPr>
          <p:nvPr/>
        </p:nvSpPr>
        <p:spPr bwMode="auto">
          <a:xfrm>
            <a:off x="6418746" y="3894929"/>
            <a:ext cx="912813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6" rIns="91411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</a:rPr>
              <a:t>Sarzedo</a:t>
            </a:r>
          </a:p>
        </p:txBody>
      </p:sp>
      <p:sp>
        <p:nvSpPr>
          <p:cNvPr id="28" name="Text Box 71"/>
          <p:cNvSpPr txBox="1">
            <a:spLocks noChangeArrowheads="1"/>
          </p:cNvSpPr>
          <p:nvPr/>
        </p:nvSpPr>
        <p:spPr bwMode="auto">
          <a:xfrm>
            <a:off x="7125184" y="3871117"/>
            <a:ext cx="66357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6" rIns="91411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</a:rPr>
              <a:t>Itabirito</a:t>
            </a:r>
          </a:p>
        </p:txBody>
      </p:sp>
      <p:sp>
        <p:nvSpPr>
          <p:cNvPr id="29" name="Text Box 71"/>
          <p:cNvSpPr txBox="1">
            <a:spLocks noChangeArrowheads="1"/>
          </p:cNvSpPr>
          <p:nvPr/>
        </p:nvSpPr>
        <p:spPr bwMode="auto">
          <a:xfrm>
            <a:off x="7295046" y="4061617"/>
            <a:ext cx="95250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6" rIns="91411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</a:rPr>
              <a:t>Barro Branco</a:t>
            </a:r>
          </a:p>
        </p:txBody>
      </p:sp>
      <p:grpSp>
        <p:nvGrpSpPr>
          <p:cNvPr id="30" name="Grupo 70"/>
          <p:cNvGrpSpPr>
            <a:grpSpLocks/>
          </p:cNvGrpSpPr>
          <p:nvPr/>
        </p:nvGrpSpPr>
        <p:grpSpPr bwMode="auto">
          <a:xfrm>
            <a:off x="6360009" y="3131342"/>
            <a:ext cx="1016000" cy="1030287"/>
            <a:chOff x="5695948" y="3833514"/>
            <a:chExt cx="1016071" cy="1029701"/>
          </a:xfrm>
        </p:grpSpPr>
        <p:grpSp>
          <p:nvGrpSpPr>
            <p:cNvPr id="31" name="Grupo 81"/>
            <p:cNvGrpSpPr>
              <a:grpSpLocks/>
            </p:cNvGrpSpPr>
            <p:nvPr/>
          </p:nvGrpSpPr>
          <p:grpSpPr bwMode="auto">
            <a:xfrm>
              <a:off x="5695948" y="3833514"/>
              <a:ext cx="666933" cy="689454"/>
              <a:chOff x="5695948" y="3833514"/>
              <a:chExt cx="666933" cy="689454"/>
            </a:xfrm>
          </p:grpSpPr>
          <p:cxnSp>
            <p:nvCxnSpPr>
              <p:cNvPr id="41" name="Conector reto 40"/>
              <p:cNvCxnSpPr/>
              <p:nvPr/>
            </p:nvCxnSpPr>
            <p:spPr bwMode="auto">
              <a:xfrm flipH="1" flipV="1">
                <a:off x="6281776" y="4173046"/>
                <a:ext cx="80969" cy="350638"/>
              </a:xfrm>
              <a:prstGeom prst="line">
                <a:avLst/>
              </a:prstGeom>
              <a:solidFill>
                <a:srgbClr val="C00000"/>
              </a:solidFill>
              <a:ln w="38100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" name="Grupo 82"/>
              <p:cNvGrpSpPr>
                <a:grpSpLocks/>
              </p:cNvGrpSpPr>
              <p:nvPr/>
            </p:nvGrpSpPr>
            <p:grpSpPr bwMode="auto">
              <a:xfrm>
                <a:off x="5695948" y="3833514"/>
                <a:ext cx="582311" cy="368157"/>
                <a:chOff x="5008332" y="2590539"/>
                <a:chExt cx="581404" cy="367199"/>
              </a:xfrm>
              <a:solidFill>
                <a:srgbClr val="C00000"/>
              </a:solidFill>
            </p:grpSpPr>
            <p:cxnSp>
              <p:nvCxnSpPr>
                <p:cNvPr id="43" name="Conector reto 42"/>
                <p:cNvCxnSpPr>
                  <a:stCxn id="45" idx="2"/>
                  <a:endCxn id="44" idx="6"/>
                </p:cNvCxnSpPr>
                <p:nvPr/>
              </p:nvCxnSpPr>
              <p:spPr bwMode="auto">
                <a:xfrm flipH="1" flipV="1">
                  <a:off x="5090891" y="2630976"/>
                  <a:ext cx="416286" cy="286325"/>
                </a:xfrm>
                <a:prstGeom prst="line">
                  <a:avLst/>
                </a:prstGeom>
                <a:grpFill/>
                <a:ln w="38100">
                  <a:solidFill>
                    <a:srgbClr val="C0000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Oval 58"/>
                <p:cNvSpPr>
                  <a:spLocks noChangeArrowheads="1"/>
                </p:cNvSpPr>
                <p:nvPr/>
              </p:nvSpPr>
              <p:spPr bwMode="auto">
                <a:xfrm flipV="1">
                  <a:off x="5008332" y="2590539"/>
                  <a:ext cx="82559" cy="80874"/>
                </a:xfrm>
                <a:prstGeom prst="ellipse">
                  <a:avLst/>
                </a:prstGeom>
                <a:grpFill/>
                <a:ln w="38100" algn="ctr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defTabSz="639763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defTabSz="639763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defTabSz="639763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defTabSz="639763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defTabSz="639763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defTabSz="639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defTabSz="639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defTabSz="639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defTabSz="639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defRPr/>
                  </a:pPr>
                  <a:endParaRPr lang="en-US" altLang="pt-BR" sz="1200">
                    <a:solidFill>
                      <a:srgbClr val="000000"/>
                    </a:solidFill>
                    <a:latin typeface="Arial Narrow" pitchFamily="34" charset="0"/>
                    <a:sym typeface="Helvetica" pitchFamily="34" charset="0"/>
                  </a:endParaRPr>
                </a:p>
              </p:txBody>
            </p:sp>
            <p:sp>
              <p:nvSpPr>
                <p:cNvPr id="45" name="Oval 58"/>
                <p:cNvSpPr>
                  <a:spLocks noChangeArrowheads="1"/>
                </p:cNvSpPr>
                <p:nvPr/>
              </p:nvSpPr>
              <p:spPr bwMode="auto">
                <a:xfrm flipV="1">
                  <a:off x="5507177" y="2876863"/>
                  <a:ext cx="82559" cy="80875"/>
                </a:xfrm>
                <a:prstGeom prst="ellipse">
                  <a:avLst/>
                </a:prstGeom>
                <a:grpFill/>
                <a:ln w="38100" algn="ctr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defTabSz="639763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defTabSz="639763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defTabSz="639763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defTabSz="639763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defTabSz="639763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defTabSz="639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defTabSz="639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defTabSz="639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defTabSz="639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defRPr/>
                  </a:pPr>
                  <a:endParaRPr lang="en-US" altLang="pt-BR" sz="1200">
                    <a:solidFill>
                      <a:srgbClr val="000000"/>
                    </a:solidFill>
                    <a:latin typeface="Arial Narrow" pitchFamily="34" charset="0"/>
                    <a:sym typeface="Helvetica" pitchFamily="34" charset="0"/>
                  </a:endParaRPr>
                </a:p>
              </p:txBody>
            </p:sp>
          </p:grpSp>
        </p:grpSp>
        <p:grpSp>
          <p:nvGrpSpPr>
            <p:cNvPr id="32" name="Grupo 80"/>
            <p:cNvGrpSpPr>
              <a:grpSpLocks/>
            </p:cNvGrpSpPr>
            <p:nvPr/>
          </p:nvGrpSpPr>
          <p:grpSpPr bwMode="auto">
            <a:xfrm>
              <a:off x="6174698" y="4163976"/>
              <a:ext cx="537321" cy="699239"/>
              <a:chOff x="6174698" y="4163976"/>
              <a:chExt cx="537321" cy="699239"/>
            </a:xfrm>
          </p:grpSpPr>
          <p:sp>
            <p:nvSpPr>
              <p:cNvPr id="33" name="Oval 58"/>
              <p:cNvSpPr>
                <a:spLocks noChangeArrowheads="1"/>
              </p:cNvSpPr>
              <p:nvPr/>
            </p:nvSpPr>
            <p:spPr bwMode="auto">
              <a:xfrm flipV="1">
                <a:off x="6192487" y="4507808"/>
                <a:ext cx="82688" cy="81086"/>
              </a:xfrm>
              <a:prstGeom prst="ellipse">
                <a:avLst/>
              </a:prstGeom>
              <a:solidFill>
                <a:srgbClr val="00B0F0"/>
              </a:solidFill>
              <a:ln w="38100" algn="ctr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en-US" altLang="pt-BR" sz="1200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endParaRPr>
              </a:p>
            </p:txBody>
          </p:sp>
          <p:sp>
            <p:nvSpPr>
              <p:cNvPr id="34" name="Oval 58"/>
              <p:cNvSpPr>
                <a:spLocks noChangeArrowheads="1"/>
              </p:cNvSpPr>
              <p:nvPr/>
            </p:nvSpPr>
            <p:spPr bwMode="auto">
              <a:xfrm flipV="1">
                <a:off x="6191936" y="4416102"/>
                <a:ext cx="82688" cy="81086"/>
              </a:xfrm>
              <a:prstGeom prst="ellipse">
                <a:avLst/>
              </a:prstGeom>
              <a:solidFill>
                <a:srgbClr val="00B0F0"/>
              </a:solidFill>
              <a:ln w="38100" algn="ctr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en-US" altLang="pt-BR" sz="1200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endParaRPr>
              </a:p>
            </p:txBody>
          </p:sp>
          <p:sp>
            <p:nvSpPr>
              <p:cNvPr id="35" name="Oval 58"/>
              <p:cNvSpPr>
                <a:spLocks noChangeArrowheads="1"/>
              </p:cNvSpPr>
              <p:nvPr/>
            </p:nvSpPr>
            <p:spPr bwMode="auto">
              <a:xfrm flipV="1">
                <a:off x="6244482" y="4598789"/>
                <a:ext cx="82688" cy="81086"/>
              </a:xfrm>
              <a:prstGeom prst="ellipse">
                <a:avLst/>
              </a:prstGeom>
              <a:solidFill>
                <a:srgbClr val="00B0F0"/>
              </a:solidFill>
              <a:ln w="38100" algn="ctr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en-US" altLang="pt-BR" sz="1200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endParaRPr>
              </a:p>
            </p:txBody>
          </p:sp>
          <p:sp>
            <p:nvSpPr>
              <p:cNvPr id="36" name="Oval 58"/>
              <p:cNvSpPr>
                <a:spLocks noChangeArrowheads="1"/>
              </p:cNvSpPr>
              <p:nvPr/>
            </p:nvSpPr>
            <p:spPr bwMode="auto">
              <a:xfrm flipV="1">
                <a:off x="6174698" y="4163976"/>
                <a:ext cx="82688" cy="81086"/>
              </a:xfrm>
              <a:prstGeom prst="ellipse">
                <a:avLst/>
              </a:prstGeom>
              <a:solidFill>
                <a:srgbClr val="00B0F0"/>
              </a:solidFill>
              <a:ln w="38100" algn="ctr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en-US" altLang="pt-BR" sz="1200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endParaRPr>
              </a:p>
            </p:txBody>
          </p:sp>
          <p:cxnSp>
            <p:nvCxnSpPr>
              <p:cNvPr id="37" name="Conector reto 36"/>
              <p:cNvCxnSpPr>
                <a:endCxn id="34" idx="4"/>
              </p:cNvCxnSpPr>
              <p:nvPr/>
            </p:nvCxnSpPr>
            <p:spPr bwMode="auto">
              <a:xfrm>
                <a:off x="6202395" y="4242856"/>
                <a:ext cx="31752" cy="172939"/>
              </a:xfrm>
              <a:prstGeom prst="line">
                <a:avLst/>
              </a:prstGeom>
              <a:solidFill>
                <a:srgbClr val="00B0F0"/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Oval 58"/>
              <p:cNvSpPr>
                <a:spLocks noChangeArrowheads="1"/>
              </p:cNvSpPr>
              <p:nvPr/>
            </p:nvSpPr>
            <p:spPr bwMode="auto">
              <a:xfrm flipV="1">
                <a:off x="6421469" y="4670211"/>
                <a:ext cx="82688" cy="81086"/>
              </a:xfrm>
              <a:prstGeom prst="ellipse">
                <a:avLst/>
              </a:prstGeom>
              <a:solidFill>
                <a:srgbClr val="00B0F0"/>
              </a:solidFill>
              <a:ln w="38100" algn="ctr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en-US" altLang="pt-BR" sz="1200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endParaRPr>
              </a:p>
            </p:txBody>
          </p:sp>
          <p:sp>
            <p:nvSpPr>
              <p:cNvPr id="39" name="Oval 58"/>
              <p:cNvSpPr>
                <a:spLocks noChangeArrowheads="1"/>
              </p:cNvSpPr>
              <p:nvPr/>
            </p:nvSpPr>
            <p:spPr bwMode="auto">
              <a:xfrm flipV="1">
                <a:off x="6629331" y="4782129"/>
                <a:ext cx="82688" cy="81086"/>
              </a:xfrm>
              <a:prstGeom prst="ellipse">
                <a:avLst/>
              </a:prstGeom>
              <a:solidFill>
                <a:srgbClr val="00B0F0"/>
              </a:solidFill>
              <a:ln w="38100" algn="ctr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en-US" altLang="pt-BR" sz="1200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endParaRPr>
              </a:p>
            </p:txBody>
          </p:sp>
          <p:cxnSp>
            <p:nvCxnSpPr>
              <p:cNvPr id="40" name="Conector reto 39"/>
              <p:cNvCxnSpPr/>
              <p:nvPr/>
            </p:nvCxnSpPr>
            <p:spPr bwMode="auto">
              <a:xfrm>
                <a:off x="6518330" y="4742634"/>
                <a:ext cx="136535" cy="72983"/>
              </a:xfrm>
              <a:prstGeom prst="line">
                <a:avLst/>
              </a:prstGeom>
              <a:solidFill>
                <a:srgbClr val="00B0F0"/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" name="Grupo 78"/>
          <p:cNvGrpSpPr>
            <a:grpSpLocks/>
          </p:cNvGrpSpPr>
          <p:nvPr/>
        </p:nvGrpSpPr>
        <p:grpSpPr bwMode="auto">
          <a:xfrm>
            <a:off x="6399696" y="5444329"/>
            <a:ext cx="1435100" cy="841375"/>
            <a:chOff x="629443" y="5012894"/>
            <a:chExt cx="1435100" cy="841522"/>
          </a:xfrm>
        </p:grpSpPr>
        <p:grpSp>
          <p:nvGrpSpPr>
            <p:cNvPr id="47" name="Group 11"/>
            <p:cNvGrpSpPr>
              <a:grpSpLocks/>
            </p:cNvGrpSpPr>
            <p:nvPr/>
          </p:nvGrpSpPr>
          <p:grpSpPr bwMode="auto">
            <a:xfrm>
              <a:off x="629443" y="5012894"/>
              <a:ext cx="1435100" cy="841522"/>
              <a:chOff x="0" y="145"/>
              <a:chExt cx="1285" cy="754"/>
            </a:xfrm>
          </p:grpSpPr>
          <p:sp>
            <p:nvSpPr>
              <p:cNvPr id="63" name="AutoShape 9"/>
              <p:cNvSpPr>
                <a:spLocks/>
              </p:cNvSpPr>
              <p:nvPr/>
            </p:nvSpPr>
            <p:spPr bwMode="auto">
              <a:xfrm>
                <a:off x="0" y="145"/>
                <a:ext cx="1285" cy="754"/>
              </a:xfrm>
              <a:prstGeom prst="roundRect">
                <a:avLst>
                  <a:gd name="adj" fmla="val 16097"/>
                </a:avLst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endParaRPr>
              </a:p>
            </p:txBody>
          </p:sp>
          <p:sp>
            <p:nvSpPr>
              <p:cNvPr id="64" name="Rectangle 10"/>
              <p:cNvSpPr>
                <a:spLocks/>
              </p:cNvSpPr>
              <p:nvPr/>
            </p:nvSpPr>
            <p:spPr bwMode="auto">
              <a:xfrm>
                <a:off x="640" y="259"/>
                <a:ext cx="645" cy="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en-US" altLang="pt-BR" sz="1500">
                    <a:solidFill>
                      <a:srgbClr val="193A59"/>
                    </a:solidFill>
                    <a:latin typeface="Calibri" panose="020F0502020204030204" pitchFamily="34" charset="0"/>
                    <a:ea typeface="ヒラギノ角ゴ ProN W3"/>
                    <a:cs typeface="ヒラギノ角ゴ ProN W3"/>
                    <a:sym typeface="Helvetica" panose="020B0604020202020204" pitchFamily="34" charset="0"/>
                  </a:rPr>
                  <a:t>500 kV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pt-BR" sz="1500">
                    <a:solidFill>
                      <a:srgbClr val="193A59"/>
                    </a:solidFill>
                    <a:latin typeface="Calibri" panose="020F0502020204030204" pitchFamily="34" charset="0"/>
                    <a:ea typeface="ヒラギノ角ゴ ProN W3"/>
                    <a:cs typeface="ヒラギノ角ゴ ProN W3"/>
                    <a:sym typeface="Helvetica" panose="020B0604020202020204" pitchFamily="34" charset="0"/>
                  </a:rPr>
                  <a:t>345 kV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pt-BR" sz="1500">
                    <a:solidFill>
                      <a:srgbClr val="193A59"/>
                    </a:solidFill>
                    <a:latin typeface="Calibri" panose="020F0502020204030204" pitchFamily="34" charset="0"/>
                    <a:ea typeface="ヒラギノ角ゴ ProN W3"/>
                    <a:cs typeface="ヒラギノ角ゴ ProN W3"/>
                    <a:sym typeface="Helvetica" panose="020B0604020202020204" pitchFamily="34" charset="0"/>
                  </a:rPr>
                  <a:t>230 kV</a:t>
                </a:r>
              </a:p>
            </p:txBody>
          </p:sp>
        </p:grpSp>
        <p:cxnSp>
          <p:nvCxnSpPr>
            <p:cNvPr id="48" name="Conector reto 248"/>
            <p:cNvCxnSpPr/>
            <p:nvPr/>
          </p:nvCxnSpPr>
          <p:spPr bwMode="auto">
            <a:xfrm>
              <a:off x="785018" y="5227244"/>
              <a:ext cx="79375" cy="0"/>
            </a:xfrm>
            <a:prstGeom prst="line">
              <a:avLst/>
            </a:prstGeom>
            <a:ln w="76200">
              <a:solidFill>
                <a:srgbClr val="E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to 273"/>
            <p:cNvCxnSpPr/>
            <p:nvPr/>
          </p:nvCxnSpPr>
          <p:spPr bwMode="auto">
            <a:xfrm>
              <a:off x="891381" y="5227244"/>
              <a:ext cx="79375" cy="0"/>
            </a:xfrm>
            <a:prstGeom prst="line">
              <a:avLst/>
            </a:prstGeom>
            <a:ln w="76200">
              <a:solidFill>
                <a:srgbClr val="E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to 275"/>
            <p:cNvCxnSpPr/>
            <p:nvPr/>
          </p:nvCxnSpPr>
          <p:spPr bwMode="auto">
            <a:xfrm>
              <a:off x="994568" y="5227244"/>
              <a:ext cx="79375" cy="0"/>
            </a:xfrm>
            <a:prstGeom prst="line">
              <a:avLst/>
            </a:prstGeom>
            <a:ln w="76200">
              <a:solidFill>
                <a:srgbClr val="E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to 276"/>
            <p:cNvCxnSpPr/>
            <p:nvPr/>
          </p:nvCxnSpPr>
          <p:spPr bwMode="auto">
            <a:xfrm>
              <a:off x="1099343" y="5227244"/>
              <a:ext cx="79375" cy="0"/>
            </a:xfrm>
            <a:prstGeom prst="line">
              <a:avLst/>
            </a:prstGeom>
            <a:ln w="76200">
              <a:solidFill>
                <a:srgbClr val="E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to 277"/>
            <p:cNvCxnSpPr/>
            <p:nvPr/>
          </p:nvCxnSpPr>
          <p:spPr bwMode="auto">
            <a:xfrm>
              <a:off x="1196181" y="5227244"/>
              <a:ext cx="80962" cy="0"/>
            </a:xfrm>
            <a:prstGeom prst="line">
              <a:avLst/>
            </a:prstGeom>
            <a:ln w="76200">
              <a:solidFill>
                <a:srgbClr val="E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to 278"/>
            <p:cNvCxnSpPr/>
            <p:nvPr/>
          </p:nvCxnSpPr>
          <p:spPr bwMode="auto">
            <a:xfrm>
              <a:off x="767556" y="5452709"/>
              <a:ext cx="79375" cy="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to 279"/>
            <p:cNvCxnSpPr/>
            <p:nvPr/>
          </p:nvCxnSpPr>
          <p:spPr bwMode="auto">
            <a:xfrm>
              <a:off x="873918" y="5452709"/>
              <a:ext cx="79375" cy="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to 280"/>
            <p:cNvCxnSpPr/>
            <p:nvPr/>
          </p:nvCxnSpPr>
          <p:spPr bwMode="auto">
            <a:xfrm>
              <a:off x="977106" y="5452709"/>
              <a:ext cx="79375" cy="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to 281"/>
            <p:cNvCxnSpPr/>
            <p:nvPr/>
          </p:nvCxnSpPr>
          <p:spPr bwMode="auto">
            <a:xfrm>
              <a:off x="1081881" y="5452709"/>
              <a:ext cx="79375" cy="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to 282"/>
            <p:cNvCxnSpPr/>
            <p:nvPr/>
          </p:nvCxnSpPr>
          <p:spPr bwMode="auto">
            <a:xfrm>
              <a:off x="1178718" y="5452709"/>
              <a:ext cx="80963" cy="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to 278"/>
            <p:cNvCxnSpPr/>
            <p:nvPr/>
          </p:nvCxnSpPr>
          <p:spPr bwMode="auto">
            <a:xfrm>
              <a:off x="767556" y="5660707"/>
              <a:ext cx="79375" cy="0"/>
            </a:xfrm>
            <a:prstGeom prst="line">
              <a:avLst/>
            </a:prstGeom>
            <a:ln w="76200">
              <a:solidFill>
                <a:srgbClr val="0F7B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to 279"/>
            <p:cNvCxnSpPr/>
            <p:nvPr/>
          </p:nvCxnSpPr>
          <p:spPr bwMode="auto">
            <a:xfrm>
              <a:off x="873918" y="5660707"/>
              <a:ext cx="79375" cy="0"/>
            </a:xfrm>
            <a:prstGeom prst="line">
              <a:avLst/>
            </a:prstGeom>
            <a:ln w="76200">
              <a:solidFill>
                <a:srgbClr val="0F7B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to 280"/>
            <p:cNvCxnSpPr/>
            <p:nvPr/>
          </p:nvCxnSpPr>
          <p:spPr bwMode="auto">
            <a:xfrm>
              <a:off x="977106" y="5660707"/>
              <a:ext cx="79375" cy="0"/>
            </a:xfrm>
            <a:prstGeom prst="line">
              <a:avLst/>
            </a:prstGeom>
            <a:ln w="76200">
              <a:solidFill>
                <a:srgbClr val="0F7B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to 281"/>
            <p:cNvCxnSpPr/>
            <p:nvPr/>
          </p:nvCxnSpPr>
          <p:spPr bwMode="auto">
            <a:xfrm>
              <a:off x="1081881" y="5660707"/>
              <a:ext cx="79375" cy="0"/>
            </a:xfrm>
            <a:prstGeom prst="line">
              <a:avLst/>
            </a:prstGeom>
            <a:ln w="76200">
              <a:solidFill>
                <a:srgbClr val="0F7B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to 282"/>
            <p:cNvCxnSpPr/>
            <p:nvPr/>
          </p:nvCxnSpPr>
          <p:spPr bwMode="auto">
            <a:xfrm>
              <a:off x="1178718" y="5660707"/>
              <a:ext cx="80963" cy="0"/>
            </a:xfrm>
            <a:prstGeom prst="line">
              <a:avLst/>
            </a:prstGeom>
            <a:ln w="76200">
              <a:solidFill>
                <a:srgbClr val="0F7B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upo 109"/>
          <p:cNvGrpSpPr>
            <a:grpSpLocks/>
          </p:cNvGrpSpPr>
          <p:nvPr/>
        </p:nvGrpSpPr>
        <p:grpSpPr bwMode="auto">
          <a:xfrm rot="-4419845">
            <a:off x="7849084" y="3575842"/>
            <a:ext cx="219075" cy="85725"/>
            <a:chOff x="5270071" y="2667579"/>
            <a:chExt cx="218444" cy="84720"/>
          </a:xfrm>
        </p:grpSpPr>
        <p:cxnSp>
          <p:nvCxnSpPr>
            <p:cNvPr id="66" name="Conector reto 65"/>
            <p:cNvCxnSpPr/>
            <p:nvPr/>
          </p:nvCxnSpPr>
          <p:spPr bwMode="auto">
            <a:xfrm rot="4419845" flipH="1">
              <a:off x="5403206" y="2607764"/>
              <a:ext cx="34516" cy="131382"/>
            </a:xfrm>
            <a:prstGeom prst="line">
              <a:avLst/>
            </a:prstGeom>
            <a:ln w="38100">
              <a:solidFill>
                <a:srgbClr val="0F7B48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58"/>
            <p:cNvSpPr>
              <a:spLocks noChangeArrowheads="1"/>
            </p:cNvSpPr>
            <p:nvPr/>
          </p:nvSpPr>
          <p:spPr bwMode="auto">
            <a:xfrm flipV="1">
              <a:off x="5405956" y="2667579"/>
              <a:ext cx="82559" cy="80875"/>
            </a:xfrm>
            <a:prstGeom prst="ellipse">
              <a:avLst/>
            </a:prstGeom>
            <a:solidFill>
              <a:srgbClr val="0F7B48"/>
            </a:solidFill>
            <a:ln w="38100" algn="ctr">
              <a:solidFill>
                <a:srgbClr val="0F7B48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pt-BR" sz="1200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sp>
          <p:nvSpPr>
            <p:cNvPr id="68" name="Oval 58"/>
            <p:cNvSpPr>
              <a:spLocks noChangeArrowheads="1"/>
            </p:cNvSpPr>
            <p:nvPr/>
          </p:nvSpPr>
          <p:spPr bwMode="auto">
            <a:xfrm flipV="1">
              <a:off x="5270071" y="2671425"/>
              <a:ext cx="82559" cy="80874"/>
            </a:xfrm>
            <a:prstGeom prst="ellipse">
              <a:avLst/>
            </a:prstGeom>
            <a:solidFill>
              <a:srgbClr val="0F7B48"/>
            </a:solidFill>
            <a:ln w="38100" algn="ctr">
              <a:solidFill>
                <a:srgbClr val="0F7B48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pt-BR" sz="1200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</p:grpSp>
      <p:sp>
        <p:nvSpPr>
          <p:cNvPr id="69" name="Text Box 71"/>
          <p:cNvSpPr txBox="1">
            <a:spLocks noChangeArrowheads="1"/>
          </p:cNvSpPr>
          <p:nvPr/>
        </p:nvSpPr>
        <p:spPr bwMode="auto">
          <a:xfrm>
            <a:off x="7842734" y="3294854"/>
            <a:ext cx="88265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6" rIns="91411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</a:rPr>
              <a:t>S. Mateus</a:t>
            </a:r>
          </a:p>
        </p:txBody>
      </p:sp>
      <p:sp>
        <p:nvSpPr>
          <p:cNvPr id="70" name="Text Box 71"/>
          <p:cNvSpPr txBox="1">
            <a:spLocks noChangeArrowheads="1"/>
          </p:cNvSpPr>
          <p:nvPr/>
        </p:nvSpPr>
        <p:spPr bwMode="auto">
          <a:xfrm>
            <a:off x="7941159" y="3528217"/>
            <a:ext cx="88265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6" rIns="91411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</a:rPr>
              <a:t>Linhares</a:t>
            </a:r>
          </a:p>
        </p:txBody>
      </p:sp>
      <p:sp>
        <p:nvSpPr>
          <p:cNvPr id="72" name="Elipse 71"/>
          <p:cNvSpPr/>
          <p:nvPr/>
        </p:nvSpPr>
        <p:spPr>
          <a:xfrm>
            <a:off x="5550384" y="2456654"/>
            <a:ext cx="3236912" cy="2760663"/>
          </a:xfrm>
          <a:prstGeom prst="ellipse">
            <a:avLst/>
          </a:prstGeom>
          <a:noFill/>
          <a:ln>
            <a:solidFill>
              <a:srgbClr val="0060A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3" name="Oval 58"/>
          <p:cNvSpPr>
            <a:spLocks noChangeArrowheads="1"/>
          </p:cNvSpPr>
          <p:nvPr/>
        </p:nvSpPr>
        <p:spPr bwMode="auto">
          <a:xfrm flipV="1">
            <a:off x="6979134" y="4163217"/>
            <a:ext cx="82550" cy="80962"/>
          </a:xfrm>
          <a:prstGeom prst="ellipse">
            <a:avLst/>
          </a:prstGeom>
          <a:solidFill>
            <a:srgbClr val="00B0F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>
            <a:lvl1pPr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pt-BR" sz="1200">
              <a:solidFill>
                <a:srgbClr val="000000"/>
              </a:solidFill>
              <a:latin typeface="Arial Narrow" panose="020B0606020202030204" pitchFamily="34" charset="0"/>
              <a:ea typeface="ヒラギノ角ゴ ProN W3"/>
              <a:cs typeface="ヒラギノ角ゴ ProN W3"/>
              <a:sym typeface="Helvetica" panose="020B0604020202020204" pitchFamily="34" charset="0"/>
            </a:endParaRPr>
          </a:p>
        </p:txBody>
      </p:sp>
      <p:sp>
        <p:nvSpPr>
          <p:cNvPr id="74" name="Oval 58"/>
          <p:cNvSpPr>
            <a:spLocks noChangeArrowheads="1"/>
          </p:cNvSpPr>
          <p:nvPr/>
        </p:nvSpPr>
        <p:spPr bwMode="auto">
          <a:xfrm flipV="1">
            <a:off x="6777521" y="4466429"/>
            <a:ext cx="82550" cy="80963"/>
          </a:xfrm>
          <a:prstGeom prst="ellipse">
            <a:avLst/>
          </a:prstGeom>
          <a:solidFill>
            <a:srgbClr val="00B0F0"/>
          </a:solidFill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>
            <a:lvl1pPr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pt-BR" sz="1200">
              <a:solidFill>
                <a:srgbClr val="000000"/>
              </a:solidFill>
              <a:latin typeface="Arial Narrow" panose="020B0606020202030204" pitchFamily="34" charset="0"/>
              <a:ea typeface="ヒラギノ角ゴ ProN W3"/>
              <a:cs typeface="ヒラギノ角ゴ ProN W3"/>
              <a:sym typeface="Helvetica" panose="020B0604020202020204" pitchFamily="34" charset="0"/>
            </a:endParaRPr>
          </a:p>
        </p:txBody>
      </p:sp>
      <p:cxnSp>
        <p:nvCxnSpPr>
          <p:cNvPr id="75" name="Conector reto 74"/>
          <p:cNvCxnSpPr>
            <a:stCxn id="73" idx="1"/>
            <a:endCxn id="74" idx="5"/>
          </p:cNvCxnSpPr>
          <p:nvPr/>
        </p:nvCxnSpPr>
        <p:spPr bwMode="auto">
          <a:xfrm flipH="1">
            <a:off x="6847371" y="4231479"/>
            <a:ext cx="144463" cy="246063"/>
          </a:xfrm>
          <a:prstGeom prst="line">
            <a:avLst/>
          </a:prstGeom>
          <a:solidFill>
            <a:srgbClr val="00B0F0"/>
          </a:solidFill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to 75"/>
          <p:cNvCxnSpPr/>
          <p:nvPr/>
        </p:nvCxnSpPr>
        <p:spPr bwMode="auto">
          <a:xfrm flipH="1">
            <a:off x="7033109" y="4036217"/>
            <a:ext cx="107950" cy="119062"/>
          </a:xfrm>
          <a:prstGeom prst="line">
            <a:avLst/>
          </a:prstGeom>
          <a:solidFill>
            <a:srgbClr val="00B0F0"/>
          </a:solidFill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Box 71"/>
          <p:cNvSpPr txBox="1">
            <a:spLocks noChangeArrowheads="1"/>
          </p:cNvSpPr>
          <p:nvPr/>
        </p:nvSpPr>
        <p:spPr bwMode="auto">
          <a:xfrm>
            <a:off x="5948846" y="4061617"/>
            <a:ext cx="95250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6" rIns="91411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</a:rPr>
              <a:t>Jeceaba</a:t>
            </a:r>
          </a:p>
        </p:txBody>
      </p:sp>
      <p:sp>
        <p:nvSpPr>
          <p:cNvPr id="78" name="Text Box 71"/>
          <p:cNvSpPr txBox="1">
            <a:spLocks noChangeArrowheads="1"/>
          </p:cNvSpPr>
          <p:nvPr/>
        </p:nvSpPr>
        <p:spPr bwMode="auto">
          <a:xfrm>
            <a:off x="6442559" y="4574379"/>
            <a:ext cx="95250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6" rIns="91411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</a:rPr>
              <a:t>Itutinga</a:t>
            </a:r>
          </a:p>
        </p:txBody>
      </p:sp>
      <p:graphicFrame>
        <p:nvGraphicFramePr>
          <p:cNvPr id="79" name="Tabela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701828"/>
              </p:ext>
            </p:extLst>
          </p:nvPr>
        </p:nvGraphicFramePr>
        <p:xfrm>
          <a:off x="180001" y="1800000"/>
          <a:ext cx="3877650" cy="201740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3877650"/>
              </a:tblGrid>
              <a:tr h="21932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Lote </a:t>
                      </a:r>
                      <a:r>
                        <a:rPr lang="pt-BR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4" marT="9526" marB="0" anchor="ctr">
                    <a:solidFill>
                      <a:srgbClr val="2E94B9"/>
                    </a:solidFill>
                  </a:tcPr>
                </a:tc>
              </a:tr>
              <a:tr h="21932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Linhas de Transmissão:    1.300 km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4" marT="9526" marB="0" anchor="ctr"/>
                </a:tc>
              </a:tr>
              <a:tr h="21932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Níveis de tensão:              </a:t>
                      </a:r>
                      <a:r>
                        <a:rPr lang="pt-BR" sz="1600" b="1" u="none" strike="noStrike" dirty="0" smtClean="0">
                          <a:effectLst/>
                        </a:rPr>
                        <a:t> 230</a:t>
                      </a:r>
                      <a:r>
                        <a:rPr lang="pt-BR" sz="1600" b="1" u="none" strike="noStrike" dirty="0">
                          <a:effectLst/>
                        </a:rPr>
                        <a:t>, 345 e 500 kV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4" marT="952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4350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Objetivo: Atendimento às cargas </a:t>
                      </a:r>
                      <a:r>
                        <a:rPr lang="pt-BR" sz="1600" b="1" u="none" strike="noStrike" dirty="0" smtClean="0">
                          <a:effectLst/>
                        </a:rPr>
                        <a:t>dos estados </a:t>
                      </a:r>
                      <a:r>
                        <a:rPr lang="pt-BR" sz="1600" b="1" u="none" strike="noStrike" dirty="0">
                          <a:effectLst/>
                        </a:rPr>
                        <a:t>de </a:t>
                      </a:r>
                      <a:r>
                        <a:rPr lang="pt-BR" sz="1600" b="1" u="none" strike="noStrike" dirty="0" smtClean="0">
                          <a:effectLst/>
                        </a:rPr>
                        <a:t>MG e ES                      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4" marT="9526" marB="0" anchor="ctr"/>
                </a:tc>
              </a:tr>
              <a:tr h="21932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Prazo de execução:          </a:t>
                      </a:r>
                      <a:r>
                        <a:rPr lang="pt-BR" sz="1600" b="1" u="none" strike="noStrike" dirty="0" smtClean="0">
                          <a:effectLst/>
                        </a:rPr>
                        <a:t> 48 </a:t>
                      </a:r>
                      <a:r>
                        <a:rPr lang="pt-BR" sz="1600" b="1" u="none" strike="noStrike" dirty="0">
                          <a:effectLst/>
                        </a:rPr>
                        <a:t>meses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4" marT="952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1932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Investimento estimado:  </a:t>
                      </a:r>
                      <a:r>
                        <a:rPr lang="pt-BR" sz="1600" b="1" u="none" strike="noStrike" dirty="0" smtClean="0">
                          <a:effectLst/>
                        </a:rPr>
                        <a:t>R$ 2,4 </a:t>
                      </a:r>
                      <a:r>
                        <a:rPr lang="pt-BR" sz="1600" b="1" u="none" strike="noStrike" dirty="0">
                          <a:effectLst/>
                        </a:rPr>
                        <a:t>bilhões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4" marT="9526" marB="0" anchor="ctr"/>
                </a:tc>
              </a:tr>
              <a:tr h="21932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Duração da concessão:    30 anos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4" marT="952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0" name="Retângulo 76"/>
          <p:cNvSpPr>
            <a:spLocks noChangeArrowheads="1"/>
          </p:cNvSpPr>
          <p:nvPr/>
        </p:nvSpPr>
        <p:spPr bwMode="auto">
          <a:xfrm>
            <a:off x="6736246" y="2128042"/>
            <a:ext cx="8651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pt-BR" altLang="pt-BR" sz="1600" b="1"/>
              <a:t>Lote A </a:t>
            </a:r>
            <a:endParaRPr lang="pt-BR" altLang="pt-BR" sz="1600"/>
          </a:p>
        </p:txBody>
      </p:sp>
      <p:sp>
        <p:nvSpPr>
          <p:cNvPr id="82" name="Título 4"/>
          <p:cNvSpPr>
            <a:spLocks noGrp="1"/>
          </p:cNvSpPr>
          <p:nvPr>
            <p:ph type="title"/>
          </p:nvPr>
        </p:nvSpPr>
        <p:spPr>
          <a:xfrm>
            <a:off x="132260" y="16977"/>
            <a:ext cx="8920299" cy="68841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+mn-lt"/>
              </a:rPr>
              <a:t>INVESTIMENTO EM TRANSMISSÃO</a:t>
            </a:r>
            <a:endParaRPr lang="pt-BR" sz="2400" b="1" dirty="0">
              <a:latin typeface="+mn-lt"/>
            </a:endParaRPr>
          </a:p>
        </p:txBody>
      </p:sp>
      <p:sp>
        <p:nvSpPr>
          <p:cNvPr id="83" name="Pentágono 82"/>
          <p:cNvSpPr/>
          <p:nvPr/>
        </p:nvSpPr>
        <p:spPr>
          <a:xfrm>
            <a:off x="158751" y="1040329"/>
            <a:ext cx="4041774" cy="502721"/>
          </a:xfrm>
          <a:prstGeom prst="homePlate">
            <a:avLst/>
          </a:prstGeom>
          <a:solidFill>
            <a:srgbClr val="2E94B9"/>
          </a:solidFill>
          <a:ln>
            <a:solidFill>
              <a:srgbClr val="2E94B9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LEILÃO DE AGOSTO DE 2015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84" name="CaixaDeTexto 83"/>
          <p:cNvSpPr txBox="1"/>
          <p:nvPr/>
        </p:nvSpPr>
        <p:spPr>
          <a:xfrm>
            <a:off x="8300418" y="6545088"/>
            <a:ext cx="7986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 smtClean="0"/>
              <a:t>Fonte: EPE</a:t>
            </a:r>
            <a:endParaRPr lang="pt-BR" sz="1100" i="1" dirty="0"/>
          </a:p>
        </p:txBody>
      </p:sp>
    </p:spTree>
    <p:extLst>
      <p:ext uri="{BB962C8B-B14F-4D97-AF65-F5344CB8AC3E}">
        <p14:creationId xmlns:p14="http://schemas.microsoft.com/office/powerpoint/2010/main" val="205926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agem 6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930"/>
            <a:ext cx="9144000" cy="909638"/>
          </a:xfrm>
          <a:prstGeom prst="rect">
            <a:avLst/>
          </a:prstGeom>
        </p:spPr>
      </p:pic>
      <p:pic>
        <p:nvPicPr>
          <p:cNvPr id="4" name="Espaço Reservado para Conteúdo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61" y="-52464"/>
            <a:ext cx="821635" cy="821635"/>
          </a:xfrm>
          <a:prstGeom prst="rect">
            <a:avLst/>
          </a:prstGeom>
        </p:spPr>
      </p:pic>
      <p:sp>
        <p:nvSpPr>
          <p:cNvPr id="6" name="Line 37"/>
          <p:cNvSpPr>
            <a:spLocks noChangeShapeType="1"/>
          </p:cNvSpPr>
          <p:nvPr/>
        </p:nvSpPr>
        <p:spPr bwMode="auto">
          <a:xfrm>
            <a:off x="260834" y="3225007"/>
            <a:ext cx="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69" tIns="45685" rIns="91369" bIns="45685" anchor="ctr"/>
          <a:lstStyle/>
          <a:p>
            <a:endParaRPr lang="pt-BR"/>
          </a:p>
        </p:txBody>
      </p:sp>
      <p:pic>
        <p:nvPicPr>
          <p:cNvPr id="8" name="Picture 1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" t="8591" r="27187" b="20461"/>
          <a:stretch>
            <a:fillRect/>
          </a:stretch>
        </p:blipFill>
        <p:spPr bwMode="auto">
          <a:xfrm>
            <a:off x="3291371" y="1245394"/>
            <a:ext cx="5949950" cy="5543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8"/>
          <p:cNvSpPr>
            <a:spLocks noChangeShapeType="1"/>
          </p:cNvSpPr>
          <p:nvPr/>
        </p:nvSpPr>
        <p:spPr bwMode="auto">
          <a:xfrm flipH="1" flipV="1">
            <a:off x="578334" y="3101182"/>
            <a:ext cx="61912" cy="17462"/>
          </a:xfrm>
          <a:prstGeom prst="line">
            <a:avLst/>
          </a:prstGeom>
          <a:noFill/>
          <a:ln w="9525">
            <a:solidFill>
              <a:srgbClr val="6699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69" tIns="45685" rIns="91369" bIns="45685" anchor="ctr"/>
          <a:lstStyle/>
          <a:p>
            <a:endParaRPr lang="pt-BR"/>
          </a:p>
        </p:txBody>
      </p:sp>
      <p:sp>
        <p:nvSpPr>
          <p:cNvPr id="10" name="Line 37"/>
          <p:cNvSpPr>
            <a:spLocks noChangeShapeType="1"/>
          </p:cNvSpPr>
          <p:nvPr/>
        </p:nvSpPr>
        <p:spPr bwMode="auto">
          <a:xfrm>
            <a:off x="949809" y="3113882"/>
            <a:ext cx="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69" tIns="45685" rIns="91369" bIns="45685" anchor="ctr"/>
          <a:lstStyle/>
          <a:p>
            <a:endParaRPr lang="pt-BR"/>
          </a:p>
        </p:txBody>
      </p:sp>
      <p:sp>
        <p:nvSpPr>
          <p:cNvPr id="11" name="Line 44"/>
          <p:cNvSpPr>
            <a:spLocks noChangeShapeType="1"/>
          </p:cNvSpPr>
          <p:nvPr/>
        </p:nvSpPr>
        <p:spPr bwMode="auto">
          <a:xfrm flipH="1" flipV="1">
            <a:off x="1770546" y="3458369"/>
            <a:ext cx="9525" cy="39688"/>
          </a:xfrm>
          <a:prstGeom prst="line">
            <a:avLst/>
          </a:prstGeom>
          <a:noFill/>
          <a:ln w="12700">
            <a:solidFill>
              <a:srgbClr val="66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69" tIns="45685" rIns="91369" bIns="45685" anchor="ctr"/>
          <a:lstStyle/>
          <a:p>
            <a:endParaRPr lang="pt-BR"/>
          </a:p>
        </p:txBody>
      </p:sp>
      <p:grpSp>
        <p:nvGrpSpPr>
          <p:cNvPr id="12" name="Grupo 9"/>
          <p:cNvGrpSpPr>
            <a:grpSpLocks/>
          </p:cNvGrpSpPr>
          <p:nvPr/>
        </p:nvGrpSpPr>
        <p:grpSpPr bwMode="auto">
          <a:xfrm>
            <a:off x="4507396" y="5952332"/>
            <a:ext cx="1435100" cy="623887"/>
            <a:chOff x="1768475" y="5012906"/>
            <a:chExt cx="1435419" cy="623962"/>
          </a:xfrm>
        </p:grpSpPr>
        <p:grpSp>
          <p:nvGrpSpPr>
            <p:cNvPr id="13" name="Group 11"/>
            <p:cNvGrpSpPr>
              <a:grpSpLocks/>
            </p:cNvGrpSpPr>
            <p:nvPr/>
          </p:nvGrpSpPr>
          <p:grpSpPr bwMode="auto">
            <a:xfrm>
              <a:off x="1768475" y="5012906"/>
              <a:ext cx="1435419" cy="623962"/>
              <a:chOff x="0" y="145"/>
              <a:chExt cx="1285" cy="559"/>
            </a:xfrm>
          </p:grpSpPr>
          <p:sp>
            <p:nvSpPr>
              <p:cNvPr id="24" name="AutoShape 9"/>
              <p:cNvSpPr>
                <a:spLocks/>
              </p:cNvSpPr>
              <p:nvPr/>
            </p:nvSpPr>
            <p:spPr bwMode="auto">
              <a:xfrm>
                <a:off x="0" y="145"/>
                <a:ext cx="1285" cy="559"/>
              </a:xfrm>
              <a:prstGeom prst="roundRect">
                <a:avLst>
                  <a:gd name="adj" fmla="val 16097"/>
                </a:avLst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endParaRPr>
              </a:p>
            </p:txBody>
          </p:sp>
          <p:sp>
            <p:nvSpPr>
              <p:cNvPr id="25" name="Rectangle 10"/>
              <p:cNvSpPr>
                <a:spLocks/>
              </p:cNvSpPr>
              <p:nvPr/>
            </p:nvSpPr>
            <p:spPr bwMode="auto">
              <a:xfrm>
                <a:off x="640" y="259"/>
                <a:ext cx="645" cy="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en-US" altLang="pt-BR" sz="1500">
                    <a:solidFill>
                      <a:srgbClr val="193A59"/>
                    </a:solidFill>
                    <a:latin typeface="Calibri" panose="020F0502020204030204" pitchFamily="34" charset="0"/>
                    <a:ea typeface="ヒラギノ角ゴ ProN W3"/>
                    <a:cs typeface="ヒラギノ角ゴ ProN W3"/>
                    <a:sym typeface="Helvetica" panose="020B0604020202020204" pitchFamily="34" charset="0"/>
                  </a:rPr>
                  <a:t>500 kV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pt-BR" sz="1500">
                    <a:solidFill>
                      <a:srgbClr val="193A59"/>
                    </a:solidFill>
                    <a:latin typeface="Calibri" panose="020F0502020204030204" pitchFamily="34" charset="0"/>
                    <a:ea typeface="ヒラギノ角ゴ ProN W3"/>
                    <a:cs typeface="ヒラギノ角ゴ ProN W3"/>
                    <a:sym typeface="Helvetica" panose="020B0604020202020204" pitchFamily="34" charset="0"/>
                  </a:rPr>
                  <a:t>230 kV</a:t>
                </a:r>
              </a:p>
            </p:txBody>
          </p:sp>
        </p:grpSp>
        <p:cxnSp>
          <p:nvCxnSpPr>
            <p:cNvPr id="14" name="Conector reto 248"/>
            <p:cNvCxnSpPr/>
            <p:nvPr/>
          </p:nvCxnSpPr>
          <p:spPr bwMode="auto">
            <a:xfrm>
              <a:off x="1924085" y="5227244"/>
              <a:ext cx="79393" cy="0"/>
            </a:xfrm>
            <a:prstGeom prst="line">
              <a:avLst/>
            </a:prstGeom>
            <a:ln w="76200">
              <a:solidFill>
                <a:srgbClr val="E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273"/>
            <p:cNvCxnSpPr/>
            <p:nvPr/>
          </p:nvCxnSpPr>
          <p:spPr bwMode="auto">
            <a:xfrm>
              <a:off x="2030471" y="5227244"/>
              <a:ext cx="79393" cy="0"/>
            </a:xfrm>
            <a:prstGeom prst="line">
              <a:avLst/>
            </a:prstGeom>
            <a:ln w="76200">
              <a:solidFill>
                <a:srgbClr val="E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275"/>
            <p:cNvCxnSpPr/>
            <p:nvPr/>
          </p:nvCxnSpPr>
          <p:spPr bwMode="auto">
            <a:xfrm>
              <a:off x="2133681" y="5227244"/>
              <a:ext cx="79393" cy="0"/>
            </a:xfrm>
            <a:prstGeom prst="line">
              <a:avLst/>
            </a:prstGeom>
            <a:ln w="76200">
              <a:solidFill>
                <a:srgbClr val="E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276"/>
            <p:cNvCxnSpPr/>
            <p:nvPr/>
          </p:nvCxnSpPr>
          <p:spPr bwMode="auto">
            <a:xfrm>
              <a:off x="2238479" y="5227244"/>
              <a:ext cx="79393" cy="0"/>
            </a:xfrm>
            <a:prstGeom prst="line">
              <a:avLst/>
            </a:prstGeom>
            <a:ln w="76200">
              <a:solidFill>
                <a:srgbClr val="E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277"/>
            <p:cNvCxnSpPr/>
            <p:nvPr/>
          </p:nvCxnSpPr>
          <p:spPr bwMode="auto">
            <a:xfrm>
              <a:off x="2335339" y="5227244"/>
              <a:ext cx="80980" cy="0"/>
            </a:xfrm>
            <a:prstGeom prst="line">
              <a:avLst/>
            </a:prstGeom>
            <a:ln w="76200">
              <a:solidFill>
                <a:srgbClr val="E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278"/>
            <p:cNvCxnSpPr/>
            <p:nvPr/>
          </p:nvCxnSpPr>
          <p:spPr bwMode="auto">
            <a:xfrm>
              <a:off x="1924085" y="5452696"/>
              <a:ext cx="79393" cy="0"/>
            </a:xfrm>
            <a:prstGeom prst="line">
              <a:avLst/>
            </a:prstGeom>
            <a:ln w="76200">
              <a:solidFill>
                <a:srgbClr val="0F7B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279"/>
            <p:cNvCxnSpPr/>
            <p:nvPr/>
          </p:nvCxnSpPr>
          <p:spPr bwMode="auto">
            <a:xfrm>
              <a:off x="2030471" y="5452696"/>
              <a:ext cx="79393" cy="0"/>
            </a:xfrm>
            <a:prstGeom prst="line">
              <a:avLst/>
            </a:prstGeom>
            <a:ln w="76200">
              <a:solidFill>
                <a:srgbClr val="0F7B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80"/>
            <p:cNvCxnSpPr/>
            <p:nvPr/>
          </p:nvCxnSpPr>
          <p:spPr bwMode="auto">
            <a:xfrm>
              <a:off x="2133681" y="5452696"/>
              <a:ext cx="79393" cy="0"/>
            </a:xfrm>
            <a:prstGeom prst="line">
              <a:avLst/>
            </a:prstGeom>
            <a:ln w="76200">
              <a:solidFill>
                <a:srgbClr val="0F7B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81"/>
            <p:cNvCxnSpPr/>
            <p:nvPr/>
          </p:nvCxnSpPr>
          <p:spPr bwMode="auto">
            <a:xfrm>
              <a:off x="2238479" y="5452696"/>
              <a:ext cx="79393" cy="0"/>
            </a:xfrm>
            <a:prstGeom prst="line">
              <a:avLst/>
            </a:prstGeom>
            <a:ln w="76200">
              <a:solidFill>
                <a:srgbClr val="0F7B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82"/>
            <p:cNvCxnSpPr/>
            <p:nvPr/>
          </p:nvCxnSpPr>
          <p:spPr bwMode="auto">
            <a:xfrm>
              <a:off x="2335339" y="5452696"/>
              <a:ext cx="80980" cy="0"/>
            </a:xfrm>
            <a:prstGeom prst="line">
              <a:avLst/>
            </a:prstGeom>
            <a:ln w="76200">
              <a:solidFill>
                <a:srgbClr val="0F7B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14"/>
          <p:cNvGrpSpPr>
            <a:grpSpLocks/>
          </p:cNvGrpSpPr>
          <p:nvPr/>
        </p:nvGrpSpPr>
        <p:grpSpPr bwMode="auto">
          <a:xfrm>
            <a:off x="6447196" y="3562425"/>
            <a:ext cx="963612" cy="1338263"/>
            <a:chOff x="2223" y="1777"/>
            <a:chExt cx="917" cy="1193"/>
          </a:xfrm>
          <a:solidFill>
            <a:srgbClr val="C00000"/>
          </a:solidFill>
        </p:grpSpPr>
        <p:sp>
          <p:nvSpPr>
            <p:cNvPr id="27" name="Line 139"/>
            <p:cNvSpPr>
              <a:spLocks noChangeShapeType="1"/>
            </p:cNvSpPr>
            <p:nvPr/>
          </p:nvSpPr>
          <p:spPr bwMode="auto">
            <a:xfrm>
              <a:off x="2238" y="1791"/>
              <a:ext cx="192" cy="251"/>
            </a:xfrm>
            <a:prstGeom prst="line">
              <a:avLst/>
            </a:prstGeom>
            <a:grp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28" name="Line 211"/>
            <p:cNvSpPr>
              <a:spLocks noChangeShapeType="1"/>
            </p:cNvSpPr>
            <p:nvPr/>
          </p:nvSpPr>
          <p:spPr bwMode="auto">
            <a:xfrm>
              <a:off x="2457" y="2086"/>
              <a:ext cx="644" cy="826"/>
            </a:xfrm>
            <a:prstGeom prst="line">
              <a:avLst/>
            </a:prstGeom>
            <a:grpFill/>
            <a:ln w="38100">
              <a:solidFill>
                <a:srgbClr val="C00000"/>
              </a:solidFill>
              <a:prstDash val="solid"/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29" name="Oval 76"/>
            <p:cNvSpPr>
              <a:spLocks noChangeArrowheads="1"/>
            </p:cNvSpPr>
            <p:nvPr/>
          </p:nvSpPr>
          <p:spPr bwMode="auto">
            <a:xfrm>
              <a:off x="2763" y="2490"/>
              <a:ext cx="65" cy="67"/>
            </a:xfrm>
            <a:prstGeom prst="ellipse">
              <a:avLst/>
            </a:prstGeom>
            <a:grpFill/>
            <a:ln w="28575" algn="ctr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endParaRPr lang="pt-BR" altLang="pt-BR" sz="1600" b="1" smtClean="0">
                <a:solidFill>
                  <a:srgbClr val="000000"/>
                </a:solidFill>
                <a:latin typeface="Arial Narrow" pitchFamily="34" charset="0"/>
                <a:cs typeface="ヒラギノ角ゴ ProN W3"/>
              </a:endParaRPr>
            </a:p>
          </p:txBody>
        </p:sp>
        <p:sp>
          <p:nvSpPr>
            <p:cNvPr id="30" name="Oval 76"/>
            <p:cNvSpPr>
              <a:spLocks noChangeArrowheads="1"/>
            </p:cNvSpPr>
            <p:nvPr/>
          </p:nvSpPr>
          <p:spPr bwMode="auto">
            <a:xfrm>
              <a:off x="2423" y="2035"/>
              <a:ext cx="65" cy="67"/>
            </a:xfrm>
            <a:prstGeom prst="ellipse">
              <a:avLst/>
            </a:prstGeom>
            <a:grpFill/>
            <a:ln w="28575" algn="ctr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endParaRPr lang="pt-BR" altLang="pt-BR" sz="1600" b="1" smtClean="0">
                <a:solidFill>
                  <a:srgbClr val="000000"/>
                </a:solidFill>
                <a:latin typeface="Arial Narrow" pitchFamily="34" charset="0"/>
                <a:cs typeface="ヒラギノ角ゴ ProN W3"/>
              </a:endParaRPr>
            </a:p>
          </p:txBody>
        </p:sp>
        <p:sp>
          <p:nvSpPr>
            <p:cNvPr id="31" name="Oval 188"/>
            <p:cNvSpPr>
              <a:spLocks noChangeArrowheads="1"/>
            </p:cNvSpPr>
            <p:nvPr/>
          </p:nvSpPr>
          <p:spPr bwMode="auto">
            <a:xfrm>
              <a:off x="2223" y="1777"/>
              <a:ext cx="75" cy="59"/>
            </a:xfrm>
            <a:prstGeom prst="ellipse">
              <a:avLst/>
            </a:prstGeom>
            <a:grpFill/>
            <a:ln w="28575" algn="ctr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endParaRPr lang="pt-BR" altLang="pt-BR" sz="1600" b="1" smtClean="0">
                <a:solidFill>
                  <a:srgbClr val="000000"/>
                </a:solidFill>
                <a:latin typeface="Arial Narrow" pitchFamily="34" charset="0"/>
                <a:cs typeface="ヒラギノ角ゴ ProN W3"/>
              </a:endParaRPr>
            </a:p>
          </p:txBody>
        </p:sp>
        <p:sp>
          <p:nvSpPr>
            <p:cNvPr id="32" name="Oval 76"/>
            <p:cNvSpPr>
              <a:spLocks noChangeArrowheads="1"/>
            </p:cNvSpPr>
            <p:nvPr/>
          </p:nvSpPr>
          <p:spPr bwMode="auto">
            <a:xfrm>
              <a:off x="3075" y="2907"/>
              <a:ext cx="65" cy="63"/>
            </a:xfrm>
            <a:prstGeom prst="ellipse">
              <a:avLst/>
            </a:prstGeom>
            <a:grpFill/>
            <a:ln w="38100" algn="ctr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endParaRPr lang="pt-BR" altLang="pt-BR" sz="1600" b="1" smtClean="0">
                <a:solidFill>
                  <a:srgbClr val="000000"/>
                </a:solidFill>
                <a:latin typeface="Arial Narrow" pitchFamily="34" charset="0"/>
                <a:cs typeface="ヒラギノ角ゴ ProN W3"/>
              </a:endParaRPr>
            </a:p>
          </p:txBody>
        </p:sp>
      </p:grpSp>
      <p:sp>
        <p:nvSpPr>
          <p:cNvPr id="33" name="Text Box 71"/>
          <p:cNvSpPr txBox="1">
            <a:spLocks noChangeArrowheads="1"/>
          </p:cNvSpPr>
          <p:nvPr/>
        </p:nvSpPr>
        <p:spPr bwMode="auto">
          <a:xfrm>
            <a:off x="6121884" y="3807619"/>
            <a:ext cx="681037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6" rIns="91411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</a:rPr>
              <a:t>Claudia</a:t>
            </a:r>
          </a:p>
        </p:txBody>
      </p:sp>
      <p:sp>
        <p:nvSpPr>
          <p:cNvPr id="34" name="Elipse 33"/>
          <p:cNvSpPr/>
          <p:nvPr/>
        </p:nvSpPr>
        <p:spPr>
          <a:xfrm rot="3325080">
            <a:off x="5844865" y="3865563"/>
            <a:ext cx="2144712" cy="927100"/>
          </a:xfrm>
          <a:prstGeom prst="ellipse">
            <a:avLst/>
          </a:prstGeom>
          <a:noFill/>
          <a:ln>
            <a:solidFill>
              <a:srgbClr val="904E1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5" name="Text Box 71"/>
          <p:cNvSpPr txBox="1">
            <a:spLocks noChangeArrowheads="1"/>
          </p:cNvSpPr>
          <p:nvPr/>
        </p:nvSpPr>
        <p:spPr bwMode="auto">
          <a:xfrm>
            <a:off x="5801209" y="3437732"/>
            <a:ext cx="7064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6" rIns="91411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</a:rPr>
              <a:t>Paranaíta</a:t>
            </a:r>
          </a:p>
        </p:txBody>
      </p:sp>
      <p:sp>
        <p:nvSpPr>
          <p:cNvPr id="36" name="Text Box 71"/>
          <p:cNvSpPr txBox="1">
            <a:spLocks noChangeArrowheads="1"/>
          </p:cNvSpPr>
          <p:nvPr/>
        </p:nvSpPr>
        <p:spPr bwMode="auto">
          <a:xfrm>
            <a:off x="6828321" y="4763294"/>
            <a:ext cx="100012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6" rIns="91411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</a:rPr>
              <a:t>Ribeirãozinho</a:t>
            </a:r>
          </a:p>
        </p:txBody>
      </p:sp>
      <p:grpSp>
        <p:nvGrpSpPr>
          <p:cNvPr id="38" name="Group 214"/>
          <p:cNvGrpSpPr>
            <a:grpSpLocks/>
          </p:cNvGrpSpPr>
          <p:nvPr/>
        </p:nvGrpSpPr>
        <p:grpSpPr bwMode="auto">
          <a:xfrm>
            <a:off x="6991834" y="4329907"/>
            <a:ext cx="95250" cy="111125"/>
            <a:chOff x="2763" y="2458"/>
            <a:chExt cx="91" cy="99"/>
          </a:xfrm>
        </p:grpSpPr>
        <p:sp>
          <p:nvSpPr>
            <p:cNvPr id="39" name="Oval 76"/>
            <p:cNvSpPr>
              <a:spLocks noChangeArrowheads="1"/>
            </p:cNvSpPr>
            <p:nvPr/>
          </p:nvSpPr>
          <p:spPr bwMode="auto">
            <a:xfrm>
              <a:off x="2789" y="2458"/>
              <a:ext cx="65" cy="67"/>
            </a:xfrm>
            <a:prstGeom prst="ellipse">
              <a:avLst/>
            </a:prstGeom>
            <a:solidFill>
              <a:srgbClr val="00642D"/>
            </a:solidFill>
            <a:ln w="28575" algn="ctr">
              <a:solidFill>
                <a:srgbClr val="00642D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pt-BR" altLang="pt-BR" sz="16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</a:endParaRPr>
            </a:p>
          </p:txBody>
        </p:sp>
        <p:sp>
          <p:nvSpPr>
            <p:cNvPr id="40" name="Oval 76"/>
            <p:cNvSpPr>
              <a:spLocks noChangeArrowheads="1"/>
            </p:cNvSpPr>
            <p:nvPr/>
          </p:nvSpPr>
          <p:spPr bwMode="auto">
            <a:xfrm>
              <a:off x="2763" y="2490"/>
              <a:ext cx="65" cy="67"/>
            </a:xfrm>
            <a:prstGeom prst="ellipse">
              <a:avLst/>
            </a:prstGeom>
            <a:solidFill>
              <a:srgbClr val="FF0000"/>
            </a:solidFill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pt-BR" altLang="pt-BR" sz="16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</a:endParaRPr>
            </a:p>
          </p:txBody>
        </p:sp>
      </p:grpSp>
      <p:sp>
        <p:nvSpPr>
          <p:cNvPr id="41" name="Text Box 71"/>
          <p:cNvSpPr txBox="1">
            <a:spLocks noChangeArrowheads="1"/>
          </p:cNvSpPr>
          <p:nvPr/>
        </p:nvSpPr>
        <p:spPr bwMode="auto">
          <a:xfrm>
            <a:off x="5836134" y="4466432"/>
            <a:ext cx="88265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6" rIns="91411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</a:rPr>
              <a:t>Paranatinga</a:t>
            </a:r>
          </a:p>
        </p:txBody>
      </p:sp>
      <p:sp>
        <p:nvSpPr>
          <p:cNvPr id="42" name="Text Box 71"/>
          <p:cNvSpPr txBox="1">
            <a:spLocks noChangeArrowheads="1"/>
          </p:cNvSpPr>
          <p:nvPr/>
        </p:nvSpPr>
        <p:spPr bwMode="auto">
          <a:xfrm>
            <a:off x="7048984" y="4007644"/>
            <a:ext cx="88265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6" rIns="91411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</a:rPr>
              <a:t>Canarana</a:t>
            </a:r>
          </a:p>
        </p:txBody>
      </p:sp>
      <p:grpSp>
        <p:nvGrpSpPr>
          <p:cNvPr id="43" name="Grupo 2"/>
          <p:cNvGrpSpPr>
            <a:grpSpLocks/>
          </p:cNvGrpSpPr>
          <p:nvPr/>
        </p:nvGrpSpPr>
        <p:grpSpPr bwMode="auto">
          <a:xfrm>
            <a:off x="7106134" y="4244182"/>
            <a:ext cx="182562" cy="106362"/>
            <a:chOff x="4200525" y="4195763"/>
            <a:chExt cx="182563" cy="106362"/>
          </a:xfrm>
        </p:grpSpPr>
        <p:sp>
          <p:nvSpPr>
            <p:cNvPr id="44" name="Line 211"/>
            <p:cNvSpPr>
              <a:spLocks noChangeShapeType="1"/>
            </p:cNvSpPr>
            <p:nvPr/>
          </p:nvSpPr>
          <p:spPr bwMode="auto">
            <a:xfrm flipV="1">
              <a:off x="4200525" y="4210050"/>
              <a:ext cx="168275" cy="92075"/>
            </a:xfrm>
            <a:prstGeom prst="line">
              <a:avLst/>
            </a:prstGeom>
            <a:noFill/>
            <a:ln w="38100">
              <a:solidFill>
                <a:srgbClr val="00642D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5" name="Oval 76"/>
            <p:cNvSpPr>
              <a:spLocks noChangeArrowheads="1"/>
            </p:cNvSpPr>
            <p:nvPr/>
          </p:nvSpPr>
          <p:spPr bwMode="auto">
            <a:xfrm>
              <a:off x="4314825" y="4195763"/>
              <a:ext cx="68263" cy="74612"/>
            </a:xfrm>
            <a:prstGeom prst="ellipse">
              <a:avLst/>
            </a:prstGeom>
            <a:solidFill>
              <a:srgbClr val="00642D"/>
            </a:solidFill>
            <a:ln w="28575" algn="ctr">
              <a:solidFill>
                <a:srgbClr val="00642D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pt-BR" altLang="pt-BR" sz="16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</a:endParaRPr>
            </a:p>
          </p:txBody>
        </p:sp>
      </p:grpSp>
      <p:graphicFrame>
        <p:nvGraphicFramePr>
          <p:cNvPr id="46" name="Tabela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838705"/>
              </p:ext>
            </p:extLst>
          </p:nvPr>
        </p:nvGraphicFramePr>
        <p:xfrm>
          <a:off x="180000" y="1800000"/>
          <a:ext cx="4272668" cy="372425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4272668"/>
              </a:tblGrid>
              <a:tr h="24296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Lotes B,</a:t>
                      </a:r>
                      <a:r>
                        <a:rPr lang="pt-BR" sz="1600" b="1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pt-BR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 e H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5" marT="9522" marB="0" anchor="ctr">
                    <a:solidFill>
                      <a:srgbClr val="2E94B9"/>
                    </a:solidFill>
                  </a:tcPr>
                </a:tc>
              </a:tr>
              <a:tr h="56747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Linhas de Transmissão:    </a:t>
                      </a:r>
                      <a:r>
                        <a:rPr lang="pt-BR" sz="1600" b="1" u="none" strike="noStrike" dirty="0" smtClean="0">
                          <a:effectLst/>
                        </a:rPr>
                        <a:t>1.005 km (</a:t>
                      </a:r>
                      <a:r>
                        <a:rPr lang="pt-BR" sz="1600" b="1" u="none" strike="noStrike" dirty="0" err="1" smtClean="0">
                          <a:effectLst/>
                        </a:rPr>
                        <a:t>loteB</a:t>
                      </a:r>
                      <a:r>
                        <a:rPr lang="pt-BR" sz="1600" b="1" u="none" strike="noStrike" dirty="0" smtClean="0">
                          <a:effectLst/>
                        </a:rPr>
                        <a:t>)</a:t>
                      </a:r>
                      <a:endParaRPr lang="pt-BR" sz="1600" b="1" u="none" strike="noStrike" kern="1200" dirty="0" smtClean="0">
                        <a:effectLst/>
                      </a:endParaRPr>
                    </a:p>
                    <a:p>
                      <a:pPr algn="l" rtl="0" fontAlgn="ctr"/>
                      <a:r>
                        <a:rPr lang="pt-BR" sz="1600" b="1" u="none" strike="noStrike" kern="1200" dirty="0" smtClean="0">
                          <a:effectLst/>
                        </a:rPr>
                        <a:t>                                                 262 km (lote C)</a:t>
                      </a:r>
                    </a:p>
                    <a:p>
                      <a:pPr algn="l" rtl="0" fontAlgn="ctr"/>
                      <a:r>
                        <a:rPr lang="pt-BR" sz="1600" b="1" u="none" strike="noStrike" kern="1200" dirty="0" smtClean="0">
                          <a:effectLst/>
                        </a:rPr>
                        <a:t>                                                 315 km (lote H)              </a:t>
                      </a:r>
                      <a:endParaRPr lang="pt-BR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5" marT="9522" marB="0" anchor="ctr"/>
                </a:tc>
              </a:tr>
              <a:tr h="24296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Níveis de tensão:              </a:t>
                      </a:r>
                      <a:r>
                        <a:rPr lang="pt-BR" sz="1600" b="1" u="none" strike="noStrike" dirty="0" smtClean="0">
                          <a:effectLst/>
                        </a:rPr>
                        <a:t>230</a:t>
                      </a:r>
                      <a:r>
                        <a:rPr lang="pt-BR" sz="1600" b="1" u="none" strike="noStrike" baseline="0" dirty="0" smtClean="0">
                          <a:effectLst/>
                        </a:rPr>
                        <a:t> </a:t>
                      </a:r>
                      <a:r>
                        <a:rPr lang="pt-BR" sz="1600" b="1" u="none" strike="noStrike" dirty="0" smtClean="0">
                          <a:effectLst/>
                        </a:rPr>
                        <a:t>e </a:t>
                      </a:r>
                      <a:r>
                        <a:rPr lang="pt-BR" sz="1600" b="1" u="none" strike="noStrike" dirty="0">
                          <a:effectLst/>
                        </a:rPr>
                        <a:t>500 kV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5" marT="9522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3278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Objetivo: </a:t>
                      </a:r>
                      <a:r>
                        <a:rPr lang="pt-BR" sz="1600" b="1" u="none" strike="noStrike" dirty="0" smtClean="0">
                          <a:effectLst/>
                        </a:rPr>
                        <a:t>Escoamento das </a:t>
                      </a:r>
                      <a:r>
                        <a:rPr lang="pt-BR" sz="1600" b="1" u="none" strike="noStrike" dirty="0" err="1" smtClean="0">
                          <a:effectLst/>
                        </a:rPr>
                        <a:t>UHEs</a:t>
                      </a:r>
                      <a:r>
                        <a:rPr lang="pt-BR" sz="1600" b="1" u="none" strike="noStrike" baseline="0" dirty="0" smtClean="0">
                          <a:effectLst/>
                        </a:rPr>
                        <a:t> São Manoel e Sinop (lote B); atendimento às cargas do MT (lote C) e escoamento das máquinas adicionais da UHE Santo Antônio (lote I)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5" marT="9522" marB="0" anchor="ctr"/>
                </a:tc>
              </a:tr>
              <a:tr h="38074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Prazo de execução:          </a:t>
                      </a:r>
                      <a:r>
                        <a:rPr lang="pt-BR" sz="1600" b="1" u="none" strike="noStrike" dirty="0" smtClean="0">
                          <a:effectLst/>
                        </a:rPr>
                        <a:t>48 meses (lotes B e C)</a:t>
                      </a:r>
                    </a:p>
                    <a:p>
                      <a:pPr algn="l" rtl="0" fontAlgn="ctr"/>
                      <a:r>
                        <a:rPr lang="pt-BR" sz="1600" b="1" u="none" strike="noStrike" dirty="0" smtClean="0">
                          <a:effectLst/>
                        </a:rPr>
                        <a:t>                                             </a:t>
                      </a:r>
                      <a:r>
                        <a:rPr lang="pt-BR" sz="1600" b="1" u="none" strike="noStrike" kern="1200" dirty="0" smtClean="0">
                          <a:effectLst/>
                        </a:rPr>
                        <a:t>42 meses (lote H)</a:t>
                      </a:r>
                      <a:endParaRPr lang="pt-BR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5" marT="9522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6747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Investimento estimado:   </a:t>
                      </a:r>
                      <a:r>
                        <a:rPr lang="pt-BR" sz="1600" b="1" u="none" strike="noStrike" dirty="0" smtClean="0">
                          <a:effectLst/>
                        </a:rPr>
                        <a:t>R</a:t>
                      </a:r>
                      <a:r>
                        <a:rPr lang="pt-BR" sz="1600" b="1" u="none" strike="noStrike" dirty="0">
                          <a:effectLst/>
                        </a:rPr>
                        <a:t>$ </a:t>
                      </a:r>
                      <a:r>
                        <a:rPr lang="pt-BR" sz="1600" b="1" u="none" strike="noStrike" dirty="0" smtClean="0">
                          <a:effectLst/>
                        </a:rPr>
                        <a:t>1,4 </a:t>
                      </a:r>
                      <a:r>
                        <a:rPr lang="pt-BR" sz="1600" b="1" u="none" strike="noStrike" kern="1200" dirty="0" smtClean="0">
                          <a:effectLst/>
                        </a:rPr>
                        <a:t>bilhão (lotes B)</a:t>
                      </a:r>
                    </a:p>
                    <a:p>
                      <a:pPr algn="l" rtl="0" fontAlgn="ctr"/>
                      <a:r>
                        <a:rPr lang="pt-BR" sz="1600" b="1" u="none" strike="noStrike" kern="1200" dirty="0" smtClean="0">
                          <a:effectLst/>
                        </a:rPr>
                        <a:t>                                              R$</a:t>
                      </a:r>
                      <a:r>
                        <a:rPr lang="pt-BR" sz="1600" b="1" u="none" strike="noStrike" kern="1200" baseline="0" dirty="0" smtClean="0">
                          <a:effectLst/>
                        </a:rPr>
                        <a:t> 280 milhões (lot</a:t>
                      </a:r>
                      <a:r>
                        <a:rPr lang="pt-BR" sz="1600" b="1" u="none" strike="noStrike" kern="1200" dirty="0" smtClean="0">
                          <a:effectLst/>
                        </a:rPr>
                        <a:t>e C)</a:t>
                      </a:r>
                    </a:p>
                    <a:p>
                      <a:pPr algn="l" rtl="0" fontAlgn="ctr"/>
                      <a:r>
                        <a:rPr lang="pt-BR" sz="1600" b="1" u="none" strike="noStrike" kern="1200" dirty="0" smtClean="0">
                          <a:effectLst/>
                        </a:rPr>
                        <a:t>                                              R$ 530 milhões</a:t>
                      </a:r>
                      <a:r>
                        <a:rPr lang="pt-BR" sz="1600" b="1" u="none" strike="noStrike" kern="1200" baseline="0" dirty="0" smtClean="0">
                          <a:effectLst/>
                        </a:rPr>
                        <a:t> (lote H)</a:t>
                      </a:r>
                      <a:endParaRPr lang="pt-BR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5" marT="9522" marB="0" anchor="ctr"/>
                </a:tc>
              </a:tr>
              <a:tr h="24296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Duração da concessão:    30 anos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5" marT="9522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7" name="Elipse 46"/>
          <p:cNvSpPr/>
          <p:nvPr/>
        </p:nvSpPr>
        <p:spPr>
          <a:xfrm rot="3325080">
            <a:off x="6921190" y="3694113"/>
            <a:ext cx="833438" cy="927100"/>
          </a:xfrm>
          <a:prstGeom prst="ellipse">
            <a:avLst/>
          </a:prstGeom>
          <a:noFill/>
          <a:ln>
            <a:solidFill>
              <a:srgbClr val="904E1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8" name="Retângulo 43"/>
          <p:cNvSpPr>
            <a:spLocks noChangeArrowheads="1"/>
          </p:cNvSpPr>
          <p:nvPr/>
        </p:nvSpPr>
        <p:spPr bwMode="auto">
          <a:xfrm>
            <a:off x="6020284" y="3013869"/>
            <a:ext cx="8937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pt-BR" altLang="pt-BR" sz="1600" b="1"/>
              <a:t>Lote B </a:t>
            </a:r>
            <a:endParaRPr lang="pt-BR" altLang="pt-BR" sz="1600"/>
          </a:p>
        </p:txBody>
      </p:sp>
      <p:sp>
        <p:nvSpPr>
          <p:cNvPr id="49" name="Retângulo 44"/>
          <p:cNvSpPr>
            <a:spLocks noChangeArrowheads="1"/>
          </p:cNvSpPr>
          <p:nvPr/>
        </p:nvSpPr>
        <p:spPr bwMode="auto">
          <a:xfrm>
            <a:off x="7666521" y="3529807"/>
            <a:ext cx="8921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pt-BR" altLang="pt-BR" sz="1600" b="1"/>
              <a:t>Lote C </a:t>
            </a:r>
            <a:endParaRPr lang="pt-BR" altLang="pt-BR" sz="1600"/>
          </a:p>
        </p:txBody>
      </p:sp>
      <p:sp>
        <p:nvSpPr>
          <p:cNvPr id="50" name="Line 37"/>
          <p:cNvSpPr>
            <a:spLocks noChangeShapeType="1"/>
          </p:cNvSpPr>
          <p:nvPr/>
        </p:nvSpPr>
        <p:spPr bwMode="auto">
          <a:xfrm>
            <a:off x="3462821" y="2856707"/>
            <a:ext cx="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69" tIns="45685" rIns="91369" bIns="45685" anchor="ctr"/>
          <a:lstStyle/>
          <a:p>
            <a:endParaRPr lang="pt-BR"/>
          </a:p>
        </p:txBody>
      </p:sp>
      <p:grpSp>
        <p:nvGrpSpPr>
          <p:cNvPr id="51" name="Grupo 53"/>
          <p:cNvGrpSpPr>
            <a:grpSpLocks/>
          </p:cNvGrpSpPr>
          <p:nvPr/>
        </p:nvGrpSpPr>
        <p:grpSpPr bwMode="auto">
          <a:xfrm>
            <a:off x="5046026" y="3556339"/>
            <a:ext cx="301883" cy="263223"/>
            <a:chOff x="4895651" y="2222371"/>
            <a:chExt cx="313202" cy="211256"/>
          </a:xfrm>
          <a:solidFill>
            <a:srgbClr val="006600"/>
          </a:solidFill>
        </p:grpSpPr>
        <p:cxnSp>
          <p:nvCxnSpPr>
            <p:cNvPr id="52" name="Conector reto 51"/>
            <p:cNvCxnSpPr>
              <a:stCxn id="53" idx="7"/>
            </p:cNvCxnSpPr>
            <p:nvPr/>
          </p:nvCxnSpPr>
          <p:spPr bwMode="auto">
            <a:xfrm flipH="1" flipV="1">
              <a:off x="4984934" y="2277944"/>
              <a:ext cx="211829" cy="143840"/>
            </a:xfrm>
            <a:prstGeom prst="line">
              <a:avLst/>
            </a:prstGeom>
            <a:grpFill/>
            <a:ln w="38100">
              <a:solidFill>
                <a:srgbClr val="0066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8"/>
            <p:cNvSpPr>
              <a:spLocks noChangeArrowheads="1"/>
            </p:cNvSpPr>
            <p:nvPr/>
          </p:nvSpPr>
          <p:spPr bwMode="auto">
            <a:xfrm flipV="1">
              <a:off x="5126294" y="2352752"/>
              <a:ext cx="82559" cy="80875"/>
            </a:xfrm>
            <a:prstGeom prst="ellipse">
              <a:avLst/>
            </a:prstGeom>
            <a:grpFill/>
            <a:ln w="38100" algn="ctr">
              <a:solidFill>
                <a:srgbClr val="0066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>
              <a:lvl1pPr defTabSz="639763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639763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639763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639763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639763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endParaRPr lang="en-US" altLang="pt-BR" sz="1200">
                <a:solidFill>
                  <a:srgbClr val="000000"/>
                </a:solidFill>
                <a:latin typeface="Arial Narrow" pitchFamily="34" charset="0"/>
                <a:sym typeface="Helvetica" pitchFamily="34" charset="0"/>
              </a:endParaRPr>
            </a:p>
          </p:txBody>
        </p:sp>
        <p:sp>
          <p:nvSpPr>
            <p:cNvPr id="54" name="Oval 58"/>
            <p:cNvSpPr>
              <a:spLocks noChangeArrowheads="1"/>
            </p:cNvSpPr>
            <p:nvPr/>
          </p:nvSpPr>
          <p:spPr bwMode="auto">
            <a:xfrm flipV="1">
              <a:off x="4895651" y="2222371"/>
              <a:ext cx="82559" cy="80874"/>
            </a:xfrm>
            <a:prstGeom prst="ellipse">
              <a:avLst/>
            </a:prstGeom>
            <a:grpFill/>
            <a:ln w="38100" algn="ctr">
              <a:solidFill>
                <a:srgbClr val="0066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>
              <a:lvl1pPr defTabSz="639763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639763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639763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639763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639763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endParaRPr lang="en-US" altLang="pt-BR" sz="1200">
                <a:solidFill>
                  <a:srgbClr val="000000"/>
                </a:solidFill>
                <a:latin typeface="Arial Narrow" pitchFamily="34" charset="0"/>
                <a:sym typeface="Helvetica" pitchFamily="34" charset="0"/>
              </a:endParaRPr>
            </a:p>
          </p:txBody>
        </p:sp>
      </p:grpSp>
      <p:sp>
        <p:nvSpPr>
          <p:cNvPr id="55" name="Text Box 54"/>
          <p:cNvSpPr txBox="1">
            <a:spLocks noChangeArrowheads="1"/>
          </p:cNvSpPr>
          <p:nvPr/>
        </p:nvSpPr>
        <p:spPr bwMode="auto">
          <a:xfrm>
            <a:off x="4626459" y="3332957"/>
            <a:ext cx="5937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1313" indent="-341313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rPr>
              <a:t>Samuel</a:t>
            </a:r>
            <a:endParaRPr lang="en-US" altLang="pt-BR" sz="1100" b="1">
              <a:solidFill>
                <a:srgbClr val="000000"/>
              </a:solidFill>
              <a:latin typeface="Arial Narrow" panose="020B0606020202030204" pitchFamily="34" charset="0"/>
              <a:ea typeface="ヒラギノ角ゴ ProN W3"/>
              <a:cs typeface="ヒラギノ角ゴ ProN W3"/>
              <a:sym typeface="Helvetica" panose="020B0604020202020204" pitchFamily="34" charset="0"/>
            </a:endParaRPr>
          </a:p>
        </p:txBody>
      </p:sp>
      <p:sp>
        <p:nvSpPr>
          <p:cNvPr id="56" name="Text Box 54"/>
          <p:cNvSpPr txBox="1">
            <a:spLocks noChangeArrowheads="1"/>
          </p:cNvSpPr>
          <p:nvPr/>
        </p:nvSpPr>
        <p:spPr bwMode="auto">
          <a:xfrm>
            <a:off x="4615346" y="3726657"/>
            <a:ext cx="7810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1313" indent="-341313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rPr>
              <a:t>Ariquemes</a:t>
            </a:r>
            <a:endParaRPr lang="en-US" altLang="pt-BR" sz="1100" b="1">
              <a:solidFill>
                <a:srgbClr val="000000"/>
              </a:solidFill>
              <a:latin typeface="Arial Narrow" panose="020B0606020202030204" pitchFamily="34" charset="0"/>
              <a:ea typeface="ヒラギノ角ゴ ProN W3"/>
              <a:cs typeface="ヒラギノ角ゴ ProN W3"/>
              <a:sym typeface="Helvetica" panose="020B0604020202020204" pitchFamily="34" charset="0"/>
            </a:endParaRPr>
          </a:p>
        </p:txBody>
      </p:sp>
      <p:sp>
        <p:nvSpPr>
          <p:cNvPr id="57" name="Retângulo 9"/>
          <p:cNvSpPr>
            <a:spLocks noChangeArrowheads="1"/>
          </p:cNvSpPr>
          <p:nvPr/>
        </p:nvSpPr>
        <p:spPr bwMode="auto">
          <a:xfrm>
            <a:off x="5005871" y="3933032"/>
            <a:ext cx="7048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1313" indent="-341313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rPr>
              <a:t>Ji-Paraná</a:t>
            </a:r>
            <a:endParaRPr lang="pt-BR" altLang="pt-BR" sz="1100" b="1">
              <a:solidFill>
                <a:srgbClr val="000000"/>
              </a:solidFill>
              <a:latin typeface="Arial Narrow" panose="020B0606020202030204" pitchFamily="34" charset="0"/>
              <a:ea typeface="ヒラギノ角ゴ ProN W3"/>
              <a:cs typeface="ヒラギノ角ゴ ProN W3"/>
            </a:endParaRPr>
          </a:p>
        </p:txBody>
      </p:sp>
      <p:sp>
        <p:nvSpPr>
          <p:cNvPr id="58" name="Elipse 57"/>
          <p:cNvSpPr/>
          <p:nvPr/>
        </p:nvSpPr>
        <p:spPr>
          <a:xfrm rot="4028012">
            <a:off x="4438340" y="3328988"/>
            <a:ext cx="1573213" cy="1012825"/>
          </a:xfrm>
          <a:prstGeom prst="ellipse">
            <a:avLst/>
          </a:prstGeom>
          <a:noFill/>
          <a:ln>
            <a:solidFill>
              <a:srgbClr val="904E1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9" name="Retângulo 68"/>
          <p:cNvSpPr>
            <a:spLocks noChangeArrowheads="1"/>
          </p:cNvSpPr>
          <p:nvPr/>
        </p:nvSpPr>
        <p:spPr bwMode="auto">
          <a:xfrm>
            <a:off x="4840771" y="2753519"/>
            <a:ext cx="822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pt-BR" altLang="pt-BR" sz="1600" b="1"/>
              <a:t>Lote H</a:t>
            </a:r>
            <a:endParaRPr lang="pt-BR" altLang="pt-BR" sz="1600"/>
          </a:p>
        </p:txBody>
      </p:sp>
      <p:grpSp>
        <p:nvGrpSpPr>
          <p:cNvPr id="60" name="Grupo 53"/>
          <p:cNvGrpSpPr>
            <a:grpSpLocks/>
          </p:cNvGrpSpPr>
          <p:nvPr/>
        </p:nvGrpSpPr>
        <p:grpSpPr bwMode="auto">
          <a:xfrm>
            <a:off x="5284490" y="3777989"/>
            <a:ext cx="215827" cy="193980"/>
            <a:chOff x="4984934" y="2277944"/>
            <a:chExt cx="223919" cy="155683"/>
          </a:xfrm>
          <a:solidFill>
            <a:srgbClr val="006600"/>
          </a:solidFill>
        </p:grpSpPr>
        <p:cxnSp>
          <p:nvCxnSpPr>
            <p:cNvPr id="61" name="Conector reto 60"/>
            <p:cNvCxnSpPr>
              <a:stCxn id="62" idx="7"/>
            </p:cNvCxnSpPr>
            <p:nvPr/>
          </p:nvCxnSpPr>
          <p:spPr bwMode="auto">
            <a:xfrm flipH="1" flipV="1">
              <a:off x="4984934" y="2277944"/>
              <a:ext cx="211829" cy="143840"/>
            </a:xfrm>
            <a:prstGeom prst="line">
              <a:avLst/>
            </a:prstGeom>
            <a:grpFill/>
            <a:ln w="38100">
              <a:solidFill>
                <a:srgbClr val="0066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58"/>
            <p:cNvSpPr>
              <a:spLocks noChangeArrowheads="1"/>
            </p:cNvSpPr>
            <p:nvPr/>
          </p:nvSpPr>
          <p:spPr bwMode="auto">
            <a:xfrm flipV="1">
              <a:off x="5126294" y="2352752"/>
              <a:ext cx="82559" cy="80875"/>
            </a:xfrm>
            <a:prstGeom prst="ellipse">
              <a:avLst/>
            </a:prstGeom>
            <a:grpFill/>
            <a:ln w="38100" algn="ctr">
              <a:solidFill>
                <a:srgbClr val="0066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>
              <a:lvl1pPr defTabSz="639763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639763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639763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639763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639763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endParaRPr lang="en-US" altLang="pt-BR" sz="1200">
                <a:solidFill>
                  <a:srgbClr val="000000"/>
                </a:solidFill>
                <a:latin typeface="Arial Narrow" pitchFamily="34" charset="0"/>
                <a:sym typeface="Helvetica" pitchFamily="34" charset="0"/>
              </a:endParaRPr>
            </a:p>
          </p:txBody>
        </p:sp>
      </p:grpSp>
      <p:sp>
        <p:nvSpPr>
          <p:cNvPr id="66" name="Título 4"/>
          <p:cNvSpPr>
            <a:spLocks noGrp="1"/>
          </p:cNvSpPr>
          <p:nvPr>
            <p:ph type="title"/>
          </p:nvPr>
        </p:nvSpPr>
        <p:spPr>
          <a:xfrm>
            <a:off x="132260" y="16977"/>
            <a:ext cx="8920299" cy="68841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+mn-lt"/>
              </a:rPr>
              <a:t>INVESTIMENTO EM TRANSMISSÃO</a:t>
            </a:r>
            <a:endParaRPr lang="pt-BR" sz="2400" b="1" dirty="0">
              <a:latin typeface="+mn-lt"/>
            </a:endParaRPr>
          </a:p>
        </p:txBody>
      </p:sp>
      <p:sp>
        <p:nvSpPr>
          <p:cNvPr id="67" name="Pentágono 66"/>
          <p:cNvSpPr/>
          <p:nvPr/>
        </p:nvSpPr>
        <p:spPr>
          <a:xfrm>
            <a:off x="158751" y="1040329"/>
            <a:ext cx="4041774" cy="502721"/>
          </a:xfrm>
          <a:prstGeom prst="homePlate">
            <a:avLst/>
          </a:prstGeom>
          <a:solidFill>
            <a:srgbClr val="2E94B9"/>
          </a:solidFill>
          <a:ln>
            <a:solidFill>
              <a:srgbClr val="2E94B9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LEILÃO DE AGOSTO DE 2015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69" name="CaixaDeTexto 68"/>
          <p:cNvSpPr txBox="1"/>
          <p:nvPr/>
        </p:nvSpPr>
        <p:spPr>
          <a:xfrm>
            <a:off x="8300418" y="6545088"/>
            <a:ext cx="7986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 smtClean="0"/>
              <a:t>Fonte: EPE</a:t>
            </a:r>
            <a:endParaRPr lang="pt-BR" sz="1100" i="1" dirty="0"/>
          </a:p>
        </p:txBody>
      </p:sp>
    </p:spTree>
    <p:extLst>
      <p:ext uri="{BB962C8B-B14F-4D97-AF65-F5344CB8AC3E}">
        <p14:creationId xmlns:p14="http://schemas.microsoft.com/office/powerpoint/2010/main" val="399044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m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930"/>
            <a:ext cx="9144000" cy="909638"/>
          </a:xfrm>
          <a:prstGeom prst="rect">
            <a:avLst/>
          </a:prstGeom>
        </p:spPr>
      </p:pic>
      <p:pic>
        <p:nvPicPr>
          <p:cNvPr id="4" name="Espaço Reservado para Conteúdo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61" y="-52464"/>
            <a:ext cx="821635" cy="821635"/>
          </a:xfrm>
          <a:prstGeom prst="rect">
            <a:avLst/>
          </a:prstGeom>
        </p:spPr>
      </p:pic>
      <p:sp>
        <p:nvSpPr>
          <p:cNvPr id="6" name="Line 37"/>
          <p:cNvSpPr>
            <a:spLocks noChangeShapeType="1"/>
          </p:cNvSpPr>
          <p:nvPr/>
        </p:nvSpPr>
        <p:spPr bwMode="auto">
          <a:xfrm>
            <a:off x="0" y="3917950"/>
            <a:ext cx="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69" tIns="45685" rIns="91369" bIns="45685" anchor="ctr"/>
          <a:lstStyle/>
          <a:p>
            <a:endParaRPr lang="pt-BR"/>
          </a:p>
        </p:txBody>
      </p:sp>
      <p:pic>
        <p:nvPicPr>
          <p:cNvPr id="8" name="Picture 1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" t="1799" r="20900" b="26332"/>
          <a:stretch>
            <a:fillRect/>
          </a:stretch>
        </p:blipFill>
        <p:spPr bwMode="auto">
          <a:xfrm>
            <a:off x="2651125" y="1241425"/>
            <a:ext cx="6492875" cy="5616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37"/>
          <p:cNvSpPr>
            <a:spLocks noChangeShapeType="1"/>
          </p:cNvSpPr>
          <p:nvPr/>
        </p:nvSpPr>
        <p:spPr bwMode="auto">
          <a:xfrm>
            <a:off x="688975" y="3806825"/>
            <a:ext cx="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69" tIns="45685" rIns="91369" bIns="45685" anchor="ctr"/>
          <a:lstStyle/>
          <a:p>
            <a:endParaRPr lang="pt-BR"/>
          </a:p>
        </p:txBody>
      </p:sp>
      <p:grpSp>
        <p:nvGrpSpPr>
          <p:cNvPr id="12" name="Grupo 9"/>
          <p:cNvGrpSpPr>
            <a:grpSpLocks/>
          </p:cNvGrpSpPr>
          <p:nvPr/>
        </p:nvGrpSpPr>
        <p:grpSpPr bwMode="auto">
          <a:xfrm>
            <a:off x="3708400" y="6137275"/>
            <a:ext cx="1435100" cy="496888"/>
            <a:chOff x="1768475" y="5140154"/>
            <a:chExt cx="1435419" cy="496714"/>
          </a:xfrm>
        </p:grpSpPr>
        <p:grpSp>
          <p:nvGrpSpPr>
            <p:cNvPr id="13" name="Group 11"/>
            <p:cNvGrpSpPr>
              <a:grpSpLocks/>
            </p:cNvGrpSpPr>
            <p:nvPr/>
          </p:nvGrpSpPr>
          <p:grpSpPr bwMode="auto">
            <a:xfrm>
              <a:off x="1768475" y="5140154"/>
              <a:ext cx="1435419" cy="496714"/>
              <a:chOff x="0" y="259"/>
              <a:chExt cx="1285" cy="445"/>
            </a:xfrm>
          </p:grpSpPr>
          <p:sp>
            <p:nvSpPr>
              <p:cNvPr id="19" name="AutoShape 9"/>
              <p:cNvSpPr>
                <a:spLocks/>
              </p:cNvSpPr>
              <p:nvPr/>
            </p:nvSpPr>
            <p:spPr bwMode="auto">
              <a:xfrm>
                <a:off x="0" y="270"/>
                <a:ext cx="1285" cy="434"/>
              </a:xfrm>
              <a:prstGeom prst="roundRect">
                <a:avLst>
                  <a:gd name="adj" fmla="val 16097"/>
                </a:avLst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endParaRPr>
              </a:p>
            </p:txBody>
          </p:sp>
          <p:sp>
            <p:nvSpPr>
              <p:cNvPr id="20" name="Rectangle 10"/>
              <p:cNvSpPr>
                <a:spLocks/>
              </p:cNvSpPr>
              <p:nvPr/>
            </p:nvSpPr>
            <p:spPr bwMode="auto">
              <a:xfrm>
                <a:off x="640" y="259"/>
                <a:ext cx="645" cy="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endParaRPr lang="en-US" altLang="pt-BR" sz="1500">
                  <a:solidFill>
                    <a:srgbClr val="193A59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endParaRP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pt-BR" sz="1500">
                    <a:solidFill>
                      <a:srgbClr val="193A59"/>
                    </a:solidFill>
                    <a:latin typeface="Calibri" panose="020F0502020204030204" pitchFamily="34" charset="0"/>
                    <a:ea typeface="ヒラギノ角ゴ ProN W3"/>
                    <a:cs typeface="ヒラギノ角ゴ ProN W3"/>
                    <a:sym typeface="Helvetica" panose="020B0604020202020204" pitchFamily="34" charset="0"/>
                  </a:rPr>
                  <a:t>230 kV</a:t>
                </a:r>
              </a:p>
            </p:txBody>
          </p:sp>
        </p:grpSp>
        <p:cxnSp>
          <p:nvCxnSpPr>
            <p:cNvPr id="14" name="Conector reto 278"/>
            <p:cNvCxnSpPr/>
            <p:nvPr/>
          </p:nvCxnSpPr>
          <p:spPr bwMode="auto">
            <a:xfrm>
              <a:off x="1924085" y="5452782"/>
              <a:ext cx="79393" cy="0"/>
            </a:xfrm>
            <a:prstGeom prst="line">
              <a:avLst/>
            </a:prstGeom>
            <a:ln w="76200">
              <a:solidFill>
                <a:srgbClr val="0F7B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279"/>
            <p:cNvCxnSpPr/>
            <p:nvPr/>
          </p:nvCxnSpPr>
          <p:spPr bwMode="auto">
            <a:xfrm>
              <a:off x="2030471" y="5452782"/>
              <a:ext cx="79393" cy="0"/>
            </a:xfrm>
            <a:prstGeom prst="line">
              <a:avLst/>
            </a:prstGeom>
            <a:ln w="76200">
              <a:solidFill>
                <a:srgbClr val="0F7B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280"/>
            <p:cNvCxnSpPr/>
            <p:nvPr/>
          </p:nvCxnSpPr>
          <p:spPr bwMode="auto">
            <a:xfrm>
              <a:off x="2133681" y="5452782"/>
              <a:ext cx="79393" cy="0"/>
            </a:xfrm>
            <a:prstGeom prst="line">
              <a:avLst/>
            </a:prstGeom>
            <a:ln w="76200">
              <a:solidFill>
                <a:srgbClr val="0F7B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281"/>
            <p:cNvCxnSpPr/>
            <p:nvPr/>
          </p:nvCxnSpPr>
          <p:spPr bwMode="auto">
            <a:xfrm>
              <a:off x="2238479" y="5452782"/>
              <a:ext cx="79393" cy="0"/>
            </a:xfrm>
            <a:prstGeom prst="line">
              <a:avLst/>
            </a:prstGeom>
            <a:ln w="76200">
              <a:solidFill>
                <a:srgbClr val="0F7B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282"/>
            <p:cNvCxnSpPr/>
            <p:nvPr/>
          </p:nvCxnSpPr>
          <p:spPr bwMode="auto">
            <a:xfrm>
              <a:off x="2335339" y="5452782"/>
              <a:ext cx="80980" cy="0"/>
            </a:xfrm>
            <a:prstGeom prst="line">
              <a:avLst/>
            </a:prstGeom>
            <a:ln w="76200">
              <a:solidFill>
                <a:srgbClr val="0F7B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658410"/>
              </p:ext>
            </p:extLst>
          </p:nvPr>
        </p:nvGraphicFramePr>
        <p:xfrm>
          <a:off x="180000" y="1800000"/>
          <a:ext cx="3528400" cy="201740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3528400"/>
              </a:tblGrid>
              <a:tr h="21134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Lote D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7" marT="9526" marB="0" anchor="ctr">
                    <a:solidFill>
                      <a:srgbClr val="2E94B9"/>
                    </a:solidFill>
                  </a:tcPr>
                </a:tc>
              </a:tr>
              <a:tr h="21134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Linhas de Transmissão:    </a:t>
                      </a:r>
                      <a:r>
                        <a:rPr lang="pt-BR" sz="1600" b="1" u="none" strike="noStrike" dirty="0" smtClean="0">
                          <a:effectLst/>
                        </a:rPr>
                        <a:t>436 </a:t>
                      </a:r>
                      <a:r>
                        <a:rPr lang="pt-BR" sz="1600" b="1" u="none" strike="noStrike" dirty="0">
                          <a:effectLst/>
                        </a:rPr>
                        <a:t>km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7" marT="9526" marB="0" anchor="ctr"/>
                </a:tc>
              </a:tr>
              <a:tr h="21134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Níveis de tensão:              </a:t>
                      </a:r>
                      <a:r>
                        <a:rPr lang="pt-BR" sz="1600" b="1" u="none" strike="noStrike" dirty="0" smtClean="0">
                          <a:effectLst/>
                        </a:rPr>
                        <a:t>230</a:t>
                      </a:r>
                      <a:r>
                        <a:rPr lang="pt-BR" sz="1600" b="1" u="none" strike="noStrike" baseline="0" dirty="0" smtClean="0">
                          <a:effectLst/>
                        </a:rPr>
                        <a:t> </a:t>
                      </a:r>
                      <a:r>
                        <a:rPr lang="pt-BR" sz="1600" b="1" u="none" strike="noStrike" dirty="0" smtClean="0">
                          <a:effectLst/>
                        </a:rPr>
                        <a:t>kV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7" marT="952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3104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Objetivo: </a:t>
                      </a:r>
                      <a:r>
                        <a:rPr lang="pt-BR" sz="1600" b="1" u="none" strike="noStrike" dirty="0" smtClean="0">
                          <a:effectLst/>
                        </a:rPr>
                        <a:t>Atendimento às cargas da região oeste</a:t>
                      </a:r>
                      <a:r>
                        <a:rPr lang="pt-BR" sz="1600" b="1" u="none" strike="noStrike" baseline="0" dirty="0" smtClean="0">
                          <a:effectLst/>
                        </a:rPr>
                        <a:t> do Pará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7" marT="9526" marB="0" anchor="ctr"/>
                </a:tc>
              </a:tr>
              <a:tr h="21134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Prazo de execução:          </a:t>
                      </a:r>
                      <a:r>
                        <a:rPr lang="pt-BR" sz="1600" b="1" u="none" strike="noStrike" dirty="0" smtClean="0">
                          <a:effectLst/>
                        </a:rPr>
                        <a:t> 48 </a:t>
                      </a:r>
                      <a:r>
                        <a:rPr lang="pt-BR" sz="1600" b="1" u="none" strike="noStrike" dirty="0">
                          <a:effectLst/>
                        </a:rPr>
                        <a:t>meses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7" marT="952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1134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Investimento estimado:  </a:t>
                      </a:r>
                      <a:r>
                        <a:rPr lang="pt-BR" sz="1600" b="1" u="none" strike="noStrike" dirty="0" smtClean="0">
                          <a:effectLst/>
                        </a:rPr>
                        <a:t>R</a:t>
                      </a:r>
                      <a:r>
                        <a:rPr lang="pt-BR" sz="1600" b="1" u="none" strike="noStrike" dirty="0">
                          <a:effectLst/>
                        </a:rPr>
                        <a:t>$ </a:t>
                      </a:r>
                      <a:r>
                        <a:rPr lang="pt-BR" sz="1600" b="1" u="none" strike="noStrike" dirty="0" smtClean="0">
                          <a:effectLst/>
                        </a:rPr>
                        <a:t>670 milhões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7" marT="9526" marB="0" anchor="ctr"/>
                </a:tc>
              </a:tr>
              <a:tr h="17749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Duração da concessão:    30 anos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7" marT="952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3" name="Text Box 180"/>
          <p:cNvSpPr txBox="1">
            <a:spLocks noChangeArrowheads="1"/>
          </p:cNvSpPr>
          <p:nvPr/>
        </p:nvSpPr>
        <p:spPr bwMode="auto">
          <a:xfrm>
            <a:off x="6281738" y="2328863"/>
            <a:ext cx="5048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3" rIns="91425" bIns="45713">
            <a:spAutoFit/>
          </a:bodyPr>
          <a:lstStyle>
            <a:lvl1pPr marL="339725" indent="-3397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</a:rPr>
              <a:t>Xingú</a:t>
            </a:r>
          </a:p>
        </p:txBody>
      </p:sp>
      <p:grpSp>
        <p:nvGrpSpPr>
          <p:cNvPr id="24" name="Grupo 125"/>
          <p:cNvGrpSpPr>
            <a:grpSpLocks/>
          </p:cNvGrpSpPr>
          <p:nvPr/>
        </p:nvGrpSpPr>
        <p:grpSpPr bwMode="auto">
          <a:xfrm>
            <a:off x="5268913" y="2254250"/>
            <a:ext cx="1631950" cy="631825"/>
            <a:chOff x="3008643" y="1502292"/>
            <a:chExt cx="1633983" cy="633101"/>
          </a:xfrm>
        </p:grpSpPr>
        <p:sp>
          <p:nvSpPr>
            <p:cNvPr id="25" name="Text Box 54"/>
            <p:cNvSpPr txBox="1">
              <a:spLocks noChangeArrowheads="1"/>
            </p:cNvSpPr>
            <p:nvPr/>
          </p:nvSpPr>
          <p:spPr bwMode="auto">
            <a:xfrm>
              <a:off x="3008643" y="1888396"/>
              <a:ext cx="1004822" cy="246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1313" indent="-341313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10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rPr>
                <a:t>Transamazônica</a:t>
              </a:r>
              <a:endParaRPr lang="en-US" altLang="pt-BR" sz="10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sp>
          <p:nvSpPr>
            <p:cNvPr id="26" name="Text Box 54"/>
            <p:cNvSpPr txBox="1">
              <a:spLocks noChangeArrowheads="1"/>
            </p:cNvSpPr>
            <p:nvPr/>
          </p:nvSpPr>
          <p:spPr bwMode="auto">
            <a:xfrm>
              <a:off x="4039595" y="1878559"/>
              <a:ext cx="603031" cy="246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1313" indent="-341313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10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rPr>
                <a:t>Altamira</a:t>
              </a:r>
              <a:endParaRPr lang="en-US" altLang="pt-BR" sz="10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sp>
          <p:nvSpPr>
            <p:cNvPr id="27" name="Text Box 54"/>
            <p:cNvSpPr txBox="1">
              <a:spLocks noChangeArrowheads="1"/>
            </p:cNvSpPr>
            <p:nvPr/>
          </p:nvSpPr>
          <p:spPr bwMode="auto">
            <a:xfrm>
              <a:off x="3454612" y="1502292"/>
              <a:ext cx="578988" cy="246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1313" indent="-341313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10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rPr>
                <a:t>Tapajós</a:t>
              </a:r>
              <a:endParaRPr lang="en-US" altLang="pt-BR" sz="10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sp>
          <p:nvSpPr>
            <p:cNvPr id="28" name="Oval 58"/>
            <p:cNvSpPr>
              <a:spLocks noChangeArrowheads="1"/>
            </p:cNvSpPr>
            <p:nvPr/>
          </p:nvSpPr>
          <p:spPr bwMode="auto">
            <a:xfrm flipV="1">
              <a:off x="3834667" y="1847910"/>
              <a:ext cx="82350" cy="80973"/>
            </a:xfrm>
            <a:prstGeom prst="ellipse">
              <a:avLst/>
            </a:prstGeom>
            <a:solidFill>
              <a:srgbClr val="0F7B48"/>
            </a:solidFill>
            <a:ln w="38100" algn="ctr">
              <a:solidFill>
                <a:srgbClr val="0F7B48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pt-BR" sz="1200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sp>
          <p:nvSpPr>
            <p:cNvPr id="29" name="Oval 58"/>
            <p:cNvSpPr>
              <a:spLocks noChangeArrowheads="1"/>
            </p:cNvSpPr>
            <p:nvPr/>
          </p:nvSpPr>
          <p:spPr bwMode="auto">
            <a:xfrm flipV="1">
              <a:off x="3991585" y="1828002"/>
              <a:ext cx="82350" cy="80972"/>
            </a:xfrm>
            <a:prstGeom prst="ellipse">
              <a:avLst/>
            </a:prstGeom>
            <a:solidFill>
              <a:srgbClr val="0F7B48"/>
            </a:solidFill>
            <a:ln w="38100" algn="ctr">
              <a:solidFill>
                <a:srgbClr val="0F7B48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pt-BR" sz="1200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sp>
          <p:nvSpPr>
            <p:cNvPr id="30" name="Oval 58"/>
            <p:cNvSpPr>
              <a:spLocks noChangeArrowheads="1"/>
            </p:cNvSpPr>
            <p:nvPr/>
          </p:nvSpPr>
          <p:spPr bwMode="auto">
            <a:xfrm flipV="1">
              <a:off x="4162654" y="1812155"/>
              <a:ext cx="67534" cy="66403"/>
            </a:xfrm>
            <a:prstGeom prst="ellipse">
              <a:avLst/>
            </a:prstGeom>
            <a:solidFill>
              <a:srgbClr val="0F7B48"/>
            </a:solidFill>
            <a:ln w="38100" algn="ctr">
              <a:solidFill>
                <a:srgbClr val="0F7B48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pt-BR" sz="1200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cxnSp>
          <p:nvCxnSpPr>
            <p:cNvPr id="31" name="Conector reto 210"/>
            <p:cNvCxnSpPr>
              <a:cxnSpLocks noChangeShapeType="1"/>
              <a:stCxn id="28" idx="6"/>
              <a:endCxn id="30" idx="1"/>
            </p:cNvCxnSpPr>
            <p:nvPr/>
          </p:nvCxnSpPr>
          <p:spPr bwMode="auto">
            <a:xfrm flipV="1">
              <a:off x="3917017" y="1868833"/>
              <a:ext cx="255528" cy="19563"/>
            </a:xfrm>
            <a:prstGeom prst="line">
              <a:avLst/>
            </a:prstGeom>
            <a:noFill/>
            <a:ln w="38100" algn="ctr">
              <a:solidFill>
                <a:srgbClr val="0F7B4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Oval 58"/>
            <p:cNvSpPr>
              <a:spLocks noChangeArrowheads="1"/>
            </p:cNvSpPr>
            <p:nvPr/>
          </p:nvSpPr>
          <p:spPr bwMode="auto">
            <a:xfrm flipV="1">
              <a:off x="3692612" y="1771669"/>
              <a:ext cx="82350" cy="80973"/>
            </a:xfrm>
            <a:prstGeom prst="ellipse">
              <a:avLst/>
            </a:prstGeom>
            <a:solidFill>
              <a:srgbClr val="0F7B48"/>
            </a:solidFill>
            <a:ln w="38100" algn="ctr">
              <a:solidFill>
                <a:srgbClr val="0F7B48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pt-BR" sz="1200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cxnSp>
          <p:nvCxnSpPr>
            <p:cNvPr id="33" name="Conector reto 212"/>
            <p:cNvCxnSpPr>
              <a:cxnSpLocks noChangeShapeType="1"/>
              <a:endCxn id="28" idx="6"/>
            </p:cNvCxnSpPr>
            <p:nvPr/>
          </p:nvCxnSpPr>
          <p:spPr bwMode="auto">
            <a:xfrm>
              <a:off x="3761740" y="1826226"/>
              <a:ext cx="155277" cy="62170"/>
            </a:xfrm>
            <a:prstGeom prst="line">
              <a:avLst/>
            </a:prstGeom>
            <a:noFill/>
            <a:ln w="38100" algn="ctr">
              <a:solidFill>
                <a:srgbClr val="0F7B4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4" name="Elipse 33"/>
          <p:cNvSpPr/>
          <p:nvPr/>
        </p:nvSpPr>
        <p:spPr>
          <a:xfrm>
            <a:off x="5168094" y="2082800"/>
            <a:ext cx="2016125" cy="1079500"/>
          </a:xfrm>
          <a:prstGeom prst="ellipse">
            <a:avLst/>
          </a:prstGeom>
          <a:noFill/>
          <a:ln w="19050">
            <a:solidFill>
              <a:srgbClr val="904E1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5" name="Retângulo 32"/>
          <p:cNvSpPr>
            <a:spLocks noChangeArrowheads="1"/>
          </p:cNvSpPr>
          <p:nvPr/>
        </p:nvSpPr>
        <p:spPr bwMode="auto">
          <a:xfrm>
            <a:off x="7050088" y="2900363"/>
            <a:ext cx="881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pt-BR" altLang="pt-BR" sz="1600" b="1"/>
              <a:t>Lote D </a:t>
            </a:r>
            <a:endParaRPr lang="pt-BR" altLang="pt-BR" sz="1600"/>
          </a:p>
        </p:txBody>
      </p:sp>
      <p:sp>
        <p:nvSpPr>
          <p:cNvPr id="40" name="Título 4"/>
          <p:cNvSpPr>
            <a:spLocks noGrp="1"/>
          </p:cNvSpPr>
          <p:nvPr>
            <p:ph type="title"/>
          </p:nvPr>
        </p:nvSpPr>
        <p:spPr>
          <a:xfrm>
            <a:off x="132260" y="16977"/>
            <a:ext cx="8920299" cy="68841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+mn-lt"/>
              </a:rPr>
              <a:t>INVESTIMENTO EM TRANSMISSÃO</a:t>
            </a:r>
            <a:endParaRPr lang="pt-BR" sz="2400" b="1" dirty="0">
              <a:latin typeface="+mn-lt"/>
            </a:endParaRPr>
          </a:p>
        </p:txBody>
      </p:sp>
      <p:sp>
        <p:nvSpPr>
          <p:cNvPr id="41" name="Pentágono 40"/>
          <p:cNvSpPr/>
          <p:nvPr/>
        </p:nvSpPr>
        <p:spPr>
          <a:xfrm>
            <a:off x="158751" y="1040329"/>
            <a:ext cx="4041774" cy="502721"/>
          </a:xfrm>
          <a:prstGeom prst="homePlate">
            <a:avLst/>
          </a:prstGeom>
          <a:solidFill>
            <a:srgbClr val="2E94B9"/>
          </a:solidFill>
          <a:ln>
            <a:solidFill>
              <a:srgbClr val="2E94B9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LEILÃO DE AGOSTO DE 2015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8300418" y="6545088"/>
            <a:ext cx="7986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 smtClean="0"/>
              <a:t>Fonte: EPE</a:t>
            </a:r>
            <a:endParaRPr lang="pt-BR" sz="1100" i="1" dirty="0"/>
          </a:p>
        </p:txBody>
      </p:sp>
    </p:spTree>
    <p:extLst>
      <p:ext uri="{BB962C8B-B14F-4D97-AF65-F5344CB8AC3E}">
        <p14:creationId xmlns:p14="http://schemas.microsoft.com/office/powerpoint/2010/main" val="113608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agem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930"/>
            <a:ext cx="9144000" cy="909638"/>
          </a:xfrm>
          <a:prstGeom prst="rect">
            <a:avLst/>
          </a:prstGeom>
        </p:spPr>
      </p:pic>
      <p:pic>
        <p:nvPicPr>
          <p:cNvPr id="4" name="Espaço Reservado para Conteúdo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61" y="-52464"/>
            <a:ext cx="821635" cy="821635"/>
          </a:xfrm>
          <a:prstGeom prst="rect">
            <a:avLst/>
          </a:prstGeom>
        </p:spPr>
      </p:pic>
      <p:sp>
        <p:nvSpPr>
          <p:cNvPr id="6" name="Line 37"/>
          <p:cNvSpPr>
            <a:spLocks noChangeShapeType="1"/>
          </p:cNvSpPr>
          <p:nvPr/>
        </p:nvSpPr>
        <p:spPr bwMode="auto">
          <a:xfrm>
            <a:off x="1328117" y="3316288"/>
            <a:ext cx="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69" tIns="45685" rIns="91369" bIns="45685" anchor="ctr"/>
          <a:lstStyle/>
          <a:p>
            <a:endParaRPr lang="pt-BR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 flipV="1">
            <a:off x="1645617" y="3192463"/>
            <a:ext cx="61913" cy="17462"/>
          </a:xfrm>
          <a:prstGeom prst="line">
            <a:avLst/>
          </a:prstGeom>
          <a:noFill/>
          <a:ln w="9525">
            <a:solidFill>
              <a:srgbClr val="6699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69" tIns="45685" rIns="91369" bIns="45685" anchor="ctr"/>
          <a:lstStyle/>
          <a:p>
            <a:endParaRPr lang="pt-BR"/>
          </a:p>
        </p:txBody>
      </p:sp>
      <p:sp>
        <p:nvSpPr>
          <p:cNvPr id="9" name="Line 37"/>
          <p:cNvSpPr>
            <a:spLocks noChangeShapeType="1"/>
          </p:cNvSpPr>
          <p:nvPr/>
        </p:nvSpPr>
        <p:spPr bwMode="auto">
          <a:xfrm>
            <a:off x="2017092" y="3205163"/>
            <a:ext cx="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69" tIns="45685" rIns="91369" bIns="45685" anchor="ctr"/>
          <a:lstStyle/>
          <a:p>
            <a:endParaRPr lang="pt-BR"/>
          </a:p>
        </p:txBody>
      </p:sp>
      <p:sp>
        <p:nvSpPr>
          <p:cNvPr id="10" name="Line 44"/>
          <p:cNvSpPr>
            <a:spLocks noChangeShapeType="1"/>
          </p:cNvSpPr>
          <p:nvPr/>
        </p:nvSpPr>
        <p:spPr bwMode="auto">
          <a:xfrm flipH="1" flipV="1">
            <a:off x="2714005" y="3549650"/>
            <a:ext cx="9525" cy="39688"/>
          </a:xfrm>
          <a:prstGeom prst="line">
            <a:avLst/>
          </a:prstGeom>
          <a:noFill/>
          <a:ln w="12700">
            <a:solidFill>
              <a:srgbClr val="66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69" tIns="45685" rIns="91369" bIns="45685" anchor="ctr"/>
          <a:lstStyle/>
          <a:p>
            <a:endParaRPr lang="pt-BR"/>
          </a:p>
        </p:txBody>
      </p:sp>
      <p:pic>
        <p:nvPicPr>
          <p:cNvPr id="11" name="Picture 1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8" t="51254" r="21271" b="983"/>
          <a:stretch>
            <a:fillRect/>
          </a:stretch>
        </p:blipFill>
        <p:spPr bwMode="auto">
          <a:xfrm>
            <a:off x="1376846" y="1408587"/>
            <a:ext cx="7740650" cy="5543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58"/>
          <p:cNvSpPr>
            <a:spLocks noChangeArrowheads="1"/>
          </p:cNvSpPr>
          <p:nvPr/>
        </p:nvSpPr>
        <p:spPr bwMode="auto">
          <a:xfrm rot="17180155" flipV="1">
            <a:off x="6433517" y="5626100"/>
            <a:ext cx="82550" cy="82550"/>
          </a:xfrm>
          <a:prstGeom prst="ellipse">
            <a:avLst/>
          </a:prstGeom>
          <a:solidFill>
            <a:srgbClr val="008A3E"/>
          </a:solidFill>
          <a:ln w="38100" algn="ctr">
            <a:solidFill>
              <a:srgbClr val="008A3E"/>
            </a:solidFill>
            <a:round/>
            <a:headEnd/>
            <a:tailEnd/>
          </a:ln>
        </p:spPr>
        <p:txBody>
          <a:bodyPr wrap="none" anchor="ctr"/>
          <a:lstStyle>
            <a:lvl1pPr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pt-BR" sz="1200">
              <a:solidFill>
                <a:srgbClr val="000000"/>
              </a:solidFill>
              <a:latin typeface="Arial Narrow" panose="020B0606020202030204" pitchFamily="34" charset="0"/>
              <a:ea typeface="ヒラギノ角ゴ ProN W3"/>
              <a:cs typeface="ヒラギノ角ゴ ProN W3"/>
              <a:sym typeface="Helvetica" panose="020B0604020202020204" pitchFamily="34" charset="0"/>
            </a:endParaRPr>
          </a:p>
        </p:txBody>
      </p:sp>
      <p:sp>
        <p:nvSpPr>
          <p:cNvPr id="13" name="Line 37"/>
          <p:cNvSpPr>
            <a:spLocks noChangeShapeType="1"/>
          </p:cNvSpPr>
          <p:nvPr/>
        </p:nvSpPr>
        <p:spPr bwMode="auto">
          <a:xfrm>
            <a:off x="1328117" y="2724150"/>
            <a:ext cx="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69" tIns="45685" rIns="91369" bIns="45685" anchor="ctr"/>
          <a:lstStyle/>
          <a:p>
            <a:endParaRPr lang="pt-BR"/>
          </a:p>
        </p:txBody>
      </p:sp>
      <p:grpSp>
        <p:nvGrpSpPr>
          <p:cNvPr id="14" name="Grupo 78"/>
          <p:cNvGrpSpPr>
            <a:grpSpLocks/>
          </p:cNvGrpSpPr>
          <p:nvPr/>
        </p:nvGrpSpPr>
        <p:grpSpPr bwMode="auto">
          <a:xfrm>
            <a:off x="1274142" y="5776913"/>
            <a:ext cx="1449388" cy="619125"/>
            <a:chOff x="629443" y="5234993"/>
            <a:chExt cx="1449619" cy="619422"/>
          </a:xfrm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629443" y="5234993"/>
              <a:ext cx="1449619" cy="619422"/>
              <a:chOff x="0" y="344"/>
              <a:chExt cx="1298" cy="555"/>
            </a:xfrm>
          </p:grpSpPr>
          <p:sp>
            <p:nvSpPr>
              <p:cNvPr id="26" name="AutoShape 9"/>
              <p:cNvSpPr>
                <a:spLocks/>
              </p:cNvSpPr>
              <p:nvPr/>
            </p:nvSpPr>
            <p:spPr bwMode="auto">
              <a:xfrm>
                <a:off x="0" y="344"/>
                <a:ext cx="1285" cy="555"/>
              </a:xfrm>
              <a:prstGeom prst="roundRect">
                <a:avLst>
                  <a:gd name="adj" fmla="val 16097"/>
                </a:avLst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endParaRPr>
              </a:p>
            </p:txBody>
          </p:sp>
          <p:sp>
            <p:nvSpPr>
              <p:cNvPr id="27" name="Rectangle 10"/>
              <p:cNvSpPr>
                <a:spLocks/>
              </p:cNvSpPr>
              <p:nvPr/>
            </p:nvSpPr>
            <p:spPr bwMode="auto">
              <a:xfrm>
                <a:off x="653" y="491"/>
                <a:ext cx="645" cy="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en-US" altLang="pt-BR" sz="1500">
                    <a:solidFill>
                      <a:srgbClr val="193A59"/>
                    </a:solidFill>
                    <a:latin typeface="Calibri" panose="020F0502020204030204" pitchFamily="34" charset="0"/>
                    <a:ea typeface="ヒラギノ角ゴ ProN W3"/>
                    <a:cs typeface="ヒラギノ角ゴ ProN W3"/>
                    <a:sym typeface="Helvetica" panose="020B0604020202020204" pitchFamily="34" charset="0"/>
                  </a:rPr>
                  <a:t>525 kV 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pt-BR" sz="1500">
                    <a:solidFill>
                      <a:srgbClr val="193A59"/>
                    </a:solidFill>
                    <a:latin typeface="Calibri" panose="020F0502020204030204" pitchFamily="34" charset="0"/>
                    <a:ea typeface="ヒラギノ角ゴ ProN W3"/>
                    <a:cs typeface="ヒラギノ角ゴ ProN W3"/>
                    <a:sym typeface="Helvetica" panose="020B0604020202020204" pitchFamily="34" charset="0"/>
                  </a:rPr>
                  <a:t>230 kV</a:t>
                </a:r>
              </a:p>
            </p:txBody>
          </p:sp>
        </p:grpSp>
        <p:cxnSp>
          <p:nvCxnSpPr>
            <p:cNvPr id="16" name="Conector reto 248"/>
            <p:cNvCxnSpPr/>
            <p:nvPr/>
          </p:nvCxnSpPr>
          <p:spPr bwMode="auto">
            <a:xfrm>
              <a:off x="785043" y="5481173"/>
              <a:ext cx="79388" cy="0"/>
            </a:xfrm>
            <a:prstGeom prst="line">
              <a:avLst/>
            </a:prstGeom>
            <a:ln w="76200">
              <a:solidFill>
                <a:srgbClr val="E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273"/>
            <p:cNvCxnSpPr/>
            <p:nvPr/>
          </p:nvCxnSpPr>
          <p:spPr bwMode="auto">
            <a:xfrm>
              <a:off x="891423" y="5481173"/>
              <a:ext cx="79388" cy="0"/>
            </a:xfrm>
            <a:prstGeom prst="line">
              <a:avLst/>
            </a:prstGeom>
            <a:ln w="76200">
              <a:solidFill>
                <a:srgbClr val="E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275"/>
            <p:cNvCxnSpPr/>
            <p:nvPr/>
          </p:nvCxnSpPr>
          <p:spPr bwMode="auto">
            <a:xfrm>
              <a:off x="994626" y="5481173"/>
              <a:ext cx="79388" cy="0"/>
            </a:xfrm>
            <a:prstGeom prst="line">
              <a:avLst/>
            </a:prstGeom>
            <a:ln w="76200">
              <a:solidFill>
                <a:srgbClr val="E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276"/>
            <p:cNvCxnSpPr/>
            <p:nvPr/>
          </p:nvCxnSpPr>
          <p:spPr bwMode="auto">
            <a:xfrm>
              <a:off x="1099418" y="5481173"/>
              <a:ext cx="79388" cy="0"/>
            </a:xfrm>
            <a:prstGeom prst="line">
              <a:avLst/>
            </a:prstGeom>
            <a:ln w="76200">
              <a:solidFill>
                <a:srgbClr val="E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277"/>
            <p:cNvCxnSpPr/>
            <p:nvPr/>
          </p:nvCxnSpPr>
          <p:spPr bwMode="auto">
            <a:xfrm>
              <a:off x="1196271" y="5481173"/>
              <a:ext cx="80975" cy="0"/>
            </a:xfrm>
            <a:prstGeom prst="line">
              <a:avLst/>
            </a:prstGeom>
            <a:ln w="76200">
              <a:solidFill>
                <a:srgbClr val="E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78"/>
            <p:cNvCxnSpPr/>
            <p:nvPr/>
          </p:nvCxnSpPr>
          <p:spPr bwMode="auto">
            <a:xfrm>
              <a:off x="767578" y="5660647"/>
              <a:ext cx="79388" cy="0"/>
            </a:xfrm>
            <a:prstGeom prst="line">
              <a:avLst/>
            </a:prstGeom>
            <a:ln w="76200">
              <a:solidFill>
                <a:srgbClr val="0F7B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79"/>
            <p:cNvCxnSpPr/>
            <p:nvPr/>
          </p:nvCxnSpPr>
          <p:spPr bwMode="auto">
            <a:xfrm>
              <a:off x="873957" y="5660647"/>
              <a:ext cx="79388" cy="0"/>
            </a:xfrm>
            <a:prstGeom prst="line">
              <a:avLst/>
            </a:prstGeom>
            <a:ln w="76200">
              <a:solidFill>
                <a:srgbClr val="0F7B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80"/>
            <p:cNvCxnSpPr/>
            <p:nvPr/>
          </p:nvCxnSpPr>
          <p:spPr bwMode="auto">
            <a:xfrm>
              <a:off x="977161" y="5660647"/>
              <a:ext cx="79388" cy="0"/>
            </a:xfrm>
            <a:prstGeom prst="line">
              <a:avLst/>
            </a:prstGeom>
            <a:ln w="76200">
              <a:solidFill>
                <a:srgbClr val="0F7B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81"/>
            <p:cNvCxnSpPr/>
            <p:nvPr/>
          </p:nvCxnSpPr>
          <p:spPr bwMode="auto">
            <a:xfrm>
              <a:off x="1081953" y="5660647"/>
              <a:ext cx="79388" cy="0"/>
            </a:xfrm>
            <a:prstGeom prst="line">
              <a:avLst/>
            </a:prstGeom>
            <a:ln w="76200">
              <a:solidFill>
                <a:srgbClr val="0F7B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82"/>
            <p:cNvCxnSpPr/>
            <p:nvPr/>
          </p:nvCxnSpPr>
          <p:spPr bwMode="auto">
            <a:xfrm>
              <a:off x="1178806" y="5660647"/>
              <a:ext cx="80976" cy="0"/>
            </a:xfrm>
            <a:prstGeom prst="line">
              <a:avLst/>
            </a:prstGeom>
            <a:ln w="76200">
              <a:solidFill>
                <a:srgbClr val="0F7B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o 109"/>
          <p:cNvGrpSpPr>
            <a:grpSpLocks/>
          </p:cNvGrpSpPr>
          <p:nvPr/>
        </p:nvGrpSpPr>
        <p:grpSpPr bwMode="auto">
          <a:xfrm rot="-4419845">
            <a:off x="6129016" y="5294766"/>
            <a:ext cx="152400" cy="206375"/>
            <a:chOff x="5353504" y="2598314"/>
            <a:chExt cx="152713" cy="203748"/>
          </a:xfrm>
          <a:solidFill>
            <a:srgbClr val="C00000"/>
          </a:solidFill>
        </p:grpSpPr>
        <p:cxnSp>
          <p:nvCxnSpPr>
            <p:cNvPr id="30" name="Conector reto 29"/>
            <p:cNvCxnSpPr>
              <a:stCxn id="31" idx="4"/>
              <a:endCxn id="32" idx="5"/>
            </p:cNvCxnSpPr>
            <p:nvPr/>
          </p:nvCxnSpPr>
          <p:spPr bwMode="auto">
            <a:xfrm rot="4419845">
              <a:off x="5390042" y="2624483"/>
              <a:ext cx="119114" cy="77947"/>
            </a:xfrm>
            <a:prstGeom prst="line">
              <a:avLst/>
            </a:prstGeom>
            <a:grpFill/>
            <a:ln w="3810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58"/>
            <p:cNvSpPr>
              <a:spLocks noChangeArrowheads="1"/>
            </p:cNvSpPr>
            <p:nvPr/>
          </p:nvSpPr>
          <p:spPr bwMode="auto">
            <a:xfrm flipV="1">
              <a:off x="5423658" y="2598314"/>
              <a:ext cx="82559" cy="80875"/>
            </a:xfrm>
            <a:prstGeom prst="ellipse">
              <a:avLst/>
            </a:prstGeom>
            <a:grpFill/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63976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endParaRPr lang="en-US" altLang="pt-BR" sz="1200" smtClean="0">
                <a:solidFill>
                  <a:srgbClr val="000000"/>
                </a:solidFill>
                <a:latin typeface="Arial Narrow" pitchFamily="34" charset="0"/>
                <a:cs typeface="ヒラギノ角ゴ ProN W3"/>
                <a:sym typeface="Helvetica" pitchFamily="34" charset="0"/>
              </a:endParaRPr>
            </a:p>
          </p:txBody>
        </p:sp>
        <p:sp>
          <p:nvSpPr>
            <p:cNvPr id="32" name="Oval 58"/>
            <p:cNvSpPr>
              <a:spLocks noChangeArrowheads="1"/>
            </p:cNvSpPr>
            <p:nvPr/>
          </p:nvSpPr>
          <p:spPr bwMode="auto">
            <a:xfrm flipV="1">
              <a:off x="5353504" y="2721188"/>
              <a:ext cx="82559" cy="80874"/>
            </a:xfrm>
            <a:prstGeom prst="ellipse">
              <a:avLst/>
            </a:prstGeom>
            <a:grpFill/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63976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endParaRPr lang="en-US" altLang="pt-BR" sz="1200" smtClean="0">
                <a:solidFill>
                  <a:srgbClr val="000000"/>
                </a:solidFill>
                <a:latin typeface="Arial Narrow" pitchFamily="34" charset="0"/>
                <a:cs typeface="ヒラギノ角ゴ ProN W3"/>
                <a:sym typeface="Helvetica" pitchFamily="34" charset="0"/>
              </a:endParaRPr>
            </a:p>
          </p:txBody>
        </p:sp>
      </p:grpSp>
      <p:sp>
        <p:nvSpPr>
          <p:cNvPr id="33" name="Text Box 71"/>
          <p:cNvSpPr txBox="1">
            <a:spLocks noChangeArrowheads="1"/>
          </p:cNvSpPr>
          <p:nvPr/>
        </p:nvSpPr>
        <p:spPr bwMode="auto">
          <a:xfrm>
            <a:off x="5258767" y="5073650"/>
            <a:ext cx="10350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6" rIns="91411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</a:rPr>
              <a:t>Campos Novos</a:t>
            </a:r>
          </a:p>
        </p:txBody>
      </p:sp>
      <p:sp>
        <p:nvSpPr>
          <p:cNvPr id="34" name="Text Box 71"/>
          <p:cNvSpPr txBox="1">
            <a:spLocks noChangeArrowheads="1"/>
          </p:cNvSpPr>
          <p:nvPr/>
        </p:nvSpPr>
        <p:spPr bwMode="auto">
          <a:xfrm>
            <a:off x="5236542" y="5318125"/>
            <a:ext cx="10445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6" rIns="91411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</a:rPr>
              <a:t>Abdon Batista</a:t>
            </a:r>
          </a:p>
        </p:txBody>
      </p:sp>
      <p:grpSp>
        <p:nvGrpSpPr>
          <p:cNvPr id="35" name="Grupo 109"/>
          <p:cNvGrpSpPr>
            <a:grpSpLocks/>
          </p:cNvGrpSpPr>
          <p:nvPr/>
        </p:nvGrpSpPr>
        <p:grpSpPr bwMode="auto">
          <a:xfrm rot="-4419845">
            <a:off x="6383511" y="5630069"/>
            <a:ext cx="174625" cy="166687"/>
            <a:chOff x="5310440" y="2605893"/>
            <a:chExt cx="174166" cy="164168"/>
          </a:xfrm>
        </p:grpSpPr>
        <p:cxnSp>
          <p:nvCxnSpPr>
            <p:cNvPr id="36" name="Conector reto 35"/>
            <p:cNvCxnSpPr>
              <a:stCxn id="38" idx="4"/>
              <a:endCxn id="37" idx="5"/>
            </p:cNvCxnSpPr>
            <p:nvPr/>
          </p:nvCxnSpPr>
          <p:spPr bwMode="auto">
            <a:xfrm rot="4419845">
              <a:off x="5418334" y="2585416"/>
              <a:ext cx="73485" cy="87083"/>
            </a:xfrm>
            <a:prstGeom prst="line">
              <a:avLst/>
            </a:prstGeom>
            <a:ln w="38100">
              <a:solidFill>
                <a:srgbClr val="0F7B48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58"/>
            <p:cNvSpPr>
              <a:spLocks noChangeArrowheads="1"/>
            </p:cNvSpPr>
            <p:nvPr/>
          </p:nvSpPr>
          <p:spPr bwMode="auto">
            <a:xfrm flipV="1">
              <a:off x="5310440" y="2689187"/>
              <a:ext cx="82559" cy="80874"/>
            </a:xfrm>
            <a:prstGeom prst="ellipse">
              <a:avLst/>
            </a:prstGeom>
            <a:solidFill>
              <a:srgbClr val="0F7B48"/>
            </a:solidFill>
            <a:ln w="38100" algn="ctr">
              <a:solidFill>
                <a:srgbClr val="0F7B48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pt-BR" sz="1200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sp>
          <p:nvSpPr>
            <p:cNvPr id="38" name="Oval 58"/>
            <p:cNvSpPr>
              <a:spLocks noChangeArrowheads="1"/>
            </p:cNvSpPr>
            <p:nvPr/>
          </p:nvSpPr>
          <p:spPr bwMode="auto">
            <a:xfrm flipV="1">
              <a:off x="5402047" y="2605893"/>
              <a:ext cx="82559" cy="80875"/>
            </a:xfrm>
            <a:prstGeom prst="ellipse">
              <a:avLst/>
            </a:prstGeom>
            <a:solidFill>
              <a:srgbClr val="C00000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pt-BR" sz="1200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</p:grpSp>
      <p:cxnSp>
        <p:nvCxnSpPr>
          <p:cNvPr id="39" name="Conector reto 38"/>
          <p:cNvCxnSpPr>
            <a:stCxn id="32" idx="1"/>
            <a:endCxn id="38" idx="5"/>
          </p:cNvCxnSpPr>
          <p:nvPr/>
        </p:nvCxnSpPr>
        <p:spPr bwMode="auto">
          <a:xfrm>
            <a:off x="6274767" y="5484813"/>
            <a:ext cx="149225" cy="136525"/>
          </a:xfrm>
          <a:prstGeom prst="line">
            <a:avLst/>
          </a:prstGeom>
          <a:ln w="381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71"/>
          <p:cNvSpPr txBox="1">
            <a:spLocks noChangeArrowheads="1"/>
          </p:cNvSpPr>
          <p:nvPr/>
        </p:nvSpPr>
        <p:spPr bwMode="auto">
          <a:xfrm>
            <a:off x="5631830" y="5473700"/>
            <a:ext cx="10461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6" rIns="91411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</a:rPr>
              <a:t>Siderópolis</a:t>
            </a:r>
          </a:p>
        </p:txBody>
      </p:sp>
      <p:sp>
        <p:nvSpPr>
          <p:cNvPr id="41" name="Text Box 71"/>
          <p:cNvSpPr txBox="1">
            <a:spLocks noChangeArrowheads="1"/>
          </p:cNvSpPr>
          <p:nvPr/>
        </p:nvSpPr>
        <p:spPr bwMode="auto">
          <a:xfrm>
            <a:off x="6447805" y="5708650"/>
            <a:ext cx="10461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6" rIns="91411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</a:rPr>
              <a:t>Forquilhinha</a:t>
            </a:r>
          </a:p>
        </p:txBody>
      </p:sp>
      <p:grpSp>
        <p:nvGrpSpPr>
          <p:cNvPr id="42" name="Grupo 109"/>
          <p:cNvGrpSpPr>
            <a:grpSpLocks/>
          </p:cNvGrpSpPr>
          <p:nvPr/>
        </p:nvGrpSpPr>
        <p:grpSpPr bwMode="auto">
          <a:xfrm rot="-4419845">
            <a:off x="6534323" y="5447507"/>
            <a:ext cx="149225" cy="242888"/>
            <a:chOff x="5278067" y="2494097"/>
            <a:chExt cx="165035" cy="227537"/>
          </a:xfrm>
        </p:grpSpPr>
        <p:cxnSp>
          <p:nvCxnSpPr>
            <p:cNvPr id="43" name="Conector reto 42"/>
            <p:cNvCxnSpPr>
              <a:endCxn id="44" idx="0"/>
            </p:cNvCxnSpPr>
            <p:nvPr/>
          </p:nvCxnSpPr>
          <p:spPr bwMode="auto">
            <a:xfrm rot="4419845" flipV="1">
              <a:off x="5223462" y="2538777"/>
              <a:ext cx="227537" cy="87785"/>
            </a:xfrm>
            <a:prstGeom prst="line">
              <a:avLst/>
            </a:prstGeom>
            <a:ln w="3810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58"/>
            <p:cNvSpPr>
              <a:spLocks noChangeArrowheads="1"/>
            </p:cNvSpPr>
            <p:nvPr/>
          </p:nvSpPr>
          <p:spPr bwMode="auto">
            <a:xfrm flipV="1">
              <a:off x="5360543" y="2625782"/>
              <a:ext cx="82559" cy="80875"/>
            </a:xfrm>
            <a:prstGeom prst="ellipse">
              <a:avLst/>
            </a:prstGeom>
            <a:solidFill>
              <a:srgbClr val="C00000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pt-BR" sz="1200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</p:grpSp>
      <p:sp>
        <p:nvSpPr>
          <p:cNvPr id="45" name="Text Box 71"/>
          <p:cNvSpPr txBox="1">
            <a:spLocks noChangeArrowheads="1"/>
          </p:cNvSpPr>
          <p:nvPr/>
        </p:nvSpPr>
        <p:spPr bwMode="auto">
          <a:xfrm>
            <a:off x="6592267" y="5246688"/>
            <a:ext cx="10445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6" rIns="91411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</a:rPr>
              <a:t>Biguaçu</a:t>
            </a:r>
          </a:p>
        </p:txBody>
      </p:sp>
      <p:sp>
        <p:nvSpPr>
          <p:cNvPr id="46" name="Text Box 71"/>
          <p:cNvSpPr txBox="1">
            <a:spLocks noChangeArrowheads="1"/>
          </p:cNvSpPr>
          <p:nvPr/>
        </p:nvSpPr>
        <p:spPr bwMode="auto">
          <a:xfrm>
            <a:off x="6370017" y="5956300"/>
            <a:ext cx="10461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6" rIns="91411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</a:rPr>
              <a:t>Torres 2</a:t>
            </a:r>
          </a:p>
        </p:txBody>
      </p:sp>
      <p:sp>
        <p:nvSpPr>
          <p:cNvPr id="47" name="Text Box 71"/>
          <p:cNvSpPr txBox="1">
            <a:spLocks noChangeArrowheads="1"/>
          </p:cNvSpPr>
          <p:nvPr/>
        </p:nvSpPr>
        <p:spPr bwMode="auto">
          <a:xfrm>
            <a:off x="6168405" y="6113463"/>
            <a:ext cx="10445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6" rIns="91411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</a:rPr>
              <a:t>Atlântida 2</a:t>
            </a:r>
          </a:p>
        </p:txBody>
      </p:sp>
      <p:grpSp>
        <p:nvGrpSpPr>
          <p:cNvPr id="48" name="Grupo 109"/>
          <p:cNvGrpSpPr>
            <a:grpSpLocks/>
          </p:cNvGrpSpPr>
          <p:nvPr/>
        </p:nvGrpSpPr>
        <p:grpSpPr bwMode="auto">
          <a:xfrm rot="-4419845">
            <a:off x="6112842" y="6064251"/>
            <a:ext cx="312737" cy="144462"/>
            <a:chOff x="5353504" y="2721188"/>
            <a:chExt cx="311290" cy="143738"/>
          </a:xfrm>
        </p:grpSpPr>
        <p:cxnSp>
          <p:nvCxnSpPr>
            <p:cNvPr id="49" name="Conector reto 48"/>
            <p:cNvCxnSpPr/>
            <p:nvPr/>
          </p:nvCxnSpPr>
          <p:spPr bwMode="auto">
            <a:xfrm rot="4419845" flipH="1">
              <a:off x="5464175" y="2686836"/>
              <a:ext cx="104250" cy="176977"/>
            </a:xfrm>
            <a:prstGeom prst="line">
              <a:avLst/>
            </a:prstGeom>
            <a:ln w="38100">
              <a:solidFill>
                <a:srgbClr val="0F7B48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58"/>
            <p:cNvSpPr>
              <a:spLocks noChangeArrowheads="1"/>
            </p:cNvSpPr>
            <p:nvPr/>
          </p:nvSpPr>
          <p:spPr bwMode="auto">
            <a:xfrm flipV="1">
              <a:off x="5582235" y="2784051"/>
              <a:ext cx="82559" cy="80875"/>
            </a:xfrm>
            <a:prstGeom prst="ellipse">
              <a:avLst/>
            </a:prstGeom>
            <a:solidFill>
              <a:srgbClr val="0F7B48"/>
            </a:solidFill>
            <a:ln w="38100" algn="ctr">
              <a:solidFill>
                <a:srgbClr val="0F7B48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pt-BR" sz="1200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sp>
          <p:nvSpPr>
            <p:cNvPr id="51" name="Oval 58"/>
            <p:cNvSpPr>
              <a:spLocks noChangeArrowheads="1"/>
            </p:cNvSpPr>
            <p:nvPr/>
          </p:nvSpPr>
          <p:spPr bwMode="auto">
            <a:xfrm flipV="1">
              <a:off x="5353504" y="2721188"/>
              <a:ext cx="82559" cy="80874"/>
            </a:xfrm>
            <a:prstGeom prst="ellipse">
              <a:avLst/>
            </a:prstGeom>
            <a:solidFill>
              <a:srgbClr val="0F7B48"/>
            </a:solidFill>
            <a:ln w="38100" algn="ctr">
              <a:solidFill>
                <a:srgbClr val="0F7B48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pt-BR" sz="1200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</p:grpSp>
      <p:cxnSp>
        <p:nvCxnSpPr>
          <p:cNvPr id="52" name="Conector reto 51"/>
          <p:cNvCxnSpPr/>
          <p:nvPr/>
        </p:nvCxnSpPr>
        <p:spPr bwMode="auto">
          <a:xfrm flipH="1">
            <a:off x="6362080" y="5813425"/>
            <a:ext cx="106362" cy="177800"/>
          </a:xfrm>
          <a:prstGeom prst="line">
            <a:avLst/>
          </a:prstGeom>
          <a:ln w="38100">
            <a:solidFill>
              <a:srgbClr val="0F7B4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Elipse 52"/>
          <p:cNvSpPr/>
          <p:nvPr/>
        </p:nvSpPr>
        <p:spPr>
          <a:xfrm rot="1792116">
            <a:off x="4545685" y="4767548"/>
            <a:ext cx="3309937" cy="1457171"/>
          </a:xfrm>
          <a:prstGeom prst="ellipse">
            <a:avLst/>
          </a:prstGeom>
          <a:noFill/>
          <a:ln w="19050">
            <a:solidFill>
              <a:srgbClr val="904E1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54" name="Text Box 54"/>
          <p:cNvSpPr txBox="1">
            <a:spLocks noChangeArrowheads="1"/>
          </p:cNvSpPr>
          <p:nvPr/>
        </p:nvSpPr>
        <p:spPr bwMode="auto">
          <a:xfrm>
            <a:off x="4366592" y="5397500"/>
            <a:ext cx="8032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 marL="341313" indent="-341313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rPr>
              <a:t>S.Angelo</a:t>
            </a:r>
            <a:endParaRPr lang="en-US" altLang="pt-BR" sz="1100" b="1">
              <a:solidFill>
                <a:srgbClr val="000000"/>
              </a:solidFill>
              <a:latin typeface="Arial Narrow" panose="020B0606020202030204" pitchFamily="34" charset="0"/>
              <a:ea typeface="ヒラギノ角ゴ ProN W3"/>
              <a:cs typeface="ヒラギノ角ゴ ProN W3"/>
              <a:sym typeface="Helvetica" panose="020B0604020202020204" pitchFamily="34" charset="0"/>
            </a:endParaRPr>
          </a:p>
        </p:txBody>
      </p:sp>
      <p:sp>
        <p:nvSpPr>
          <p:cNvPr id="55" name="Text Box 54"/>
          <p:cNvSpPr txBox="1">
            <a:spLocks noChangeArrowheads="1"/>
          </p:cNvSpPr>
          <p:nvPr/>
        </p:nvSpPr>
        <p:spPr bwMode="auto">
          <a:xfrm>
            <a:off x="4853955" y="5776913"/>
            <a:ext cx="8032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 marL="341313" indent="-341313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rPr>
              <a:t>S.Maria</a:t>
            </a:r>
            <a:endParaRPr lang="en-US" altLang="pt-BR" sz="1100" b="1">
              <a:solidFill>
                <a:srgbClr val="000000"/>
              </a:solidFill>
              <a:latin typeface="Arial Narrow" panose="020B0606020202030204" pitchFamily="34" charset="0"/>
              <a:ea typeface="ヒラギノ角ゴ ProN W3"/>
              <a:cs typeface="ヒラギノ角ゴ ProN W3"/>
              <a:sym typeface="Helvetica" panose="020B0604020202020204" pitchFamily="34" charset="0"/>
            </a:endParaRPr>
          </a:p>
        </p:txBody>
      </p:sp>
      <p:grpSp>
        <p:nvGrpSpPr>
          <p:cNvPr id="56" name="Grupo 109"/>
          <p:cNvGrpSpPr>
            <a:grpSpLocks/>
          </p:cNvGrpSpPr>
          <p:nvPr/>
        </p:nvGrpSpPr>
        <p:grpSpPr bwMode="auto">
          <a:xfrm rot="-4419845">
            <a:off x="4809505" y="5665787"/>
            <a:ext cx="228600" cy="206375"/>
            <a:chOff x="5438133" y="2784051"/>
            <a:chExt cx="226661" cy="205357"/>
          </a:xfrm>
        </p:grpSpPr>
        <p:cxnSp>
          <p:nvCxnSpPr>
            <p:cNvPr id="57" name="Conector reto 56"/>
            <p:cNvCxnSpPr>
              <a:endCxn id="59" idx="6"/>
            </p:cNvCxnSpPr>
            <p:nvPr/>
          </p:nvCxnSpPr>
          <p:spPr bwMode="auto">
            <a:xfrm rot="4419845">
              <a:off x="5542248" y="2793667"/>
              <a:ext cx="102678" cy="143237"/>
            </a:xfrm>
            <a:prstGeom prst="line">
              <a:avLst/>
            </a:prstGeom>
            <a:ln w="38100">
              <a:solidFill>
                <a:srgbClr val="0F7B48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8"/>
            <p:cNvSpPr>
              <a:spLocks noChangeArrowheads="1"/>
            </p:cNvSpPr>
            <p:nvPr/>
          </p:nvSpPr>
          <p:spPr bwMode="auto">
            <a:xfrm flipV="1">
              <a:off x="5582235" y="2784051"/>
              <a:ext cx="82559" cy="80875"/>
            </a:xfrm>
            <a:prstGeom prst="ellipse">
              <a:avLst/>
            </a:prstGeom>
            <a:solidFill>
              <a:srgbClr val="0F7B48"/>
            </a:solidFill>
            <a:ln w="38100" algn="ctr">
              <a:solidFill>
                <a:srgbClr val="0F7B48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pt-BR" sz="1200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 flipV="1">
              <a:off x="5438133" y="2908534"/>
              <a:ext cx="82559" cy="80874"/>
            </a:xfrm>
            <a:prstGeom prst="ellipse">
              <a:avLst/>
            </a:prstGeom>
            <a:solidFill>
              <a:srgbClr val="0F7B48"/>
            </a:solidFill>
            <a:ln w="38100" algn="ctr">
              <a:solidFill>
                <a:srgbClr val="0F7B48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pt-BR" sz="1200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</p:grpSp>
      <p:graphicFrame>
        <p:nvGraphicFramePr>
          <p:cNvPr id="60" name="Tabela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546265"/>
              </p:ext>
            </p:extLst>
          </p:nvPr>
        </p:nvGraphicFramePr>
        <p:xfrm>
          <a:off x="179378" y="1800000"/>
          <a:ext cx="4087822" cy="2748887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4087822"/>
              </a:tblGrid>
              <a:tr h="2132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Lotes E </a:t>
                      </a:r>
                      <a:r>
                        <a:rPr lang="pt-BR" sz="16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r>
                        <a:rPr lang="pt-BR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J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4" marT="9521" marB="0" anchor="ctr">
                    <a:solidFill>
                      <a:srgbClr val="2E94B9"/>
                    </a:solidFill>
                  </a:tcPr>
                </a:tc>
              </a:tr>
              <a:tr h="41839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Linhas de Transmissão:   </a:t>
                      </a:r>
                      <a:r>
                        <a:rPr lang="pt-BR" sz="1600" b="1" u="none" strike="noStrike" dirty="0" smtClean="0">
                          <a:effectLst/>
                        </a:rPr>
                        <a:t>626 km (lote</a:t>
                      </a:r>
                      <a:r>
                        <a:rPr lang="pt-BR" sz="1600" b="1" u="none" strike="noStrike" baseline="0" dirty="0" smtClean="0">
                          <a:effectLst/>
                        </a:rPr>
                        <a:t> E)</a:t>
                      </a:r>
                    </a:p>
                    <a:p>
                      <a:pPr algn="l" rtl="0" fontAlgn="ctr"/>
                      <a:r>
                        <a:rPr lang="pt-BR" sz="1600" b="1" u="none" strike="noStrike" kern="1200" dirty="0" smtClean="0">
                          <a:effectLst/>
                        </a:rPr>
                        <a:t>                                             160 km (lote J)                                                      </a:t>
                      </a:r>
                      <a:endParaRPr lang="pt-BR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4" marT="9521" marB="0" anchor="ctr"/>
                </a:tc>
              </a:tr>
              <a:tr h="2132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Níveis de tensão:              </a:t>
                      </a:r>
                      <a:r>
                        <a:rPr lang="pt-BR" sz="1600" b="1" u="none" strike="noStrike" dirty="0" smtClean="0">
                          <a:effectLst/>
                        </a:rPr>
                        <a:t>230</a:t>
                      </a:r>
                      <a:r>
                        <a:rPr lang="pt-BR" sz="1600" b="1" u="none" strike="noStrike" baseline="0" dirty="0" smtClean="0">
                          <a:effectLst/>
                        </a:rPr>
                        <a:t> e 525 </a:t>
                      </a:r>
                      <a:r>
                        <a:rPr lang="pt-BR" sz="1600" b="1" u="none" strike="noStrike" dirty="0" smtClean="0">
                          <a:effectLst/>
                        </a:rPr>
                        <a:t>kV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4" marT="952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9804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Objetivo: </a:t>
                      </a:r>
                      <a:r>
                        <a:rPr lang="pt-BR" sz="1600" b="1" u="none" strike="noStrike" dirty="0" smtClean="0">
                          <a:effectLst/>
                        </a:rPr>
                        <a:t>Atendimento às cargas dos</a:t>
                      </a:r>
                      <a:r>
                        <a:rPr lang="pt-BR" sz="1600" b="1" u="none" strike="noStrike" baseline="0" dirty="0" smtClean="0">
                          <a:effectLst/>
                        </a:rPr>
                        <a:t> estados do PR, SC e RS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4" marT="9521" marB="0" anchor="ctr"/>
                </a:tc>
              </a:tr>
              <a:tr h="41839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Prazo de execução:          </a:t>
                      </a:r>
                      <a:r>
                        <a:rPr lang="pt-BR" sz="1600" b="1" u="none" strike="noStrike" dirty="0" smtClean="0">
                          <a:effectLst/>
                        </a:rPr>
                        <a:t> 48 meses (lote E</a:t>
                      </a:r>
                      <a:r>
                        <a:rPr lang="pt-BR" sz="1600" b="1" u="none" strike="noStrike" kern="1200" dirty="0" smtClean="0">
                          <a:effectLst/>
                        </a:rPr>
                        <a:t>)</a:t>
                      </a:r>
                    </a:p>
                    <a:p>
                      <a:pPr algn="l" rtl="0" fontAlgn="ctr"/>
                      <a:r>
                        <a:rPr lang="pt-BR" sz="1600" b="1" u="none" strike="noStrike" kern="1200" dirty="0" smtClean="0">
                          <a:effectLst/>
                        </a:rPr>
                        <a:t>                                              36 meses (lote J)</a:t>
                      </a:r>
                      <a:endParaRPr lang="pt-BR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4" marT="952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1839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Investimento estimado:  </a:t>
                      </a:r>
                      <a:r>
                        <a:rPr lang="pt-BR" sz="1600" b="1" u="none" strike="noStrike" dirty="0" smtClean="0">
                          <a:effectLst/>
                        </a:rPr>
                        <a:t>R</a:t>
                      </a:r>
                      <a:r>
                        <a:rPr lang="pt-BR" sz="1600" b="1" u="none" strike="noStrike" dirty="0">
                          <a:effectLst/>
                        </a:rPr>
                        <a:t>$ </a:t>
                      </a:r>
                      <a:r>
                        <a:rPr lang="pt-BR" sz="1600" b="1" u="none" strike="noStrike" dirty="0" smtClean="0">
                          <a:effectLst/>
                        </a:rPr>
                        <a:t>1,3 bilhão (lote E)</a:t>
                      </a:r>
                      <a:endParaRPr lang="pt-BR" sz="1600" b="1" u="none" strike="noStrike" kern="1200" dirty="0" smtClean="0">
                        <a:effectLst/>
                      </a:endParaRPr>
                    </a:p>
                    <a:p>
                      <a:pPr algn="l" rtl="0" fontAlgn="ctr"/>
                      <a:r>
                        <a:rPr lang="pt-BR" sz="1600" b="1" u="none" strike="noStrike" kern="1200" dirty="0" smtClean="0">
                          <a:effectLst/>
                        </a:rPr>
                        <a:t>                                             R$ 110 milhões (lote J)</a:t>
                      </a:r>
                      <a:endParaRPr lang="pt-BR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4" marT="9521" marB="0" anchor="ctr"/>
                </a:tc>
              </a:tr>
              <a:tr h="2132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Duração da concessão:    30 anos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4" marT="952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1" name="Retângulo 73"/>
          <p:cNvSpPr>
            <a:spLocks noChangeArrowheads="1"/>
          </p:cNvSpPr>
          <p:nvPr/>
        </p:nvSpPr>
        <p:spPr bwMode="auto">
          <a:xfrm>
            <a:off x="6540846" y="4522928"/>
            <a:ext cx="8112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pt-BR" altLang="pt-BR" sz="1600" b="1" dirty="0"/>
              <a:t>Lote E</a:t>
            </a:r>
            <a:endParaRPr lang="pt-BR" altLang="pt-BR" sz="1600" dirty="0"/>
          </a:p>
        </p:txBody>
      </p:sp>
      <p:sp>
        <p:nvSpPr>
          <p:cNvPr id="62" name="Elipse 61"/>
          <p:cNvSpPr/>
          <p:nvPr/>
        </p:nvSpPr>
        <p:spPr>
          <a:xfrm rot="1792116">
            <a:off x="3844305" y="5336948"/>
            <a:ext cx="2141538" cy="792163"/>
          </a:xfrm>
          <a:prstGeom prst="ellipse">
            <a:avLst/>
          </a:prstGeom>
          <a:noFill/>
          <a:ln w="19050">
            <a:solidFill>
              <a:srgbClr val="904E1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63" name="Retângulo 75"/>
          <p:cNvSpPr>
            <a:spLocks noChangeArrowheads="1"/>
          </p:cNvSpPr>
          <p:nvPr/>
        </p:nvSpPr>
        <p:spPr bwMode="auto">
          <a:xfrm>
            <a:off x="4073007" y="6143031"/>
            <a:ext cx="8112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pt-BR" altLang="pt-BR" sz="1600" b="1" dirty="0"/>
              <a:t>Lote J</a:t>
            </a:r>
            <a:endParaRPr lang="pt-BR" altLang="pt-BR" sz="1600" dirty="0"/>
          </a:p>
        </p:txBody>
      </p:sp>
      <p:sp>
        <p:nvSpPr>
          <p:cNvPr id="67" name="Título 4"/>
          <p:cNvSpPr>
            <a:spLocks noGrp="1"/>
          </p:cNvSpPr>
          <p:nvPr>
            <p:ph type="title"/>
          </p:nvPr>
        </p:nvSpPr>
        <p:spPr>
          <a:xfrm>
            <a:off x="132260" y="16977"/>
            <a:ext cx="8920299" cy="68841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+mn-lt"/>
              </a:rPr>
              <a:t>INVESTIMENTO EM TRANSMISSÃO</a:t>
            </a:r>
            <a:endParaRPr lang="pt-BR" sz="2400" b="1" dirty="0">
              <a:latin typeface="+mn-lt"/>
            </a:endParaRPr>
          </a:p>
        </p:txBody>
      </p:sp>
      <p:sp>
        <p:nvSpPr>
          <p:cNvPr id="68" name="Pentágono 67"/>
          <p:cNvSpPr/>
          <p:nvPr/>
        </p:nvSpPr>
        <p:spPr>
          <a:xfrm>
            <a:off x="158751" y="1040329"/>
            <a:ext cx="4041774" cy="502721"/>
          </a:xfrm>
          <a:prstGeom prst="homePlate">
            <a:avLst/>
          </a:prstGeom>
          <a:solidFill>
            <a:srgbClr val="2E94B9"/>
          </a:solidFill>
          <a:ln>
            <a:solidFill>
              <a:srgbClr val="2E94B9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LEILÃO DE AGOSTO DE 2015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69" name="CaixaDeTexto 68"/>
          <p:cNvSpPr txBox="1"/>
          <p:nvPr/>
        </p:nvSpPr>
        <p:spPr>
          <a:xfrm>
            <a:off x="8300418" y="6545088"/>
            <a:ext cx="7986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 smtClean="0"/>
              <a:t>Fonte: EPE</a:t>
            </a:r>
            <a:endParaRPr lang="pt-BR" sz="1100" i="1" dirty="0"/>
          </a:p>
        </p:txBody>
      </p:sp>
    </p:spTree>
    <p:extLst>
      <p:ext uri="{BB962C8B-B14F-4D97-AF65-F5344CB8AC3E}">
        <p14:creationId xmlns:p14="http://schemas.microsoft.com/office/powerpoint/2010/main" val="167579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Imagem 8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930"/>
            <a:ext cx="9144000" cy="909638"/>
          </a:xfrm>
          <a:prstGeom prst="rect">
            <a:avLst/>
          </a:prstGeom>
        </p:spPr>
      </p:pic>
      <p:pic>
        <p:nvPicPr>
          <p:cNvPr id="4" name="Espaço Reservado para Conteúdo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61" y="-52464"/>
            <a:ext cx="821635" cy="821635"/>
          </a:xfrm>
          <a:prstGeom prst="rect">
            <a:avLst/>
          </a:prstGeom>
        </p:spPr>
      </p:pic>
      <p:pic>
        <p:nvPicPr>
          <p:cNvPr id="6" name="Picture 1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" t="5659" r="5092" b="22025"/>
          <a:stretch>
            <a:fillRect/>
          </a:stretch>
        </p:blipFill>
        <p:spPr bwMode="auto">
          <a:xfrm>
            <a:off x="334962" y="1119188"/>
            <a:ext cx="7858125" cy="5651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o 9"/>
          <p:cNvGrpSpPr>
            <a:grpSpLocks/>
          </p:cNvGrpSpPr>
          <p:nvPr/>
        </p:nvGrpSpPr>
        <p:grpSpPr bwMode="auto">
          <a:xfrm>
            <a:off x="3338512" y="5545138"/>
            <a:ext cx="1435100" cy="623888"/>
            <a:chOff x="1768475" y="5012906"/>
            <a:chExt cx="1435419" cy="623962"/>
          </a:xfrm>
        </p:grpSpPr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1768475" y="5012906"/>
              <a:ext cx="1435419" cy="623962"/>
              <a:chOff x="0" y="145"/>
              <a:chExt cx="1285" cy="559"/>
            </a:xfrm>
          </p:grpSpPr>
          <p:sp>
            <p:nvSpPr>
              <p:cNvPr id="20" name="AutoShape 9"/>
              <p:cNvSpPr>
                <a:spLocks/>
              </p:cNvSpPr>
              <p:nvPr/>
            </p:nvSpPr>
            <p:spPr bwMode="auto">
              <a:xfrm>
                <a:off x="0" y="145"/>
                <a:ext cx="1285" cy="559"/>
              </a:xfrm>
              <a:prstGeom prst="roundRect">
                <a:avLst>
                  <a:gd name="adj" fmla="val 16097"/>
                </a:avLst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endParaRPr>
              </a:p>
            </p:txBody>
          </p:sp>
          <p:sp>
            <p:nvSpPr>
              <p:cNvPr id="21" name="Rectangle 10"/>
              <p:cNvSpPr>
                <a:spLocks/>
              </p:cNvSpPr>
              <p:nvPr/>
            </p:nvSpPr>
            <p:spPr bwMode="auto">
              <a:xfrm>
                <a:off x="640" y="259"/>
                <a:ext cx="645" cy="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en-US" altLang="pt-BR" sz="1500">
                    <a:solidFill>
                      <a:srgbClr val="193A59"/>
                    </a:solidFill>
                    <a:latin typeface="Calibri" panose="020F0502020204030204" pitchFamily="34" charset="0"/>
                    <a:ea typeface="ヒラギノ角ゴ ProN W3"/>
                    <a:cs typeface="ヒラギノ角ゴ ProN W3"/>
                    <a:sym typeface="Helvetica" panose="020B0604020202020204" pitchFamily="34" charset="0"/>
                  </a:rPr>
                  <a:t>500 kV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pt-BR" sz="1500">
                    <a:solidFill>
                      <a:srgbClr val="193A59"/>
                    </a:solidFill>
                    <a:latin typeface="Calibri" panose="020F0502020204030204" pitchFamily="34" charset="0"/>
                    <a:ea typeface="ヒラギノ角ゴ ProN W3"/>
                    <a:cs typeface="ヒラギノ角ゴ ProN W3"/>
                    <a:sym typeface="Helvetica" panose="020B0604020202020204" pitchFamily="34" charset="0"/>
                  </a:rPr>
                  <a:t>230 kV</a:t>
                </a:r>
              </a:p>
            </p:txBody>
          </p:sp>
        </p:grpSp>
        <p:cxnSp>
          <p:nvCxnSpPr>
            <p:cNvPr id="10" name="Conector reto 248"/>
            <p:cNvCxnSpPr/>
            <p:nvPr/>
          </p:nvCxnSpPr>
          <p:spPr bwMode="auto">
            <a:xfrm>
              <a:off x="1924085" y="5227244"/>
              <a:ext cx="79393" cy="0"/>
            </a:xfrm>
            <a:prstGeom prst="line">
              <a:avLst/>
            </a:prstGeom>
            <a:ln w="76200">
              <a:solidFill>
                <a:srgbClr val="E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73"/>
            <p:cNvCxnSpPr/>
            <p:nvPr/>
          </p:nvCxnSpPr>
          <p:spPr bwMode="auto">
            <a:xfrm>
              <a:off x="2030470" y="5227244"/>
              <a:ext cx="79393" cy="0"/>
            </a:xfrm>
            <a:prstGeom prst="line">
              <a:avLst/>
            </a:prstGeom>
            <a:ln w="76200">
              <a:solidFill>
                <a:srgbClr val="E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275"/>
            <p:cNvCxnSpPr/>
            <p:nvPr/>
          </p:nvCxnSpPr>
          <p:spPr bwMode="auto">
            <a:xfrm>
              <a:off x="2133681" y="5227244"/>
              <a:ext cx="79393" cy="0"/>
            </a:xfrm>
            <a:prstGeom prst="line">
              <a:avLst/>
            </a:prstGeom>
            <a:ln w="76200">
              <a:solidFill>
                <a:srgbClr val="E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276"/>
            <p:cNvCxnSpPr/>
            <p:nvPr/>
          </p:nvCxnSpPr>
          <p:spPr bwMode="auto">
            <a:xfrm>
              <a:off x="2238479" y="5227244"/>
              <a:ext cx="79393" cy="0"/>
            </a:xfrm>
            <a:prstGeom prst="line">
              <a:avLst/>
            </a:prstGeom>
            <a:ln w="76200">
              <a:solidFill>
                <a:srgbClr val="E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277"/>
            <p:cNvCxnSpPr/>
            <p:nvPr/>
          </p:nvCxnSpPr>
          <p:spPr bwMode="auto">
            <a:xfrm>
              <a:off x="2335338" y="5227244"/>
              <a:ext cx="80981" cy="0"/>
            </a:xfrm>
            <a:prstGeom prst="line">
              <a:avLst/>
            </a:prstGeom>
            <a:ln w="76200">
              <a:solidFill>
                <a:srgbClr val="E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278"/>
            <p:cNvCxnSpPr/>
            <p:nvPr/>
          </p:nvCxnSpPr>
          <p:spPr bwMode="auto">
            <a:xfrm>
              <a:off x="1924085" y="5452696"/>
              <a:ext cx="79393" cy="0"/>
            </a:xfrm>
            <a:prstGeom prst="line">
              <a:avLst/>
            </a:prstGeom>
            <a:ln w="76200">
              <a:solidFill>
                <a:srgbClr val="0F7B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279"/>
            <p:cNvCxnSpPr/>
            <p:nvPr/>
          </p:nvCxnSpPr>
          <p:spPr bwMode="auto">
            <a:xfrm>
              <a:off x="2030470" y="5452696"/>
              <a:ext cx="79393" cy="0"/>
            </a:xfrm>
            <a:prstGeom prst="line">
              <a:avLst/>
            </a:prstGeom>
            <a:ln w="76200">
              <a:solidFill>
                <a:srgbClr val="0F7B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280"/>
            <p:cNvCxnSpPr/>
            <p:nvPr/>
          </p:nvCxnSpPr>
          <p:spPr bwMode="auto">
            <a:xfrm>
              <a:off x="2133681" y="5452696"/>
              <a:ext cx="79393" cy="0"/>
            </a:xfrm>
            <a:prstGeom prst="line">
              <a:avLst/>
            </a:prstGeom>
            <a:ln w="76200">
              <a:solidFill>
                <a:srgbClr val="0F7B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281"/>
            <p:cNvCxnSpPr/>
            <p:nvPr/>
          </p:nvCxnSpPr>
          <p:spPr bwMode="auto">
            <a:xfrm>
              <a:off x="2238479" y="5452696"/>
              <a:ext cx="79393" cy="0"/>
            </a:xfrm>
            <a:prstGeom prst="line">
              <a:avLst/>
            </a:prstGeom>
            <a:ln w="76200">
              <a:solidFill>
                <a:srgbClr val="0F7B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282"/>
            <p:cNvCxnSpPr/>
            <p:nvPr/>
          </p:nvCxnSpPr>
          <p:spPr bwMode="auto">
            <a:xfrm>
              <a:off x="2335338" y="5452696"/>
              <a:ext cx="80981" cy="0"/>
            </a:xfrm>
            <a:prstGeom prst="line">
              <a:avLst/>
            </a:prstGeom>
            <a:ln w="76200">
              <a:solidFill>
                <a:srgbClr val="0F7B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 Box 54"/>
          <p:cNvSpPr txBox="1">
            <a:spLocks noChangeArrowheads="1"/>
          </p:cNvSpPr>
          <p:nvPr/>
        </p:nvSpPr>
        <p:spPr bwMode="auto">
          <a:xfrm>
            <a:off x="6392862" y="3184526"/>
            <a:ext cx="10191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26" tIns="65013" rIns="130026" bIns="65013">
            <a:spAutoFit/>
          </a:bodyPr>
          <a:lstStyle>
            <a:lvl1pPr marL="341313" indent="-341313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rPr>
              <a:t>Luís Gonzaga</a:t>
            </a:r>
            <a:endParaRPr lang="en-US" altLang="pt-BR" sz="1100" b="1">
              <a:solidFill>
                <a:srgbClr val="000000"/>
              </a:solidFill>
              <a:latin typeface="Arial Narrow" panose="020B0606020202030204" pitchFamily="34" charset="0"/>
              <a:ea typeface="ヒラギノ角ゴ ProN W3"/>
              <a:cs typeface="ヒラギノ角ゴ ProN W3"/>
              <a:sym typeface="Helvetica" panose="020B0604020202020204" pitchFamily="34" charset="0"/>
            </a:endParaRPr>
          </a:p>
        </p:txBody>
      </p:sp>
      <p:grpSp>
        <p:nvGrpSpPr>
          <p:cNvPr id="24" name="Grupo 31"/>
          <p:cNvGrpSpPr>
            <a:grpSpLocks/>
          </p:cNvGrpSpPr>
          <p:nvPr/>
        </p:nvGrpSpPr>
        <p:grpSpPr bwMode="auto">
          <a:xfrm>
            <a:off x="7321549" y="3355976"/>
            <a:ext cx="107950" cy="198437"/>
            <a:chOff x="6076571" y="2000290"/>
            <a:chExt cx="106889" cy="198741"/>
          </a:xfrm>
          <a:solidFill>
            <a:srgbClr val="C00000"/>
          </a:solidFill>
        </p:grpSpPr>
        <p:sp>
          <p:nvSpPr>
            <p:cNvPr id="25" name="Oval 58"/>
            <p:cNvSpPr>
              <a:spLocks noChangeArrowheads="1"/>
            </p:cNvSpPr>
            <p:nvPr/>
          </p:nvSpPr>
          <p:spPr bwMode="auto">
            <a:xfrm flipV="1">
              <a:off x="6100875" y="2118131"/>
              <a:ext cx="82585" cy="80900"/>
            </a:xfrm>
            <a:prstGeom prst="ellipse">
              <a:avLst/>
            </a:prstGeom>
            <a:grpFill/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wrap="none" lIns="130046" tIns="65023" rIns="130046" bIns="65023" anchor="ctr"/>
            <a:lstStyle>
              <a:lvl1pPr defTabSz="63976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endParaRPr lang="en-US" altLang="pt-BR" sz="1100" b="1" smtClean="0">
                <a:solidFill>
                  <a:srgbClr val="000000"/>
                </a:solidFill>
                <a:latin typeface="Arial Narrow" pitchFamily="34" charset="0"/>
                <a:cs typeface="ヒラギノ角ゴ ProN W3"/>
                <a:sym typeface="Helvetica" pitchFamily="34" charset="0"/>
              </a:endParaRPr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auto">
            <a:xfrm flipV="1">
              <a:off x="6076571" y="2000290"/>
              <a:ext cx="82585" cy="80900"/>
            </a:xfrm>
            <a:prstGeom prst="ellipse">
              <a:avLst/>
            </a:prstGeom>
            <a:grpFill/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wrap="none" lIns="130046" tIns="65023" rIns="130046" bIns="65023" anchor="ctr"/>
            <a:lstStyle>
              <a:lvl1pPr defTabSz="63976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endParaRPr lang="en-US" altLang="pt-BR" sz="1100" b="1" smtClean="0">
                <a:solidFill>
                  <a:srgbClr val="000000"/>
                </a:solidFill>
                <a:latin typeface="Arial Narrow" pitchFamily="34" charset="0"/>
                <a:cs typeface="ヒラギノ角ゴ ProN W3"/>
                <a:sym typeface="Helvetica" pitchFamily="34" charset="0"/>
              </a:endParaRPr>
            </a:p>
          </p:txBody>
        </p:sp>
        <p:cxnSp>
          <p:nvCxnSpPr>
            <p:cNvPr id="27" name="Conector reto 26"/>
            <p:cNvCxnSpPr>
              <a:stCxn id="25" idx="5"/>
            </p:cNvCxnSpPr>
            <p:nvPr/>
          </p:nvCxnSpPr>
          <p:spPr bwMode="auto">
            <a:xfrm flipH="1" flipV="1">
              <a:off x="6100150" y="2036858"/>
              <a:ext cx="70735" cy="93806"/>
            </a:xfrm>
            <a:prstGeom prst="line">
              <a:avLst/>
            </a:prstGeom>
            <a:grpFill/>
            <a:ln w="3810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Box 180"/>
          <p:cNvSpPr txBox="1">
            <a:spLocks noChangeArrowheads="1"/>
          </p:cNvSpPr>
          <p:nvPr/>
        </p:nvSpPr>
        <p:spPr bwMode="auto">
          <a:xfrm>
            <a:off x="6438899" y="3460751"/>
            <a:ext cx="8001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9" tIns="45685" rIns="91369" bIns="45685">
            <a:spAutoFit/>
          </a:bodyPr>
          <a:lstStyle>
            <a:lvl1pPr marL="341313" indent="-341313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rPr>
              <a:t>P.AfonsoIV</a:t>
            </a:r>
          </a:p>
        </p:txBody>
      </p:sp>
      <p:grpSp>
        <p:nvGrpSpPr>
          <p:cNvPr id="29" name="Grupo 31"/>
          <p:cNvGrpSpPr>
            <a:grpSpLocks/>
          </p:cNvGrpSpPr>
          <p:nvPr/>
        </p:nvGrpSpPr>
        <p:grpSpPr bwMode="auto">
          <a:xfrm>
            <a:off x="7400924" y="3502026"/>
            <a:ext cx="157163" cy="401637"/>
            <a:chOff x="6002111" y="1992650"/>
            <a:chExt cx="158227" cy="402857"/>
          </a:xfrm>
          <a:solidFill>
            <a:srgbClr val="C00000"/>
          </a:solidFill>
        </p:grpSpPr>
        <p:sp>
          <p:nvSpPr>
            <p:cNvPr id="30" name="Oval 58"/>
            <p:cNvSpPr>
              <a:spLocks noChangeArrowheads="1"/>
            </p:cNvSpPr>
            <p:nvPr/>
          </p:nvSpPr>
          <p:spPr bwMode="auto">
            <a:xfrm flipV="1">
              <a:off x="6077753" y="2314607"/>
              <a:ext cx="82585" cy="80900"/>
            </a:xfrm>
            <a:prstGeom prst="ellipse">
              <a:avLst/>
            </a:prstGeom>
            <a:grpFill/>
            <a:ln w="38100" algn="ctr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wrap="none" lIns="130046" tIns="65023" rIns="130046" bIns="65023" anchor="ctr"/>
            <a:lstStyle>
              <a:lvl1pPr defTabSz="63976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endParaRPr lang="en-US" altLang="pt-BR" sz="1100" b="1" smtClean="0">
                <a:solidFill>
                  <a:srgbClr val="000000"/>
                </a:solidFill>
                <a:latin typeface="Arial Narrow" pitchFamily="34" charset="0"/>
                <a:cs typeface="ヒラギノ角ゴ ProN W3"/>
                <a:sym typeface="Helvetica" pitchFamily="34" charset="0"/>
              </a:endParaRPr>
            </a:p>
          </p:txBody>
        </p:sp>
        <p:sp>
          <p:nvSpPr>
            <p:cNvPr id="31" name="Oval 58"/>
            <p:cNvSpPr>
              <a:spLocks noChangeArrowheads="1"/>
            </p:cNvSpPr>
            <p:nvPr/>
          </p:nvSpPr>
          <p:spPr bwMode="auto">
            <a:xfrm flipV="1">
              <a:off x="6002111" y="1992650"/>
              <a:ext cx="82585" cy="80900"/>
            </a:xfrm>
            <a:prstGeom prst="ellipse">
              <a:avLst/>
            </a:prstGeom>
            <a:grpFill/>
            <a:ln w="38100" algn="ctr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wrap="none" lIns="130046" tIns="65023" rIns="130046" bIns="65023" anchor="ctr"/>
            <a:lstStyle>
              <a:lvl1pPr defTabSz="63976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endParaRPr lang="en-US" altLang="pt-BR" sz="1100" b="1" smtClean="0">
                <a:solidFill>
                  <a:srgbClr val="000000"/>
                </a:solidFill>
                <a:latin typeface="Arial Narrow" pitchFamily="34" charset="0"/>
                <a:cs typeface="ヒラギノ角ゴ ProN W3"/>
                <a:sym typeface="Helvetica" pitchFamily="34" charset="0"/>
              </a:endParaRPr>
            </a:p>
          </p:txBody>
        </p:sp>
        <p:cxnSp>
          <p:nvCxnSpPr>
            <p:cNvPr id="32" name="Conector reto 31"/>
            <p:cNvCxnSpPr>
              <a:stCxn id="30" idx="3"/>
            </p:cNvCxnSpPr>
            <p:nvPr/>
          </p:nvCxnSpPr>
          <p:spPr bwMode="auto">
            <a:xfrm flipH="1" flipV="1">
              <a:off x="6056451" y="2065897"/>
              <a:ext cx="33564" cy="261141"/>
            </a:xfrm>
            <a:prstGeom prst="line">
              <a:avLst/>
            </a:prstGeom>
            <a:grpFill/>
            <a:ln w="3810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upo 39"/>
          <p:cNvGrpSpPr>
            <a:grpSpLocks/>
          </p:cNvGrpSpPr>
          <p:nvPr/>
        </p:nvGrpSpPr>
        <p:grpSpPr bwMode="auto">
          <a:xfrm>
            <a:off x="7539037" y="3724276"/>
            <a:ext cx="177800" cy="223837"/>
            <a:chOff x="5182010" y="2606502"/>
            <a:chExt cx="178443" cy="222908"/>
          </a:xfrm>
        </p:grpSpPr>
        <p:cxnSp>
          <p:nvCxnSpPr>
            <p:cNvPr id="34" name="Conector reto 33"/>
            <p:cNvCxnSpPr>
              <a:stCxn id="35" idx="5"/>
            </p:cNvCxnSpPr>
            <p:nvPr/>
          </p:nvCxnSpPr>
          <p:spPr bwMode="auto">
            <a:xfrm flipV="1">
              <a:off x="5252113" y="2687128"/>
              <a:ext cx="44611" cy="72722"/>
            </a:xfrm>
            <a:prstGeom prst="line">
              <a:avLst/>
            </a:prstGeom>
            <a:ln w="38100">
              <a:solidFill>
                <a:srgbClr val="0F7B48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58"/>
            <p:cNvSpPr>
              <a:spLocks noChangeArrowheads="1"/>
            </p:cNvSpPr>
            <p:nvPr/>
          </p:nvSpPr>
          <p:spPr bwMode="auto">
            <a:xfrm flipV="1">
              <a:off x="5182010" y="2748535"/>
              <a:ext cx="82559" cy="80875"/>
            </a:xfrm>
            <a:prstGeom prst="ellipse">
              <a:avLst/>
            </a:prstGeom>
            <a:solidFill>
              <a:srgbClr val="0F7B48"/>
            </a:solidFill>
            <a:ln w="38100" algn="ctr">
              <a:solidFill>
                <a:srgbClr val="0F7B48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pt-BR" sz="1200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sp>
          <p:nvSpPr>
            <p:cNvPr id="36" name="Oval 58"/>
            <p:cNvSpPr>
              <a:spLocks noChangeArrowheads="1"/>
            </p:cNvSpPr>
            <p:nvPr/>
          </p:nvSpPr>
          <p:spPr bwMode="auto">
            <a:xfrm flipV="1">
              <a:off x="5277894" y="2606502"/>
              <a:ext cx="82559" cy="80874"/>
            </a:xfrm>
            <a:prstGeom prst="ellipse">
              <a:avLst/>
            </a:prstGeom>
            <a:solidFill>
              <a:srgbClr val="0F7B48"/>
            </a:solidFill>
            <a:ln w="38100" algn="ctr">
              <a:solidFill>
                <a:srgbClr val="0F7B48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pt-BR" sz="1200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</p:grpSp>
      <p:sp>
        <p:nvSpPr>
          <p:cNvPr id="37" name="Text Box 180"/>
          <p:cNvSpPr txBox="1">
            <a:spLocks noChangeArrowheads="1"/>
          </p:cNvSpPr>
          <p:nvPr/>
        </p:nvSpPr>
        <p:spPr bwMode="auto">
          <a:xfrm>
            <a:off x="7023099" y="3513138"/>
            <a:ext cx="5048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9" tIns="45685" rIns="91369" bIns="45685">
            <a:spAutoFit/>
          </a:bodyPr>
          <a:lstStyle>
            <a:lvl1pPr marL="341313" indent="-341313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rPr>
              <a:t>Xingó</a:t>
            </a:r>
          </a:p>
        </p:txBody>
      </p:sp>
      <p:sp>
        <p:nvSpPr>
          <p:cNvPr id="38" name="Text Box 180"/>
          <p:cNvSpPr txBox="1">
            <a:spLocks noChangeArrowheads="1"/>
          </p:cNvSpPr>
          <p:nvPr/>
        </p:nvSpPr>
        <p:spPr bwMode="auto">
          <a:xfrm>
            <a:off x="6984999" y="3722688"/>
            <a:ext cx="5635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9" tIns="45685" rIns="91369" bIns="45685">
            <a:spAutoFit/>
          </a:bodyPr>
          <a:lstStyle>
            <a:lvl1pPr marL="341313" indent="-341313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rPr>
              <a:t>Jardim</a:t>
            </a:r>
          </a:p>
        </p:txBody>
      </p:sp>
      <p:sp>
        <p:nvSpPr>
          <p:cNvPr id="39" name="Text Box 180"/>
          <p:cNvSpPr txBox="1">
            <a:spLocks noChangeArrowheads="1"/>
          </p:cNvSpPr>
          <p:nvPr/>
        </p:nvSpPr>
        <p:spPr bwMode="auto">
          <a:xfrm>
            <a:off x="7643812" y="3598863"/>
            <a:ext cx="6000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9" tIns="45685" rIns="91369" bIns="45685">
            <a:spAutoFit/>
          </a:bodyPr>
          <a:lstStyle>
            <a:lvl1pPr marL="341313" indent="-341313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rPr>
              <a:t>Penedo</a:t>
            </a:r>
          </a:p>
        </p:txBody>
      </p:sp>
      <p:sp>
        <p:nvSpPr>
          <p:cNvPr id="40" name="Text Box 180"/>
          <p:cNvSpPr txBox="1">
            <a:spLocks noChangeArrowheads="1"/>
          </p:cNvSpPr>
          <p:nvPr/>
        </p:nvSpPr>
        <p:spPr bwMode="auto">
          <a:xfrm>
            <a:off x="7631112" y="3811588"/>
            <a:ext cx="8826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9" tIns="45685" rIns="91369" bIns="45685">
            <a:spAutoFit/>
          </a:bodyPr>
          <a:lstStyle>
            <a:lvl1pPr marL="341313" indent="-341313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rPr>
              <a:t>N.S. Socorro</a:t>
            </a:r>
          </a:p>
        </p:txBody>
      </p:sp>
      <p:grpSp>
        <p:nvGrpSpPr>
          <p:cNvPr id="41" name="Grupo 39"/>
          <p:cNvGrpSpPr>
            <a:grpSpLocks/>
          </p:cNvGrpSpPr>
          <p:nvPr/>
        </p:nvGrpSpPr>
        <p:grpSpPr bwMode="auto">
          <a:xfrm>
            <a:off x="7634287" y="3421063"/>
            <a:ext cx="212725" cy="106363"/>
            <a:chOff x="5334268" y="2546477"/>
            <a:chExt cx="213155" cy="105211"/>
          </a:xfrm>
        </p:grpSpPr>
        <p:cxnSp>
          <p:nvCxnSpPr>
            <p:cNvPr id="42" name="Conector reto 41"/>
            <p:cNvCxnSpPr>
              <a:endCxn id="44" idx="7"/>
            </p:cNvCxnSpPr>
            <p:nvPr/>
          </p:nvCxnSpPr>
          <p:spPr bwMode="auto">
            <a:xfrm flipH="1">
              <a:off x="5404259" y="2610860"/>
              <a:ext cx="60447" cy="4710"/>
            </a:xfrm>
            <a:prstGeom prst="line">
              <a:avLst/>
            </a:prstGeom>
            <a:ln w="38100">
              <a:solidFill>
                <a:srgbClr val="0F7B48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58"/>
            <p:cNvSpPr>
              <a:spLocks noChangeArrowheads="1"/>
            </p:cNvSpPr>
            <p:nvPr/>
          </p:nvSpPr>
          <p:spPr bwMode="auto">
            <a:xfrm flipV="1">
              <a:off x="5464864" y="2570813"/>
              <a:ext cx="82559" cy="80875"/>
            </a:xfrm>
            <a:prstGeom prst="ellipse">
              <a:avLst/>
            </a:prstGeom>
            <a:solidFill>
              <a:srgbClr val="0F7B48"/>
            </a:solidFill>
            <a:ln w="38100" algn="ctr">
              <a:solidFill>
                <a:srgbClr val="0F7B48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pt-BR" sz="1200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sp>
          <p:nvSpPr>
            <p:cNvPr id="44" name="Oval 58"/>
            <p:cNvSpPr>
              <a:spLocks noChangeArrowheads="1"/>
            </p:cNvSpPr>
            <p:nvPr/>
          </p:nvSpPr>
          <p:spPr bwMode="auto">
            <a:xfrm flipV="1">
              <a:off x="5334268" y="2546477"/>
              <a:ext cx="82558" cy="80874"/>
            </a:xfrm>
            <a:prstGeom prst="ellipse">
              <a:avLst/>
            </a:prstGeom>
            <a:solidFill>
              <a:srgbClr val="0F7B48"/>
            </a:solidFill>
            <a:ln w="38100" algn="ctr">
              <a:solidFill>
                <a:srgbClr val="0F7B48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pt-BR" sz="1200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</p:grpSp>
      <p:cxnSp>
        <p:nvCxnSpPr>
          <p:cNvPr id="45" name="Conector reto 44"/>
          <p:cNvCxnSpPr/>
          <p:nvPr/>
        </p:nvCxnSpPr>
        <p:spPr bwMode="auto">
          <a:xfrm flipH="1" flipV="1">
            <a:off x="7570787" y="3462338"/>
            <a:ext cx="73025" cy="11113"/>
          </a:xfrm>
          <a:prstGeom prst="line">
            <a:avLst/>
          </a:prstGeom>
          <a:ln w="38100">
            <a:solidFill>
              <a:srgbClr val="0F7B4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58"/>
          <p:cNvSpPr>
            <a:spLocks noChangeArrowheads="1"/>
          </p:cNvSpPr>
          <p:nvPr/>
        </p:nvSpPr>
        <p:spPr bwMode="auto">
          <a:xfrm flipV="1">
            <a:off x="7507287" y="3413126"/>
            <a:ext cx="82550" cy="80962"/>
          </a:xfrm>
          <a:prstGeom prst="ellipse">
            <a:avLst/>
          </a:prstGeom>
          <a:solidFill>
            <a:srgbClr val="0F7B48"/>
          </a:solidFill>
          <a:ln w="38100" algn="ctr">
            <a:solidFill>
              <a:srgbClr val="0F7B48"/>
            </a:solidFill>
            <a:round/>
            <a:headEnd/>
            <a:tailEnd/>
          </a:ln>
        </p:spPr>
        <p:txBody>
          <a:bodyPr wrap="none" anchor="ctr"/>
          <a:lstStyle>
            <a:lvl1pPr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pt-BR" sz="1200">
              <a:solidFill>
                <a:srgbClr val="000000"/>
              </a:solidFill>
              <a:latin typeface="Arial Narrow" panose="020B0606020202030204" pitchFamily="34" charset="0"/>
              <a:ea typeface="ヒラギノ角ゴ ProN W3"/>
              <a:cs typeface="ヒラギノ角ゴ ProN W3"/>
              <a:sym typeface="Helvetica" panose="020B0604020202020204" pitchFamily="34" charset="0"/>
            </a:endParaRPr>
          </a:p>
        </p:txBody>
      </p:sp>
      <p:sp>
        <p:nvSpPr>
          <p:cNvPr id="47" name="Text Box 180"/>
          <p:cNvSpPr txBox="1">
            <a:spLocks noChangeArrowheads="1"/>
          </p:cNvSpPr>
          <p:nvPr/>
        </p:nvSpPr>
        <p:spPr bwMode="auto">
          <a:xfrm>
            <a:off x="7258049" y="3159126"/>
            <a:ext cx="5619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9" tIns="45685" rIns="91369" bIns="45685">
            <a:spAutoFit/>
          </a:bodyPr>
          <a:lstStyle>
            <a:lvl1pPr marL="341313" indent="-341313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rPr>
              <a:t>Caetés</a:t>
            </a:r>
          </a:p>
        </p:txBody>
      </p:sp>
      <p:sp>
        <p:nvSpPr>
          <p:cNvPr id="48" name="Text Box 180"/>
          <p:cNvSpPr txBox="1">
            <a:spLocks noChangeArrowheads="1"/>
          </p:cNvSpPr>
          <p:nvPr/>
        </p:nvSpPr>
        <p:spPr bwMode="auto">
          <a:xfrm>
            <a:off x="7812087" y="3370263"/>
            <a:ext cx="7921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9" tIns="45685" rIns="91369" bIns="45685">
            <a:spAutoFit/>
          </a:bodyPr>
          <a:lstStyle>
            <a:lvl1pPr marL="341313" indent="-341313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rPr>
              <a:t>Garanhuns</a:t>
            </a:r>
          </a:p>
        </p:txBody>
      </p:sp>
      <p:sp>
        <p:nvSpPr>
          <p:cNvPr id="49" name="Text Box 180"/>
          <p:cNvSpPr txBox="1">
            <a:spLocks noChangeArrowheads="1"/>
          </p:cNvSpPr>
          <p:nvPr/>
        </p:nvSpPr>
        <p:spPr bwMode="auto">
          <a:xfrm>
            <a:off x="7570787" y="2922588"/>
            <a:ext cx="11080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9" tIns="45685" rIns="91369" bIns="45685">
            <a:spAutoFit/>
          </a:bodyPr>
          <a:lstStyle>
            <a:lvl1pPr marL="341313" indent="-341313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rPr>
              <a:t>Campina Grande</a:t>
            </a:r>
          </a:p>
        </p:txBody>
      </p:sp>
      <p:sp>
        <p:nvSpPr>
          <p:cNvPr id="50" name="Text Box 180"/>
          <p:cNvSpPr txBox="1">
            <a:spLocks noChangeArrowheads="1"/>
          </p:cNvSpPr>
          <p:nvPr/>
        </p:nvSpPr>
        <p:spPr bwMode="auto">
          <a:xfrm>
            <a:off x="7961312" y="3157538"/>
            <a:ext cx="7239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9" tIns="45685" rIns="91369" bIns="45685">
            <a:spAutoFit/>
          </a:bodyPr>
          <a:lstStyle>
            <a:lvl1pPr marL="341313" indent="-341313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rPr>
              <a:t>Pau Ferro</a:t>
            </a:r>
          </a:p>
        </p:txBody>
      </p:sp>
      <p:grpSp>
        <p:nvGrpSpPr>
          <p:cNvPr id="51" name="Grupo 39"/>
          <p:cNvGrpSpPr>
            <a:grpSpLocks/>
          </p:cNvGrpSpPr>
          <p:nvPr/>
        </p:nvGrpSpPr>
        <p:grpSpPr bwMode="auto">
          <a:xfrm>
            <a:off x="7847012" y="3171826"/>
            <a:ext cx="192087" cy="211137"/>
            <a:chOff x="5410443" y="2583424"/>
            <a:chExt cx="192494" cy="209692"/>
          </a:xfrm>
        </p:grpSpPr>
        <p:cxnSp>
          <p:nvCxnSpPr>
            <p:cNvPr id="52" name="Conector reto 51"/>
            <p:cNvCxnSpPr>
              <a:stCxn id="53" idx="5"/>
              <a:endCxn id="54" idx="7"/>
            </p:cNvCxnSpPr>
            <p:nvPr/>
          </p:nvCxnSpPr>
          <p:spPr bwMode="auto">
            <a:xfrm flipH="1" flipV="1">
              <a:off x="5480441" y="2652796"/>
              <a:ext cx="109769" cy="70948"/>
            </a:xfrm>
            <a:prstGeom prst="line">
              <a:avLst/>
            </a:prstGeom>
            <a:ln w="38100">
              <a:solidFill>
                <a:srgbClr val="0F7B48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8"/>
            <p:cNvSpPr>
              <a:spLocks noChangeArrowheads="1"/>
            </p:cNvSpPr>
            <p:nvPr/>
          </p:nvSpPr>
          <p:spPr bwMode="auto">
            <a:xfrm flipV="1">
              <a:off x="5520378" y="2712241"/>
              <a:ext cx="82559" cy="80875"/>
            </a:xfrm>
            <a:prstGeom prst="ellipse">
              <a:avLst/>
            </a:prstGeom>
            <a:solidFill>
              <a:srgbClr val="0F7B48"/>
            </a:solidFill>
            <a:ln w="38100" algn="ctr">
              <a:solidFill>
                <a:srgbClr val="0F7B48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pt-BR" sz="1200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sp>
          <p:nvSpPr>
            <p:cNvPr id="54" name="Oval 58"/>
            <p:cNvSpPr>
              <a:spLocks noChangeArrowheads="1"/>
            </p:cNvSpPr>
            <p:nvPr/>
          </p:nvSpPr>
          <p:spPr bwMode="auto">
            <a:xfrm flipV="1">
              <a:off x="5410443" y="2583424"/>
              <a:ext cx="82559" cy="80874"/>
            </a:xfrm>
            <a:prstGeom prst="ellipse">
              <a:avLst/>
            </a:prstGeom>
            <a:solidFill>
              <a:srgbClr val="0F7B48"/>
            </a:solidFill>
            <a:ln w="38100" algn="ctr">
              <a:solidFill>
                <a:srgbClr val="0F7B48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pt-BR" sz="1200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</p:grpSp>
      <p:sp>
        <p:nvSpPr>
          <p:cNvPr id="55" name="Text Box 180"/>
          <p:cNvSpPr txBox="1">
            <a:spLocks noChangeArrowheads="1"/>
          </p:cNvSpPr>
          <p:nvPr/>
        </p:nvSpPr>
        <p:spPr bwMode="auto">
          <a:xfrm>
            <a:off x="7740649" y="3490913"/>
            <a:ext cx="7556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9" tIns="45685" rIns="91369" bIns="45685">
            <a:spAutoFit/>
          </a:bodyPr>
          <a:lstStyle>
            <a:lvl1pPr marL="341313" indent="-341313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rPr>
              <a:t>Arcoverde</a:t>
            </a:r>
          </a:p>
        </p:txBody>
      </p:sp>
      <p:sp>
        <p:nvSpPr>
          <p:cNvPr id="56" name="Text Box 54"/>
          <p:cNvSpPr txBox="1">
            <a:spLocks noChangeArrowheads="1"/>
          </p:cNvSpPr>
          <p:nvPr/>
        </p:nvSpPr>
        <p:spPr bwMode="auto">
          <a:xfrm>
            <a:off x="5505449" y="3289301"/>
            <a:ext cx="89852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3" rIns="91425" bIns="45713">
            <a:spAutoFit/>
          </a:bodyPr>
          <a:lstStyle>
            <a:lvl1pPr marL="341313" indent="-341313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rPr>
              <a:t>R.Gonçalves</a:t>
            </a:r>
            <a:endParaRPr lang="en-US" altLang="pt-BR" sz="1100" b="1">
              <a:solidFill>
                <a:srgbClr val="000000"/>
              </a:solidFill>
              <a:latin typeface="Arial Narrow" panose="020B0606020202030204" pitchFamily="34" charset="0"/>
              <a:ea typeface="ヒラギノ角ゴ ProN W3"/>
              <a:cs typeface="ヒラギノ角ゴ ProN W3"/>
              <a:sym typeface="Helvetica" panose="020B0604020202020204" pitchFamily="34" charset="0"/>
            </a:endParaRPr>
          </a:p>
        </p:txBody>
      </p:sp>
      <p:sp>
        <p:nvSpPr>
          <p:cNvPr id="57" name="Text Box 54"/>
          <p:cNvSpPr txBox="1">
            <a:spLocks noChangeArrowheads="1"/>
          </p:cNvSpPr>
          <p:nvPr/>
        </p:nvSpPr>
        <p:spPr bwMode="auto">
          <a:xfrm>
            <a:off x="5524499" y="2940051"/>
            <a:ext cx="563563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3" rIns="91425" bIns="45713">
            <a:spAutoFit/>
          </a:bodyPr>
          <a:lstStyle>
            <a:lvl1pPr marL="341313" indent="-341313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rPr>
              <a:t>Balsas</a:t>
            </a:r>
            <a:endParaRPr lang="en-US" altLang="pt-BR" sz="1100" b="1">
              <a:solidFill>
                <a:srgbClr val="000000"/>
              </a:solidFill>
              <a:latin typeface="Arial Narrow" panose="020B0606020202030204" pitchFamily="34" charset="0"/>
              <a:ea typeface="ヒラギノ角ゴ ProN W3"/>
              <a:cs typeface="ヒラギノ角ゴ ProN W3"/>
              <a:sym typeface="Helvetica" panose="020B0604020202020204" pitchFamily="34" charset="0"/>
            </a:endParaRPr>
          </a:p>
        </p:txBody>
      </p:sp>
      <p:grpSp>
        <p:nvGrpSpPr>
          <p:cNvPr id="58" name="Grupo 11"/>
          <p:cNvGrpSpPr>
            <a:grpSpLocks/>
          </p:cNvGrpSpPr>
          <p:nvPr/>
        </p:nvGrpSpPr>
        <p:grpSpPr bwMode="auto">
          <a:xfrm>
            <a:off x="5724524" y="3195638"/>
            <a:ext cx="325438" cy="96838"/>
            <a:chOff x="5942134" y="2905520"/>
            <a:chExt cx="325545" cy="95961"/>
          </a:xfrm>
        </p:grpSpPr>
        <p:cxnSp>
          <p:nvCxnSpPr>
            <p:cNvPr id="59" name="Conector reto 58"/>
            <p:cNvCxnSpPr>
              <a:endCxn id="61" idx="6"/>
            </p:cNvCxnSpPr>
            <p:nvPr/>
          </p:nvCxnSpPr>
          <p:spPr bwMode="auto">
            <a:xfrm flipH="1" flipV="1">
              <a:off x="6024711" y="2946421"/>
              <a:ext cx="176271" cy="29890"/>
            </a:xfrm>
            <a:prstGeom prst="line">
              <a:avLst/>
            </a:prstGeom>
            <a:ln w="38100">
              <a:solidFill>
                <a:srgbClr val="007A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8"/>
            <p:cNvSpPr>
              <a:spLocks noChangeArrowheads="1"/>
            </p:cNvSpPr>
            <p:nvPr/>
          </p:nvSpPr>
          <p:spPr bwMode="auto">
            <a:xfrm flipV="1">
              <a:off x="6185303" y="2920507"/>
              <a:ext cx="82376" cy="80974"/>
            </a:xfrm>
            <a:prstGeom prst="ellipse">
              <a:avLst/>
            </a:prstGeom>
            <a:solidFill>
              <a:srgbClr val="007A37"/>
            </a:solidFill>
            <a:ln w="38100" algn="ctr">
              <a:solidFill>
                <a:srgbClr val="007A37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pt-BR" sz="1200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sp>
          <p:nvSpPr>
            <p:cNvPr id="61" name="Oval 58"/>
            <p:cNvSpPr>
              <a:spLocks noChangeArrowheads="1"/>
            </p:cNvSpPr>
            <p:nvPr/>
          </p:nvSpPr>
          <p:spPr bwMode="auto">
            <a:xfrm flipV="1">
              <a:off x="5942134" y="2905520"/>
              <a:ext cx="82376" cy="80974"/>
            </a:xfrm>
            <a:prstGeom prst="ellipse">
              <a:avLst/>
            </a:prstGeom>
            <a:solidFill>
              <a:srgbClr val="007A37"/>
            </a:solidFill>
            <a:ln w="38100" algn="ctr">
              <a:solidFill>
                <a:srgbClr val="007A37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pt-BR" sz="1200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</p:grpSp>
      <p:sp>
        <p:nvSpPr>
          <p:cNvPr id="62" name="Elipse 61"/>
          <p:cNvSpPr/>
          <p:nvPr/>
        </p:nvSpPr>
        <p:spPr>
          <a:xfrm>
            <a:off x="6438899" y="2355851"/>
            <a:ext cx="2597150" cy="2087562"/>
          </a:xfrm>
          <a:prstGeom prst="ellipse">
            <a:avLst/>
          </a:prstGeom>
          <a:noFill/>
          <a:ln w="19050">
            <a:solidFill>
              <a:srgbClr val="904E1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63" name="Tabela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328970"/>
              </p:ext>
            </p:extLst>
          </p:nvPr>
        </p:nvGraphicFramePr>
        <p:xfrm>
          <a:off x="180000" y="1800000"/>
          <a:ext cx="4233441" cy="3236616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4233441"/>
              </a:tblGrid>
              <a:tr h="18750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Lotes F, G e I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4" marT="9528" marB="0" anchor="ctr">
                    <a:solidFill>
                      <a:srgbClr val="2E94B9"/>
                    </a:solidFill>
                  </a:tcPr>
                </a:tc>
              </a:tr>
              <a:tr h="43762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Linhas de Transmissão:    </a:t>
                      </a:r>
                      <a:r>
                        <a:rPr lang="pt-BR" sz="1600" b="1" u="none" strike="noStrike" dirty="0" smtClean="0">
                          <a:effectLst/>
                        </a:rPr>
                        <a:t>583 km (lote F)</a:t>
                      </a:r>
                    </a:p>
                    <a:p>
                      <a:pPr algn="l" rtl="0" fontAlgn="ctr"/>
                      <a:r>
                        <a:rPr lang="pt-BR" sz="1600" b="1" u="none" strike="noStrike" dirty="0" smtClean="0">
                          <a:effectLst/>
                        </a:rPr>
                        <a:t>                                                99 km (lote G</a:t>
                      </a:r>
                      <a:r>
                        <a:rPr lang="pt-BR" sz="1600" b="1" u="none" strike="noStrike" kern="1200" dirty="0" smtClean="0">
                          <a:effectLst/>
                        </a:rPr>
                        <a:t>) </a:t>
                      </a:r>
                    </a:p>
                    <a:p>
                      <a:pPr algn="l" rtl="0" fontAlgn="ctr"/>
                      <a:r>
                        <a:rPr lang="pt-BR" sz="1600" b="1" u="none" strike="noStrike" kern="1200" dirty="0" smtClean="0">
                          <a:effectLst/>
                        </a:rPr>
                        <a:t>                                              150 km (lote I)</a:t>
                      </a:r>
                      <a:endParaRPr lang="pt-BR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4" marT="9528" marB="0" anchor="ctr"/>
                </a:tc>
              </a:tr>
              <a:tr h="18750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Níveis de tensão:              </a:t>
                      </a:r>
                      <a:r>
                        <a:rPr lang="pt-BR" sz="1600" b="1" u="none" strike="noStrike" dirty="0" smtClean="0">
                          <a:effectLst/>
                        </a:rPr>
                        <a:t>230</a:t>
                      </a:r>
                      <a:r>
                        <a:rPr lang="pt-BR" sz="1600" b="1" u="none" strike="noStrike" baseline="0" dirty="0" smtClean="0">
                          <a:effectLst/>
                        </a:rPr>
                        <a:t> e 500 </a:t>
                      </a:r>
                      <a:r>
                        <a:rPr lang="pt-BR" sz="1600" b="1" u="none" strike="noStrike" dirty="0" smtClean="0">
                          <a:effectLst/>
                        </a:rPr>
                        <a:t>kV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4" marT="952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Objetivo: </a:t>
                      </a:r>
                      <a:r>
                        <a:rPr lang="pt-BR" sz="1600" b="1" u="none" strike="noStrike" dirty="0" smtClean="0">
                          <a:effectLst/>
                        </a:rPr>
                        <a:t>Reforços da Rede Básica e atendimento às cargas  dos</a:t>
                      </a:r>
                      <a:r>
                        <a:rPr lang="pt-BR" sz="1600" b="1" u="none" strike="noStrike" baseline="0" dirty="0" smtClean="0">
                          <a:effectLst/>
                        </a:rPr>
                        <a:t> estados PB, PE, AL, SE, MA, TO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4" marT="9528" marB="0" anchor="ctr"/>
                </a:tc>
              </a:tr>
              <a:tr h="43768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Prazo de execução:          </a:t>
                      </a:r>
                      <a:r>
                        <a:rPr lang="pt-BR" sz="1600" b="1" u="none" strike="noStrike" dirty="0" smtClean="0">
                          <a:effectLst/>
                        </a:rPr>
                        <a:t> 42 meses (lotes F e I) </a:t>
                      </a:r>
                    </a:p>
                    <a:p>
                      <a:pPr algn="l" rtl="0" fontAlgn="ctr"/>
                      <a:r>
                        <a:rPr lang="pt-BR" sz="1600" b="1" u="none" strike="noStrike" dirty="0" smtClean="0">
                          <a:effectLst/>
                        </a:rPr>
                        <a:t>                                              36 meses</a:t>
                      </a:r>
                      <a:r>
                        <a:rPr lang="pt-BR" sz="1600" b="1" u="none" strike="noStrike" baseline="0" dirty="0" smtClean="0">
                          <a:effectLst/>
                        </a:rPr>
                        <a:t> (lote G)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4" marT="952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3768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Investimento estimado:  </a:t>
                      </a:r>
                      <a:r>
                        <a:rPr lang="pt-BR" sz="1600" b="1" u="none" strike="noStrike" dirty="0" smtClean="0">
                          <a:effectLst/>
                        </a:rPr>
                        <a:t> R</a:t>
                      </a:r>
                      <a:r>
                        <a:rPr lang="pt-BR" sz="1600" b="1" u="none" strike="noStrike" dirty="0">
                          <a:effectLst/>
                        </a:rPr>
                        <a:t>$ </a:t>
                      </a:r>
                      <a:r>
                        <a:rPr lang="pt-BR" sz="1600" b="1" u="none" strike="noStrike" dirty="0" smtClean="0">
                          <a:effectLst/>
                        </a:rPr>
                        <a:t>620 milhões (lote F)</a:t>
                      </a:r>
                      <a:endParaRPr lang="pt-BR" sz="1600" b="1" u="none" strike="noStrike" kern="1200" dirty="0" smtClean="0">
                        <a:effectLst/>
                      </a:endParaRPr>
                    </a:p>
                    <a:p>
                      <a:pPr algn="l" rtl="0" fontAlgn="ctr"/>
                      <a:r>
                        <a:rPr lang="pt-BR" sz="1600" b="1" u="none" strike="noStrike" kern="1200" dirty="0" smtClean="0">
                          <a:effectLst/>
                        </a:rPr>
                        <a:t>                                               R$ 200 milhões (lote G)</a:t>
                      </a:r>
                    </a:p>
                    <a:p>
                      <a:pPr algn="l" rtl="0" fontAlgn="ctr"/>
                      <a:r>
                        <a:rPr lang="pt-BR" sz="1600" b="1" u="none" strike="noStrike" kern="1200" dirty="0" smtClean="0">
                          <a:effectLst/>
                        </a:rPr>
                        <a:t>                                               R$ 250</a:t>
                      </a:r>
                      <a:r>
                        <a:rPr lang="pt-BR" sz="1600" b="1" u="none" strike="noStrike" kern="1200" baseline="0" dirty="0" smtClean="0">
                          <a:effectLst/>
                        </a:rPr>
                        <a:t> m</a:t>
                      </a:r>
                      <a:r>
                        <a:rPr lang="pt-BR" sz="1600" b="1" u="none" strike="noStrike" kern="1200" dirty="0" smtClean="0">
                          <a:effectLst/>
                        </a:rPr>
                        <a:t>ilhões (lote I)</a:t>
                      </a:r>
                      <a:endParaRPr lang="pt-BR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4" marT="9528" marB="0" anchor="ctr"/>
                </a:tc>
              </a:tr>
              <a:tr h="15746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Duração da concessão:    30 anos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4" marT="952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4" name="Retângulo 2"/>
          <p:cNvSpPr>
            <a:spLocks noChangeArrowheads="1"/>
          </p:cNvSpPr>
          <p:nvPr/>
        </p:nvSpPr>
        <p:spPr bwMode="auto">
          <a:xfrm>
            <a:off x="7229474" y="1985963"/>
            <a:ext cx="8588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sz="1600" b="1"/>
              <a:t>Lote F </a:t>
            </a:r>
            <a:endParaRPr lang="pt-BR" altLang="pt-BR" sz="1600"/>
          </a:p>
        </p:txBody>
      </p:sp>
      <p:sp>
        <p:nvSpPr>
          <p:cNvPr id="65" name="Retângulo 127"/>
          <p:cNvSpPr>
            <a:spLocks noChangeArrowheads="1"/>
          </p:cNvSpPr>
          <p:nvPr/>
        </p:nvSpPr>
        <p:spPr bwMode="auto">
          <a:xfrm>
            <a:off x="5262562" y="2085976"/>
            <a:ext cx="8937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pt-BR" altLang="pt-BR" sz="1600" b="1"/>
              <a:t>Lote G </a:t>
            </a:r>
            <a:endParaRPr lang="pt-BR" altLang="pt-BR" sz="1600"/>
          </a:p>
        </p:txBody>
      </p:sp>
      <p:sp>
        <p:nvSpPr>
          <p:cNvPr id="66" name="Elipse 65"/>
          <p:cNvSpPr/>
          <p:nvPr/>
        </p:nvSpPr>
        <p:spPr>
          <a:xfrm>
            <a:off x="5408612" y="2681288"/>
            <a:ext cx="1122362" cy="882650"/>
          </a:xfrm>
          <a:prstGeom prst="ellipse">
            <a:avLst/>
          </a:prstGeom>
          <a:noFill/>
          <a:ln w="19050">
            <a:solidFill>
              <a:srgbClr val="904E1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7" name="Text Box 54"/>
          <p:cNvSpPr txBox="1">
            <a:spLocks noChangeArrowheads="1"/>
          </p:cNvSpPr>
          <p:nvPr/>
        </p:nvSpPr>
        <p:spPr bwMode="auto">
          <a:xfrm>
            <a:off x="5195887" y="3422651"/>
            <a:ext cx="708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26" tIns="65013" rIns="130026" bIns="65013">
            <a:spAutoFit/>
          </a:bodyPr>
          <a:lstStyle>
            <a:lvl1pPr marL="341313" indent="-341313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rPr>
              <a:t>Lajeado</a:t>
            </a:r>
            <a:endParaRPr lang="en-US" altLang="pt-BR" sz="1100" b="1">
              <a:solidFill>
                <a:srgbClr val="000000"/>
              </a:solidFill>
              <a:latin typeface="Arial Narrow" panose="020B0606020202030204" pitchFamily="34" charset="0"/>
              <a:ea typeface="ヒラギノ角ゴ ProN W3"/>
              <a:cs typeface="ヒラギノ角ゴ ProN W3"/>
              <a:sym typeface="Helvetica" panose="020B0604020202020204" pitchFamily="34" charset="0"/>
            </a:endParaRPr>
          </a:p>
        </p:txBody>
      </p:sp>
      <p:sp>
        <p:nvSpPr>
          <p:cNvPr id="68" name="Text Box 180"/>
          <p:cNvSpPr txBox="1">
            <a:spLocks noChangeArrowheads="1"/>
          </p:cNvSpPr>
          <p:nvPr/>
        </p:nvSpPr>
        <p:spPr bwMode="auto">
          <a:xfrm>
            <a:off x="5203824" y="3829051"/>
            <a:ext cx="5969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9" tIns="45685" rIns="91369" bIns="45685">
            <a:spAutoFit/>
          </a:bodyPr>
          <a:lstStyle>
            <a:lvl1pPr marL="341313" indent="-341313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rPr>
              <a:t>Palmas</a:t>
            </a:r>
          </a:p>
        </p:txBody>
      </p:sp>
      <p:grpSp>
        <p:nvGrpSpPr>
          <p:cNvPr id="69" name="Grupo 39"/>
          <p:cNvGrpSpPr>
            <a:grpSpLocks/>
          </p:cNvGrpSpPr>
          <p:nvPr/>
        </p:nvGrpSpPr>
        <p:grpSpPr bwMode="auto">
          <a:xfrm>
            <a:off x="5229224" y="3622676"/>
            <a:ext cx="82550" cy="277812"/>
            <a:chOff x="5277791" y="2606502"/>
            <a:chExt cx="82662" cy="277494"/>
          </a:xfrm>
        </p:grpSpPr>
        <p:cxnSp>
          <p:nvCxnSpPr>
            <p:cNvPr id="70" name="Conector reto 69"/>
            <p:cNvCxnSpPr>
              <a:stCxn id="71" idx="4"/>
              <a:endCxn id="72" idx="0"/>
            </p:cNvCxnSpPr>
            <p:nvPr/>
          </p:nvCxnSpPr>
          <p:spPr bwMode="auto">
            <a:xfrm flipV="1">
              <a:off x="5319122" y="2687371"/>
              <a:ext cx="0" cy="115755"/>
            </a:xfrm>
            <a:prstGeom prst="line">
              <a:avLst/>
            </a:prstGeom>
            <a:ln w="38100">
              <a:solidFill>
                <a:srgbClr val="0F7B48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8"/>
            <p:cNvSpPr>
              <a:spLocks noChangeArrowheads="1"/>
            </p:cNvSpPr>
            <p:nvPr/>
          </p:nvSpPr>
          <p:spPr bwMode="auto">
            <a:xfrm flipV="1">
              <a:off x="5277791" y="2803121"/>
              <a:ext cx="82559" cy="80875"/>
            </a:xfrm>
            <a:prstGeom prst="ellipse">
              <a:avLst/>
            </a:prstGeom>
            <a:solidFill>
              <a:srgbClr val="0F7B48"/>
            </a:solidFill>
            <a:ln w="38100" algn="ctr">
              <a:solidFill>
                <a:srgbClr val="0F7B48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pt-BR" sz="1200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sp>
          <p:nvSpPr>
            <p:cNvPr id="72" name="Oval 58"/>
            <p:cNvSpPr>
              <a:spLocks noChangeArrowheads="1"/>
            </p:cNvSpPr>
            <p:nvPr/>
          </p:nvSpPr>
          <p:spPr bwMode="auto">
            <a:xfrm flipV="1">
              <a:off x="5277894" y="2606502"/>
              <a:ext cx="82559" cy="80874"/>
            </a:xfrm>
            <a:prstGeom prst="ellipse">
              <a:avLst/>
            </a:prstGeom>
            <a:solidFill>
              <a:srgbClr val="0F7B48"/>
            </a:solidFill>
            <a:ln w="38100" algn="ctr">
              <a:solidFill>
                <a:srgbClr val="0F7B48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pt-BR" sz="1200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</p:grpSp>
      <p:grpSp>
        <p:nvGrpSpPr>
          <p:cNvPr id="73" name="Grupo 115"/>
          <p:cNvGrpSpPr>
            <a:grpSpLocks/>
          </p:cNvGrpSpPr>
          <p:nvPr/>
        </p:nvGrpSpPr>
        <p:grpSpPr bwMode="auto">
          <a:xfrm rot="6147097">
            <a:off x="5140939" y="3534377"/>
            <a:ext cx="89447" cy="199513"/>
            <a:chOff x="5277894" y="2606502"/>
            <a:chExt cx="89234" cy="199285"/>
          </a:xfrm>
          <a:solidFill>
            <a:srgbClr val="C00000"/>
          </a:solidFill>
        </p:grpSpPr>
        <p:cxnSp>
          <p:nvCxnSpPr>
            <p:cNvPr id="74" name="Conector reto 73"/>
            <p:cNvCxnSpPr>
              <a:stCxn id="75" idx="4"/>
              <a:endCxn id="76" idx="0"/>
            </p:cNvCxnSpPr>
            <p:nvPr/>
          </p:nvCxnSpPr>
          <p:spPr bwMode="auto">
            <a:xfrm rot="15452903">
              <a:off x="5303465" y="2705360"/>
              <a:ext cx="38093" cy="1566"/>
            </a:xfrm>
            <a:prstGeom prst="line">
              <a:avLst/>
            </a:prstGeom>
            <a:grpFill/>
            <a:ln w="3810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58"/>
            <p:cNvSpPr>
              <a:spLocks noChangeArrowheads="1"/>
            </p:cNvSpPr>
            <p:nvPr/>
          </p:nvSpPr>
          <p:spPr bwMode="auto">
            <a:xfrm flipV="1">
              <a:off x="5284569" y="2724912"/>
              <a:ext cx="82559" cy="80875"/>
            </a:xfrm>
            <a:prstGeom prst="ellipse">
              <a:avLst/>
            </a:prstGeom>
            <a:grpFill/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639763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639763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639763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639763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639763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endParaRPr lang="en-US" altLang="pt-BR" sz="1200">
                <a:solidFill>
                  <a:srgbClr val="000000"/>
                </a:solidFill>
                <a:latin typeface="Arial Narrow" pitchFamily="34" charset="0"/>
                <a:sym typeface="Helvetica" pitchFamily="34" charset="0"/>
              </a:endParaRPr>
            </a:p>
          </p:txBody>
        </p:sp>
        <p:sp>
          <p:nvSpPr>
            <p:cNvPr id="76" name="Oval 58"/>
            <p:cNvSpPr>
              <a:spLocks noChangeArrowheads="1"/>
            </p:cNvSpPr>
            <p:nvPr/>
          </p:nvSpPr>
          <p:spPr bwMode="auto">
            <a:xfrm flipV="1">
              <a:off x="5277894" y="2606502"/>
              <a:ext cx="82559" cy="80874"/>
            </a:xfrm>
            <a:prstGeom prst="ellipse">
              <a:avLst/>
            </a:prstGeom>
            <a:grpFill/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639763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639763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639763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639763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639763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endParaRPr lang="en-US" altLang="pt-BR" sz="1200">
                <a:solidFill>
                  <a:srgbClr val="000000"/>
                </a:solidFill>
                <a:latin typeface="Arial Narrow" pitchFamily="34" charset="0"/>
                <a:sym typeface="Helvetica" pitchFamily="34" charset="0"/>
              </a:endParaRPr>
            </a:p>
          </p:txBody>
        </p:sp>
      </p:grpSp>
      <p:sp>
        <p:nvSpPr>
          <p:cNvPr id="77" name="Text Box 54"/>
          <p:cNvSpPr txBox="1">
            <a:spLocks noChangeArrowheads="1"/>
          </p:cNvSpPr>
          <p:nvPr/>
        </p:nvSpPr>
        <p:spPr bwMode="auto">
          <a:xfrm>
            <a:off x="4613274" y="3362326"/>
            <a:ext cx="804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26" tIns="65013" rIns="130026" bIns="65013">
            <a:spAutoFit/>
          </a:bodyPr>
          <a:lstStyle>
            <a:lvl1pPr marL="341313" indent="-341313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rPr>
              <a:t>Miracema</a:t>
            </a:r>
            <a:endParaRPr lang="en-US" altLang="pt-BR" sz="1100" b="1">
              <a:solidFill>
                <a:srgbClr val="000000"/>
              </a:solidFill>
              <a:latin typeface="Arial Narrow" panose="020B0606020202030204" pitchFamily="34" charset="0"/>
              <a:ea typeface="ヒラギノ角ゴ ProN W3"/>
              <a:cs typeface="ヒラギノ角ゴ ProN W3"/>
              <a:sym typeface="Helvetica" panose="020B0604020202020204" pitchFamily="34" charset="0"/>
            </a:endParaRPr>
          </a:p>
        </p:txBody>
      </p:sp>
      <p:sp>
        <p:nvSpPr>
          <p:cNvPr id="78" name="Elipse 77"/>
          <p:cNvSpPr/>
          <p:nvPr/>
        </p:nvSpPr>
        <p:spPr>
          <a:xfrm rot="800311">
            <a:off x="4594224" y="3365501"/>
            <a:ext cx="1435100" cy="884237"/>
          </a:xfrm>
          <a:prstGeom prst="ellipse">
            <a:avLst/>
          </a:prstGeom>
          <a:noFill/>
          <a:ln w="19050">
            <a:solidFill>
              <a:srgbClr val="904E1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9" name="Retângulo 141"/>
          <p:cNvSpPr>
            <a:spLocks noChangeArrowheads="1"/>
          </p:cNvSpPr>
          <p:nvPr/>
        </p:nvSpPr>
        <p:spPr bwMode="auto">
          <a:xfrm>
            <a:off x="5002212" y="4275138"/>
            <a:ext cx="790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pt-BR" altLang="pt-BR" sz="1600" b="1"/>
              <a:t>Lote I </a:t>
            </a:r>
            <a:endParaRPr lang="pt-BR" altLang="pt-BR" sz="1600"/>
          </a:p>
        </p:txBody>
      </p:sp>
      <p:cxnSp>
        <p:nvCxnSpPr>
          <p:cNvPr id="80" name="Conector angulado 79"/>
          <p:cNvCxnSpPr>
            <a:stCxn id="44" idx="0"/>
          </p:cNvCxnSpPr>
          <p:nvPr/>
        </p:nvCxnSpPr>
        <p:spPr>
          <a:xfrm rot="16200000" flipH="1">
            <a:off x="7687468" y="3491707"/>
            <a:ext cx="120650" cy="144462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ítulo 4"/>
          <p:cNvSpPr>
            <a:spLocks noGrp="1"/>
          </p:cNvSpPr>
          <p:nvPr>
            <p:ph type="title"/>
          </p:nvPr>
        </p:nvSpPr>
        <p:spPr>
          <a:xfrm>
            <a:off x="132260" y="16977"/>
            <a:ext cx="8920299" cy="68841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+mn-lt"/>
              </a:rPr>
              <a:t>INVESTIMENTO EM TRANSMISSÃO</a:t>
            </a:r>
            <a:endParaRPr lang="pt-BR" sz="2400" b="1" dirty="0">
              <a:latin typeface="+mn-lt"/>
            </a:endParaRPr>
          </a:p>
        </p:txBody>
      </p:sp>
      <p:sp>
        <p:nvSpPr>
          <p:cNvPr id="85" name="Pentágono 84"/>
          <p:cNvSpPr/>
          <p:nvPr/>
        </p:nvSpPr>
        <p:spPr>
          <a:xfrm>
            <a:off x="158751" y="1040329"/>
            <a:ext cx="4041774" cy="502721"/>
          </a:xfrm>
          <a:prstGeom prst="homePlate">
            <a:avLst/>
          </a:prstGeom>
          <a:solidFill>
            <a:srgbClr val="2E94B9"/>
          </a:solidFill>
          <a:ln>
            <a:solidFill>
              <a:srgbClr val="2E94B9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LEILÃO DE AGOSTO DE 2015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86" name="CaixaDeTexto 85"/>
          <p:cNvSpPr txBox="1"/>
          <p:nvPr/>
        </p:nvSpPr>
        <p:spPr>
          <a:xfrm>
            <a:off x="8300418" y="6545088"/>
            <a:ext cx="7986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 smtClean="0"/>
              <a:t>Fonte: EPE</a:t>
            </a:r>
            <a:endParaRPr lang="pt-BR" sz="1100" i="1" dirty="0"/>
          </a:p>
        </p:txBody>
      </p:sp>
    </p:spTree>
    <p:extLst>
      <p:ext uri="{BB962C8B-B14F-4D97-AF65-F5344CB8AC3E}">
        <p14:creationId xmlns:p14="http://schemas.microsoft.com/office/powerpoint/2010/main" val="340631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Imagem 7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930"/>
            <a:ext cx="9144000" cy="909638"/>
          </a:xfrm>
          <a:prstGeom prst="rect">
            <a:avLst/>
          </a:prstGeom>
        </p:spPr>
      </p:pic>
      <p:pic>
        <p:nvPicPr>
          <p:cNvPr id="4" name="Espaço Reservado para Conteúdo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61" y="-52464"/>
            <a:ext cx="821635" cy="821635"/>
          </a:xfrm>
          <a:prstGeom prst="rect">
            <a:avLst/>
          </a:prstGeom>
        </p:spPr>
      </p:pic>
      <p:sp>
        <p:nvSpPr>
          <p:cNvPr id="6" name="Line 37"/>
          <p:cNvSpPr>
            <a:spLocks noChangeShapeType="1"/>
          </p:cNvSpPr>
          <p:nvPr/>
        </p:nvSpPr>
        <p:spPr bwMode="auto">
          <a:xfrm>
            <a:off x="85725" y="3485143"/>
            <a:ext cx="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69" tIns="45685" rIns="91369" bIns="45685" anchor="ctr"/>
          <a:lstStyle/>
          <a:p>
            <a:endParaRPr lang="pt-BR"/>
          </a:p>
        </p:txBody>
      </p:sp>
      <p:grpSp>
        <p:nvGrpSpPr>
          <p:cNvPr id="8" name="Grupo 30"/>
          <p:cNvGrpSpPr>
            <a:grpSpLocks/>
          </p:cNvGrpSpPr>
          <p:nvPr/>
        </p:nvGrpSpPr>
        <p:grpSpPr bwMode="auto">
          <a:xfrm>
            <a:off x="336550" y="1235656"/>
            <a:ext cx="8967788" cy="5618162"/>
            <a:chOff x="314003" y="979962"/>
            <a:chExt cx="8966695" cy="5617390"/>
          </a:xfrm>
        </p:grpSpPr>
        <p:pic>
          <p:nvPicPr>
            <p:cNvPr id="9" name="Picture 14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40" t="48250" r="15729" b="3365"/>
            <a:stretch>
              <a:fillRect/>
            </a:stretch>
          </p:blipFill>
          <p:spPr bwMode="auto">
            <a:xfrm>
              <a:off x="314003" y="979962"/>
              <a:ext cx="8829998" cy="561739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upo 1"/>
            <p:cNvGrpSpPr>
              <a:grpSpLocks/>
            </p:cNvGrpSpPr>
            <p:nvPr/>
          </p:nvGrpSpPr>
          <p:grpSpPr bwMode="auto">
            <a:xfrm>
              <a:off x="7355295" y="1514876"/>
              <a:ext cx="1668260" cy="2038070"/>
              <a:chOff x="6826423" y="1086707"/>
              <a:chExt cx="1668260" cy="2038070"/>
            </a:xfrm>
          </p:grpSpPr>
          <p:sp>
            <p:nvSpPr>
              <p:cNvPr id="47" name="Text Box 54"/>
              <p:cNvSpPr txBox="1">
                <a:spLocks noChangeArrowheads="1"/>
              </p:cNvSpPr>
              <p:nvPr/>
            </p:nvSpPr>
            <p:spPr bwMode="auto">
              <a:xfrm>
                <a:off x="7053717" y="2226820"/>
                <a:ext cx="906462" cy="265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5" tIns="45713" rIns="91425" bIns="45713">
                <a:spAutoFit/>
              </a:bodyPr>
              <a:lstStyle>
                <a:lvl1pPr marL="341313" indent="-341313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pt-BR" altLang="pt-BR" sz="1100" b="1">
                    <a:solidFill>
                      <a:srgbClr val="000000"/>
                    </a:solidFill>
                    <a:latin typeface="Arial Narrow" panose="020B0606020202030204" pitchFamily="34" charset="0"/>
                    <a:ea typeface="ヒラギノ角ゴ ProN W3"/>
                    <a:cs typeface="ヒラギノ角ゴ ProN W3"/>
                    <a:sym typeface="Helvetica" panose="020B0604020202020204" pitchFamily="34" charset="0"/>
                  </a:rPr>
                  <a:t>João Neiva 2</a:t>
                </a:r>
                <a:endParaRPr lang="en-US" altLang="pt-BR" sz="11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endParaRPr>
              </a:p>
            </p:txBody>
          </p:sp>
          <p:sp>
            <p:nvSpPr>
              <p:cNvPr id="48" name="Text Box 54"/>
              <p:cNvSpPr txBox="1">
                <a:spLocks noChangeArrowheads="1"/>
              </p:cNvSpPr>
              <p:nvPr/>
            </p:nvSpPr>
            <p:spPr bwMode="auto">
              <a:xfrm>
                <a:off x="7571520" y="2428539"/>
                <a:ext cx="595312" cy="265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5" tIns="45713" rIns="91425" bIns="45713">
                <a:spAutoFit/>
              </a:bodyPr>
              <a:lstStyle>
                <a:lvl1pPr marL="341313" indent="-341313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pt-BR" altLang="pt-BR" sz="1100" b="1">
                    <a:solidFill>
                      <a:srgbClr val="000000"/>
                    </a:solidFill>
                    <a:latin typeface="Arial Narrow" panose="020B0606020202030204" pitchFamily="34" charset="0"/>
                    <a:ea typeface="ヒラギノ角ゴ ProN W3"/>
                    <a:cs typeface="ヒラギノ角ゴ ProN W3"/>
                    <a:sym typeface="Helvetica" panose="020B0604020202020204" pitchFamily="34" charset="0"/>
                  </a:rPr>
                  <a:t>Viana 2</a:t>
                </a:r>
                <a:endParaRPr lang="en-US" altLang="pt-BR" sz="11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endParaRPr>
              </a:p>
            </p:txBody>
          </p:sp>
          <p:grpSp>
            <p:nvGrpSpPr>
              <p:cNvPr id="49" name="Grupo 51"/>
              <p:cNvGrpSpPr>
                <a:grpSpLocks/>
              </p:cNvGrpSpPr>
              <p:nvPr/>
            </p:nvGrpSpPr>
            <p:grpSpPr bwMode="auto">
              <a:xfrm>
                <a:off x="7360161" y="2137308"/>
                <a:ext cx="806929" cy="361063"/>
                <a:chOff x="6729934" y="4277296"/>
                <a:chExt cx="806349" cy="361661"/>
              </a:xfrm>
            </p:grpSpPr>
            <p:grpSp>
              <p:nvGrpSpPr>
                <p:cNvPr id="52" name="Grupo 52"/>
                <p:cNvGrpSpPr>
                  <a:grpSpLocks/>
                </p:cNvGrpSpPr>
                <p:nvPr/>
              </p:nvGrpSpPr>
              <p:grpSpPr bwMode="auto">
                <a:xfrm>
                  <a:off x="7326647" y="4459190"/>
                  <a:ext cx="209636" cy="179767"/>
                  <a:chOff x="5606565" y="2792726"/>
                  <a:chExt cx="209310" cy="179299"/>
                </a:xfrm>
                <a:solidFill>
                  <a:srgbClr val="00B0F0"/>
                </a:solidFill>
              </p:grpSpPr>
              <p:cxnSp>
                <p:nvCxnSpPr>
                  <p:cNvPr id="57" name="Conector reto 56"/>
                  <p:cNvCxnSpPr>
                    <a:endCxn id="59" idx="7"/>
                  </p:cNvCxnSpPr>
                  <p:nvPr/>
                </p:nvCxnSpPr>
                <p:spPr bwMode="auto">
                  <a:xfrm>
                    <a:off x="5689124" y="2870532"/>
                    <a:ext cx="114661" cy="89650"/>
                  </a:xfrm>
                  <a:prstGeom prst="line">
                    <a:avLst/>
                  </a:prstGeom>
                  <a:grpFill/>
                  <a:ln w="38100">
                    <a:solidFill>
                      <a:srgbClr val="00B0F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8" name="Oval 5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606565" y="2792726"/>
                    <a:ext cx="82559" cy="80875"/>
                  </a:xfrm>
                  <a:prstGeom prst="ellipse">
                    <a:avLst/>
                  </a:prstGeom>
                  <a:grpFill/>
                  <a:ln w="38100" algn="ctr">
                    <a:solidFill>
                      <a:srgbClr val="00B0F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defTabSz="639763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</a:defRPr>
                    </a:lvl1pPr>
                    <a:lvl2pPr marL="742950" indent="-285750" defTabSz="639763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</a:defRPr>
                    </a:lvl2pPr>
                    <a:lvl3pPr marL="1143000" indent="-228600" defTabSz="639763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</a:defRPr>
                    </a:lvl3pPr>
                    <a:lvl4pPr marL="1600200" indent="-228600" defTabSz="639763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</a:defRPr>
                    </a:lvl4pPr>
                    <a:lvl5pPr marL="2057400" indent="-228600" defTabSz="639763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</a:defRPr>
                    </a:lvl5pPr>
                    <a:lvl6pPr marL="2514600" indent="-228600" defTabSz="6397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</a:defRPr>
                    </a:lvl6pPr>
                    <a:lvl7pPr marL="2971800" indent="-228600" defTabSz="6397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</a:defRPr>
                    </a:lvl7pPr>
                    <a:lvl8pPr marL="3429000" indent="-228600" defTabSz="6397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</a:defRPr>
                    </a:lvl8pPr>
                    <a:lvl9pPr marL="3886200" indent="-228600" defTabSz="6397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  <a:defRPr/>
                    </a:pPr>
                    <a:endParaRPr lang="en-US" altLang="pt-BR" sz="1200">
                      <a:solidFill>
                        <a:srgbClr val="000000"/>
                      </a:solidFill>
                      <a:latin typeface="Arial Narrow" pitchFamily="34" charset="0"/>
                      <a:sym typeface="Helvetica" pitchFamily="34" charset="0"/>
                    </a:endParaRPr>
                  </a:p>
                </p:txBody>
              </p:sp>
              <p:sp>
                <p:nvSpPr>
                  <p:cNvPr id="59" name="Oval 5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733316" y="2891151"/>
                    <a:ext cx="82559" cy="80874"/>
                  </a:xfrm>
                  <a:prstGeom prst="ellipse">
                    <a:avLst/>
                  </a:prstGeom>
                  <a:grpFill/>
                  <a:ln w="38100" algn="ctr">
                    <a:solidFill>
                      <a:srgbClr val="00B0F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defTabSz="639763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</a:defRPr>
                    </a:lvl1pPr>
                    <a:lvl2pPr marL="742950" indent="-285750" defTabSz="639763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</a:defRPr>
                    </a:lvl2pPr>
                    <a:lvl3pPr marL="1143000" indent="-228600" defTabSz="639763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</a:defRPr>
                    </a:lvl3pPr>
                    <a:lvl4pPr marL="1600200" indent="-228600" defTabSz="639763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</a:defRPr>
                    </a:lvl4pPr>
                    <a:lvl5pPr marL="2057400" indent="-228600" defTabSz="639763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</a:defRPr>
                    </a:lvl5pPr>
                    <a:lvl6pPr marL="2514600" indent="-228600" defTabSz="6397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</a:defRPr>
                    </a:lvl6pPr>
                    <a:lvl7pPr marL="2971800" indent="-228600" defTabSz="6397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</a:defRPr>
                    </a:lvl7pPr>
                    <a:lvl8pPr marL="3429000" indent="-228600" defTabSz="6397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</a:defRPr>
                    </a:lvl8pPr>
                    <a:lvl9pPr marL="3886200" indent="-228600" defTabSz="6397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  <a:defRPr/>
                    </a:pPr>
                    <a:endParaRPr lang="en-US" altLang="pt-BR" sz="1200">
                      <a:solidFill>
                        <a:srgbClr val="000000"/>
                      </a:solidFill>
                      <a:latin typeface="Arial Narrow" pitchFamily="34" charset="0"/>
                      <a:sym typeface="Helvetica" pitchFamily="34" charset="0"/>
                    </a:endParaRPr>
                  </a:p>
                </p:txBody>
              </p:sp>
            </p:grpSp>
            <p:grpSp>
              <p:nvGrpSpPr>
                <p:cNvPr id="53" name="Grupo 53"/>
                <p:cNvGrpSpPr>
                  <a:grpSpLocks/>
                </p:cNvGrpSpPr>
                <p:nvPr/>
              </p:nvGrpSpPr>
              <p:grpSpPr bwMode="auto">
                <a:xfrm>
                  <a:off x="6729934" y="4277296"/>
                  <a:ext cx="638060" cy="228154"/>
                  <a:chOff x="5068686" y="2594490"/>
                  <a:chExt cx="637065" cy="227561"/>
                </a:xfrm>
                <a:solidFill>
                  <a:srgbClr val="C00000"/>
                </a:solidFill>
              </p:grpSpPr>
              <p:cxnSp>
                <p:nvCxnSpPr>
                  <p:cNvPr id="54" name="Conector reto 53"/>
                  <p:cNvCxnSpPr>
                    <a:stCxn id="55" idx="3"/>
                    <a:endCxn id="56" idx="6"/>
                  </p:cNvCxnSpPr>
                  <p:nvPr/>
                </p:nvCxnSpPr>
                <p:spPr bwMode="auto">
                  <a:xfrm flipH="1" flipV="1">
                    <a:off x="5151245" y="2634927"/>
                    <a:ext cx="484038" cy="118093"/>
                  </a:xfrm>
                  <a:prstGeom prst="line">
                    <a:avLst/>
                  </a:prstGeom>
                  <a:grpFill/>
                  <a:ln w="38100">
                    <a:solidFill>
                      <a:srgbClr val="C000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5" name="Oval 5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623192" y="2741176"/>
                    <a:ext cx="82559" cy="80875"/>
                  </a:xfrm>
                  <a:prstGeom prst="ellipse">
                    <a:avLst/>
                  </a:prstGeom>
                  <a:grpFill/>
                  <a:ln w="38100" algn="ctr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defTabSz="639763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</a:defRPr>
                    </a:lvl1pPr>
                    <a:lvl2pPr marL="742950" indent="-285750" defTabSz="639763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</a:defRPr>
                    </a:lvl2pPr>
                    <a:lvl3pPr marL="1143000" indent="-228600" defTabSz="639763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</a:defRPr>
                    </a:lvl3pPr>
                    <a:lvl4pPr marL="1600200" indent="-228600" defTabSz="639763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</a:defRPr>
                    </a:lvl4pPr>
                    <a:lvl5pPr marL="2057400" indent="-228600" defTabSz="639763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</a:defRPr>
                    </a:lvl5pPr>
                    <a:lvl6pPr marL="2514600" indent="-228600" defTabSz="6397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</a:defRPr>
                    </a:lvl6pPr>
                    <a:lvl7pPr marL="2971800" indent="-228600" defTabSz="6397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</a:defRPr>
                    </a:lvl7pPr>
                    <a:lvl8pPr marL="3429000" indent="-228600" defTabSz="6397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</a:defRPr>
                    </a:lvl8pPr>
                    <a:lvl9pPr marL="3886200" indent="-228600" defTabSz="6397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  <a:defRPr/>
                    </a:pPr>
                    <a:endParaRPr lang="en-US" altLang="pt-BR" sz="1200">
                      <a:solidFill>
                        <a:srgbClr val="000000"/>
                      </a:solidFill>
                      <a:latin typeface="Arial Narrow" pitchFamily="34" charset="0"/>
                      <a:sym typeface="Helvetica" pitchFamily="34" charset="0"/>
                    </a:endParaRPr>
                  </a:p>
                </p:txBody>
              </p:sp>
              <p:sp>
                <p:nvSpPr>
                  <p:cNvPr id="56" name="Oval 5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068686" y="2594490"/>
                    <a:ext cx="82559" cy="80874"/>
                  </a:xfrm>
                  <a:prstGeom prst="ellipse">
                    <a:avLst/>
                  </a:prstGeom>
                  <a:grpFill/>
                  <a:ln w="38100" algn="ctr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defTabSz="639763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</a:defRPr>
                    </a:lvl1pPr>
                    <a:lvl2pPr marL="742950" indent="-285750" defTabSz="639763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</a:defRPr>
                    </a:lvl2pPr>
                    <a:lvl3pPr marL="1143000" indent="-228600" defTabSz="639763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</a:defRPr>
                    </a:lvl3pPr>
                    <a:lvl4pPr marL="1600200" indent="-228600" defTabSz="639763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</a:defRPr>
                    </a:lvl4pPr>
                    <a:lvl5pPr marL="2057400" indent="-228600" defTabSz="639763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</a:defRPr>
                    </a:lvl5pPr>
                    <a:lvl6pPr marL="2514600" indent="-228600" defTabSz="6397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</a:defRPr>
                    </a:lvl6pPr>
                    <a:lvl7pPr marL="2971800" indent="-228600" defTabSz="6397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</a:defRPr>
                    </a:lvl7pPr>
                    <a:lvl8pPr marL="3429000" indent="-228600" defTabSz="6397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</a:defRPr>
                    </a:lvl8pPr>
                    <a:lvl9pPr marL="3886200" indent="-228600" defTabSz="6397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  <a:defRPr/>
                    </a:pPr>
                    <a:endParaRPr lang="en-US" altLang="pt-BR" sz="1200">
                      <a:solidFill>
                        <a:srgbClr val="000000"/>
                      </a:solidFill>
                      <a:latin typeface="Arial Narrow" pitchFamily="34" charset="0"/>
                      <a:sym typeface="Helvetica" pitchFamily="34" charset="0"/>
                    </a:endParaRPr>
                  </a:p>
                </p:txBody>
              </p:sp>
            </p:grpSp>
          </p:grpSp>
          <p:sp>
            <p:nvSpPr>
              <p:cNvPr id="50" name="Text Box 54"/>
              <p:cNvSpPr txBox="1">
                <a:spLocks noChangeArrowheads="1"/>
              </p:cNvSpPr>
              <p:nvPr/>
            </p:nvSpPr>
            <p:spPr bwMode="auto">
              <a:xfrm>
                <a:off x="6923448" y="1901856"/>
                <a:ext cx="693738" cy="265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5" tIns="45713" rIns="91425" bIns="45713">
                <a:spAutoFit/>
              </a:bodyPr>
              <a:lstStyle>
                <a:lvl1pPr marL="341313" indent="-341313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pt-BR" altLang="pt-BR" sz="1100" b="1">
                    <a:solidFill>
                      <a:srgbClr val="000000"/>
                    </a:solidFill>
                    <a:latin typeface="Arial Narrow" panose="020B0606020202030204" pitchFamily="34" charset="0"/>
                    <a:ea typeface="ヒラギノ角ゴ ProN W3"/>
                    <a:cs typeface="ヒラギノ角ゴ ProN W3"/>
                    <a:sym typeface="Helvetica" panose="020B0604020202020204" pitchFamily="34" charset="0"/>
                  </a:rPr>
                  <a:t>Mesquita</a:t>
                </a:r>
                <a:endParaRPr lang="en-US" altLang="pt-BR" sz="11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endParaRPr>
              </a:p>
            </p:txBody>
          </p:sp>
          <p:sp>
            <p:nvSpPr>
              <p:cNvPr id="51" name="Elipse 50"/>
              <p:cNvSpPr/>
              <p:nvPr/>
            </p:nvSpPr>
            <p:spPr>
              <a:xfrm>
                <a:off x="6826423" y="1086707"/>
                <a:ext cx="1668260" cy="2038070"/>
              </a:xfrm>
              <a:prstGeom prst="ellipse">
                <a:avLst/>
              </a:prstGeom>
              <a:noFill/>
              <a:ln w="19050">
                <a:solidFill>
                  <a:srgbClr val="904E1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  <p:sp>
          <p:nvSpPr>
            <p:cNvPr id="12" name="Retângulo 76"/>
            <p:cNvSpPr>
              <a:spLocks noChangeArrowheads="1"/>
            </p:cNvSpPr>
            <p:nvPr/>
          </p:nvSpPr>
          <p:spPr bwMode="auto">
            <a:xfrm>
              <a:off x="7818649" y="1207002"/>
              <a:ext cx="865188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r"/>
              <a:r>
                <a:rPr lang="pt-BR" altLang="pt-BR" sz="1600" b="1"/>
                <a:t>Lote A </a:t>
              </a:r>
              <a:endParaRPr lang="pt-BR" altLang="pt-BR" sz="1600"/>
            </a:p>
          </p:txBody>
        </p:sp>
        <p:cxnSp>
          <p:nvCxnSpPr>
            <p:cNvPr id="13" name="Conector reto 12"/>
            <p:cNvCxnSpPr>
              <a:endCxn id="14" idx="7"/>
            </p:cNvCxnSpPr>
            <p:nvPr/>
          </p:nvCxnSpPr>
          <p:spPr bwMode="auto">
            <a:xfrm flipV="1">
              <a:off x="6377514" y="3949766"/>
              <a:ext cx="155556" cy="0"/>
            </a:xfrm>
            <a:prstGeom prst="lin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58"/>
            <p:cNvSpPr>
              <a:spLocks noChangeArrowheads="1"/>
            </p:cNvSpPr>
            <p:nvPr/>
          </p:nvSpPr>
          <p:spPr bwMode="auto">
            <a:xfrm flipV="1">
              <a:off x="6462706" y="3880340"/>
              <a:ext cx="82747" cy="80951"/>
            </a:xfrm>
            <a:prstGeom prst="ellipse">
              <a:avLst/>
            </a:prstGeom>
            <a:solidFill>
              <a:srgbClr val="00B0F0"/>
            </a:solidFill>
            <a:ln w="38100" algn="ctr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pt-BR" sz="1200">
                <a:solidFill>
                  <a:srgbClr val="000000"/>
                </a:solidFill>
                <a:latin typeface="Arial Narrow" panose="020B0606020202030204" pitchFamily="34" charset="0"/>
                <a:sym typeface="Helvetica" panose="020B0604020202020204" pitchFamily="34" charset="0"/>
              </a:endParaRPr>
            </a:p>
          </p:txBody>
        </p:sp>
        <p:sp>
          <p:nvSpPr>
            <p:cNvPr id="15" name="Text Box 54"/>
            <p:cNvSpPr txBox="1">
              <a:spLocks noChangeArrowheads="1"/>
            </p:cNvSpPr>
            <p:nvPr/>
          </p:nvSpPr>
          <p:spPr bwMode="auto">
            <a:xfrm>
              <a:off x="5593750" y="4022716"/>
              <a:ext cx="915606" cy="26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5" tIns="45713" rIns="91425" bIns="45713">
              <a:spAutoFit/>
            </a:bodyPr>
            <a:lstStyle>
              <a:lvl1pPr marL="341313" indent="-341313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11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rPr>
                <a:t>Bandeirantes</a:t>
              </a:r>
              <a:endParaRPr lang="en-US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sp>
          <p:nvSpPr>
            <p:cNvPr id="16" name="Text Box 54"/>
            <p:cNvSpPr txBox="1">
              <a:spLocks noChangeArrowheads="1"/>
            </p:cNvSpPr>
            <p:nvPr/>
          </p:nvSpPr>
          <p:spPr bwMode="auto">
            <a:xfrm>
              <a:off x="6490120" y="3891918"/>
              <a:ext cx="877134" cy="26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5" tIns="45713" rIns="91425" bIns="45713">
              <a:spAutoFit/>
            </a:bodyPr>
            <a:lstStyle>
              <a:lvl1pPr marL="341313" indent="-341313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11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rPr>
                <a:t>Piratininga II</a:t>
              </a:r>
              <a:endParaRPr lang="en-US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cxnSp>
          <p:nvCxnSpPr>
            <p:cNvPr id="17" name="Conector reto 16"/>
            <p:cNvCxnSpPr/>
            <p:nvPr/>
          </p:nvCxnSpPr>
          <p:spPr bwMode="auto">
            <a:xfrm flipH="1" flipV="1">
              <a:off x="6380688" y="3511676"/>
              <a:ext cx="66667" cy="147618"/>
            </a:xfrm>
            <a:prstGeom prst="lin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58"/>
            <p:cNvSpPr>
              <a:spLocks noChangeArrowheads="1"/>
            </p:cNvSpPr>
            <p:nvPr/>
          </p:nvSpPr>
          <p:spPr bwMode="auto">
            <a:xfrm flipV="1">
              <a:off x="6426609" y="3642841"/>
              <a:ext cx="82747" cy="80951"/>
            </a:xfrm>
            <a:prstGeom prst="ellipse">
              <a:avLst/>
            </a:prstGeom>
            <a:solidFill>
              <a:srgbClr val="C00000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pt-BR" sz="1200">
                <a:solidFill>
                  <a:srgbClr val="000000"/>
                </a:solidFill>
                <a:latin typeface="Arial Narrow" panose="020B0606020202030204" pitchFamily="34" charset="0"/>
                <a:sym typeface="Helvetica" panose="020B0604020202020204" pitchFamily="34" charset="0"/>
              </a:endParaRPr>
            </a:p>
          </p:txBody>
        </p:sp>
        <p:sp>
          <p:nvSpPr>
            <p:cNvPr id="19" name="Oval 58"/>
            <p:cNvSpPr>
              <a:spLocks noChangeArrowheads="1"/>
            </p:cNvSpPr>
            <p:nvPr/>
          </p:nvSpPr>
          <p:spPr bwMode="auto">
            <a:xfrm flipV="1">
              <a:off x="6326162" y="3908961"/>
              <a:ext cx="82747" cy="80951"/>
            </a:xfrm>
            <a:prstGeom prst="ellipse">
              <a:avLst/>
            </a:prstGeom>
            <a:solidFill>
              <a:srgbClr val="00B0F0"/>
            </a:solidFill>
            <a:ln w="38100" algn="ctr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pt-BR" sz="1200">
                <a:solidFill>
                  <a:srgbClr val="000000"/>
                </a:solidFill>
                <a:latin typeface="Arial Narrow" panose="020B0606020202030204" pitchFamily="34" charset="0"/>
                <a:sym typeface="Helvetica" panose="020B0604020202020204" pitchFamily="34" charset="0"/>
              </a:endParaRPr>
            </a:p>
          </p:txBody>
        </p:sp>
        <p:sp>
          <p:nvSpPr>
            <p:cNvPr id="20" name="Text Box 54"/>
            <p:cNvSpPr txBox="1">
              <a:spLocks noChangeArrowheads="1"/>
            </p:cNvSpPr>
            <p:nvPr/>
          </p:nvSpPr>
          <p:spPr bwMode="auto">
            <a:xfrm>
              <a:off x="6443267" y="3454748"/>
              <a:ext cx="524473" cy="26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5" tIns="45713" rIns="91425" bIns="45713">
              <a:spAutoFit/>
            </a:bodyPr>
            <a:lstStyle>
              <a:lvl1pPr marL="341313" indent="-341313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11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rPr>
                <a:t>Itatiba</a:t>
              </a:r>
              <a:endParaRPr lang="en-US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sp>
          <p:nvSpPr>
            <p:cNvPr id="21" name="Oval 58"/>
            <p:cNvSpPr>
              <a:spLocks noChangeArrowheads="1"/>
            </p:cNvSpPr>
            <p:nvPr/>
          </p:nvSpPr>
          <p:spPr bwMode="auto">
            <a:xfrm flipV="1">
              <a:off x="6372493" y="3511874"/>
              <a:ext cx="82747" cy="80951"/>
            </a:xfrm>
            <a:prstGeom prst="ellipse">
              <a:avLst/>
            </a:prstGeom>
            <a:solidFill>
              <a:srgbClr val="C00000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pt-BR" sz="1200">
                <a:solidFill>
                  <a:srgbClr val="000000"/>
                </a:solidFill>
                <a:latin typeface="Arial Narrow" panose="020B0606020202030204" pitchFamily="34" charset="0"/>
                <a:sym typeface="Helvetica" panose="020B0604020202020204" pitchFamily="34" charset="0"/>
              </a:endParaRPr>
            </a:p>
          </p:txBody>
        </p:sp>
        <p:sp>
          <p:nvSpPr>
            <p:cNvPr id="22" name="Text Box 54"/>
            <p:cNvSpPr txBox="1">
              <a:spLocks noChangeArrowheads="1"/>
            </p:cNvSpPr>
            <p:nvPr/>
          </p:nvSpPr>
          <p:spPr bwMode="auto">
            <a:xfrm>
              <a:off x="5927544" y="3288224"/>
              <a:ext cx="736069" cy="26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5" tIns="45713" rIns="91425" bIns="45713">
              <a:spAutoFit/>
            </a:bodyPr>
            <a:lstStyle>
              <a:lvl1pPr marL="341313" indent="-341313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11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rPr>
                <a:t>Campinas</a:t>
              </a:r>
              <a:endParaRPr lang="en-US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sp>
          <p:nvSpPr>
            <p:cNvPr id="23" name="Elipse 22"/>
            <p:cNvSpPr/>
            <p:nvPr/>
          </p:nvSpPr>
          <p:spPr>
            <a:xfrm>
              <a:off x="5463225" y="3121205"/>
              <a:ext cx="1988896" cy="1619027"/>
            </a:xfrm>
            <a:prstGeom prst="ellipse">
              <a:avLst/>
            </a:prstGeom>
            <a:noFill/>
            <a:ln w="19050">
              <a:solidFill>
                <a:srgbClr val="904E1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4" name="Retângulo 76"/>
            <p:cNvSpPr>
              <a:spLocks noChangeArrowheads="1"/>
            </p:cNvSpPr>
            <p:nvPr/>
          </p:nvSpPr>
          <p:spPr bwMode="auto">
            <a:xfrm>
              <a:off x="5734917" y="2783684"/>
              <a:ext cx="88036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r"/>
              <a:r>
                <a:rPr lang="pt-BR" altLang="pt-BR" sz="1600" b="1"/>
                <a:t>Lote C </a:t>
              </a:r>
              <a:endParaRPr lang="pt-BR" altLang="pt-BR" sz="1600"/>
            </a:p>
          </p:txBody>
        </p:sp>
        <p:grpSp>
          <p:nvGrpSpPr>
            <p:cNvPr id="25" name="Grupo 43"/>
            <p:cNvGrpSpPr>
              <a:grpSpLocks/>
            </p:cNvGrpSpPr>
            <p:nvPr/>
          </p:nvGrpSpPr>
          <p:grpSpPr bwMode="auto">
            <a:xfrm>
              <a:off x="5734918" y="1749021"/>
              <a:ext cx="317598" cy="121748"/>
              <a:chOff x="5199333" y="2671413"/>
              <a:chExt cx="317371" cy="121311"/>
            </a:xfrm>
          </p:grpSpPr>
          <p:cxnSp>
            <p:nvCxnSpPr>
              <p:cNvPr id="44" name="Conector reto 43"/>
              <p:cNvCxnSpPr>
                <a:stCxn id="45" idx="2"/>
                <a:endCxn id="46" idx="2"/>
              </p:cNvCxnSpPr>
              <p:nvPr/>
            </p:nvCxnSpPr>
            <p:spPr bwMode="auto">
              <a:xfrm flipH="1">
                <a:off x="5199070" y="2711722"/>
                <a:ext cx="234753" cy="41121"/>
              </a:xfrm>
              <a:prstGeom prst="line">
                <a:avLst/>
              </a:prstGeom>
              <a:ln w="38100">
                <a:solidFill>
                  <a:srgbClr val="0F7B48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Oval 58"/>
              <p:cNvSpPr>
                <a:spLocks noChangeArrowheads="1"/>
              </p:cNvSpPr>
              <p:nvPr/>
            </p:nvSpPr>
            <p:spPr bwMode="auto">
              <a:xfrm flipV="1">
                <a:off x="5434145" y="2671413"/>
                <a:ext cx="82559" cy="80875"/>
              </a:xfrm>
              <a:prstGeom prst="ellipse">
                <a:avLst/>
              </a:prstGeom>
              <a:solidFill>
                <a:srgbClr val="0F7B48"/>
              </a:solidFill>
              <a:ln w="38100" algn="ctr">
                <a:solidFill>
                  <a:srgbClr val="0F7B48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en-US" altLang="pt-BR" sz="1200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endParaRPr>
              </a:p>
            </p:txBody>
          </p:sp>
          <p:sp>
            <p:nvSpPr>
              <p:cNvPr id="46" name="Oval 58"/>
              <p:cNvSpPr>
                <a:spLocks noChangeArrowheads="1"/>
              </p:cNvSpPr>
              <p:nvPr/>
            </p:nvSpPr>
            <p:spPr bwMode="auto">
              <a:xfrm flipV="1">
                <a:off x="5199333" y="2711850"/>
                <a:ext cx="82559" cy="80874"/>
              </a:xfrm>
              <a:prstGeom prst="ellipse">
                <a:avLst/>
              </a:prstGeom>
              <a:solidFill>
                <a:srgbClr val="0F7B48"/>
              </a:solidFill>
              <a:ln w="38100" algn="ctr">
                <a:solidFill>
                  <a:srgbClr val="0F7B48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en-US" altLang="pt-BR" sz="1200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endParaRPr>
              </a:p>
            </p:txBody>
          </p:sp>
        </p:grpSp>
        <p:sp>
          <p:nvSpPr>
            <p:cNvPr id="26" name="Text Box 71"/>
            <p:cNvSpPr txBox="1">
              <a:spLocks noChangeArrowheads="1"/>
            </p:cNvSpPr>
            <p:nvPr/>
          </p:nvSpPr>
          <p:spPr bwMode="auto">
            <a:xfrm>
              <a:off x="5181145" y="1568249"/>
              <a:ext cx="882650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1" tIns="45706" rIns="91411" bIns="45706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pt-BR" altLang="pt-BR" sz="11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</a:rPr>
                <a:t>Firminópolis</a:t>
              </a:r>
            </a:p>
          </p:txBody>
        </p:sp>
        <p:sp>
          <p:nvSpPr>
            <p:cNvPr id="27" name="Text Box 71"/>
            <p:cNvSpPr txBox="1">
              <a:spLocks noChangeArrowheads="1"/>
            </p:cNvSpPr>
            <p:nvPr/>
          </p:nvSpPr>
          <p:spPr bwMode="auto">
            <a:xfrm>
              <a:off x="5985284" y="1616464"/>
              <a:ext cx="882650" cy="265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1" tIns="45706" rIns="91411" bIns="45706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pt-BR" altLang="pt-BR" sz="11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</a:rPr>
                <a:t>Trindade</a:t>
              </a:r>
            </a:p>
          </p:txBody>
        </p:sp>
        <p:sp>
          <p:nvSpPr>
            <p:cNvPr id="28" name="Elipse 27"/>
            <p:cNvSpPr/>
            <p:nvPr/>
          </p:nvSpPr>
          <p:spPr>
            <a:xfrm>
              <a:off x="5061637" y="1299005"/>
              <a:ext cx="1582544" cy="980940"/>
            </a:xfrm>
            <a:prstGeom prst="ellipse">
              <a:avLst/>
            </a:prstGeom>
            <a:noFill/>
            <a:ln w="19050">
              <a:solidFill>
                <a:srgbClr val="904E1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9" name="Retângulo 76"/>
            <p:cNvSpPr>
              <a:spLocks noChangeArrowheads="1"/>
            </p:cNvSpPr>
            <p:nvPr/>
          </p:nvSpPr>
          <p:spPr bwMode="auto">
            <a:xfrm>
              <a:off x="5463225" y="2291498"/>
              <a:ext cx="88036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r"/>
              <a:r>
                <a:rPr lang="pt-BR" altLang="pt-BR" sz="1600" b="1" dirty="0"/>
                <a:t>Lote H </a:t>
              </a:r>
              <a:endParaRPr lang="pt-BR" altLang="pt-BR" sz="1600" dirty="0"/>
            </a:p>
          </p:txBody>
        </p:sp>
        <p:grpSp>
          <p:nvGrpSpPr>
            <p:cNvPr id="30" name="Grupo 89"/>
            <p:cNvGrpSpPr>
              <a:grpSpLocks/>
            </p:cNvGrpSpPr>
            <p:nvPr/>
          </p:nvGrpSpPr>
          <p:grpSpPr bwMode="auto">
            <a:xfrm>
              <a:off x="5568122" y="3552341"/>
              <a:ext cx="1920783" cy="346089"/>
              <a:chOff x="5883327" y="5027853"/>
              <a:chExt cx="1919440" cy="345881"/>
            </a:xfrm>
            <a:solidFill>
              <a:srgbClr val="C00000"/>
            </a:solidFill>
          </p:grpSpPr>
          <p:sp>
            <p:nvSpPr>
              <p:cNvPr id="41" name="Oval 58"/>
              <p:cNvSpPr>
                <a:spLocks noChangeArrowheads="1"/>
              </p:cNvSpPr>
              <p:nvPr/>
            </p:nvSpPr>
            <p:spPr bwMode="auto">
              <a:xfrm flipV="1">
                <a:off x="6558343" y="5177040"/>
                <a:ext cx="82492" cy="80914"/>
              </a:xfrm>
              <a:prstGeom prst="ellipse">
                <a:avLst/>
              </a:prstGeom>
              <a:grpFill/>
              <a:ln w="38100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defTabSz="63976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defTabSz="63976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defTabSz="63976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defTabSz="63976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defTabSz="63976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US" altLang="pt-BR" sz="1200">
                  <a:solidFill>
                    <a:srgbClr val="000000"/>
                  </a:solidFill>
                  <a:latin typeface="Arial Narrow" pitchFamily="34" charset="0"/>
                  <a:sym typeface="Helvetica" pitchFamily="34" charset="0"/>
                </a:endParaRPr>
              </a:p>
            </p:txBody>
          </p:sp>
          <p:sp>
            <p:nvSpPr>
              <p:cNvPr id="42" name="Text Box 54"/>
              <p:cNvSpPr txBox="1">
                <a:spLocks noChangeArrowheads="1"/>
              </p:cNvSpPr>
              <p:nvPr/>
            </p:nvSpPr>
            <p:spPr bwMode="auto">
              <a:xfrm>
                <a:off x="5883327" y="5027853"/>
                <a:ext cx="710018" cy="26177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marL="341313" indent="-341313" defTabSz="639763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defTabSz="639763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defTabSz="639763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defTabSz="639763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defTabSz="639763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defRPr/>
                </a:pPr>
                <a:r>
                  <a:rPr lang="pt-BR" altLang="pt-BR" sz="1100" b="1" dirty="0" smtClean="0">
                    <a:solidFill>
                      <a:srgbClr val="000000"/>
                    </a:solidFill>
                    <a:latin typeface="Arial Narrow" pitchFamily="34" charset="0"/>
                    <a:cs typeface="ヒラギノ角ゴ ProN W3"/>
                    <a:sym typeface="Helvetica" pitchFamily="34" charset="0"/>
                  </a:rPr>
                  <a:t>Cabreúva</a:t>
                </a:r>
                <a:endParaRPr lang="en-US" altLang="pt-BR" sz="1100" b="1" dirty="0" smtClean="0">
                  <a:solidFill>
                    <a:srgbClr val="000000"/>
                  </a:solidFill>
                  <a:latin typeface="Arial Narrow" pitchFamily="34" charset="0"/>
                  <a:cs typeface="ヒラギノ角ゴ ProN W3"/>
                  <a:sym typeface="Helvetica" pitchFamily="34" charset="0"/>
                </a:endParaRPr>
              </a:p>
            </p:txBody>
          </p:sp>
          <p:sp>
            <p:nvSpPr>
              <p:cNvPr id="43" name="Text Box 54"/>
              <p:cNvSpPr txBox="1">
                <a:spLocks noChangeArrowheads="1"/>
              </p:cNvSpPr>
              <p:nvPr/>
            </p:nvSpPr>
            <p:spPr bwMode="auto">
              <a:xfrm>
                <a:off x="6958180" y="5111958"/>
                <a:ext cx="844587" cy="26177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marL="341313" indent="-341313" defTabSz="639763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defTabSz="639763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defTabSz="639763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defTabSz="639763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defTabSz="639763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defRPr/>
                </a:pPr>
                <a:r>
                  <a:rPr lang="pt-BR" altLang="pt-BR" sz="1100" b="1" dirty="0" smtClean="0">
                    <a:solidFill>
                      <a:srgbClr val="000000"/>
                    </a:solidFill>
                    <a:latin typeface="Arial Narrow" pitchFamily="34" charset="0"/>
                    <a:cs typeface="ヒラギノ角ゴ ProN W3"/>
                    <a:sym typeface="Helvetica" pitchFamily="34" charset="0"/>
                  </a:rPr>
                  <a:t>Fernão Dias</a:t>
                </a:r>
                <a:endParaRPr lang="en-US" altLang="pt-BR" sz="1100" b="1" dirty="0" smtClean="0">
                  <a:solidFill>
                    <a:srgbClr val="000000"/>
                  </a:solidFill>
                  <a:latin typeface="Arial Narrow" pitchFamily="34" charset="0"/>
                  <a:cs typeface="ヒラギノ角ゴ ProN W3"/>
                  <a:sym typeface="Helvetica" pitchFamily="34" charset="0"/>
                </a:endParaRPr>
              </a:p>
            </p:txBody>
          </p:sp>
        </p:grpSp>
        <p:sp>
          <p:nvSpPr>
            <p:cNvPr id="31" name="Oval 58"/>
            <p:cNvSpPr>
              <a:spLocks noChangeArrowheads="1"/>
            </p:cNvSpPr>
            <p:nvPr/>
          </p:nvSpPr>
          <p:spPr bwMode="auto">
            <a:xfrm flipV="1">
              <a:off x="6608391" y="3656773"/>
              <a:ext cx="84138" cy="80963"/>
            </a:xfrm>
            <a:prstGeom prst="ellipse">
              <a:avLst/>
            </a:prstGeom>
            <a:solidFill>
              <a:srgbClr val="C00000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pt-BR" sz="1200">
                <a:solidFill>
                  <a:srgbClr val="000000"/>
                </a:solidFill>
                <a:latin typeface="Arial Narrow" panose="020B0606020202030204" pitchFamily="34" charset="0"/>
                <a:sym typeface="Helvetica" panose="020B0604020202020204" pitchFamily="34" charset="0"/>
              </a:endParaRPr>
            </a:p>
          </p:txBody>
        </p:sp>
        <p:cxnSp>
          <p:nvCxnSpPr>
            <p:cNvPr id="32" name="Conector reto 31"/>
            <p:cNvCxnSpPr/>
            <p:nvPr/>
          </p:nvCxnSpPr>
          <p:spPr bwMode="auto">
            <a:xfrm flipH="1" flipV="1">
              <a:off x="6333069" y="3760880"/>
              <a:ext cx="134922" cy="28571"/>
            </a:xfrm>
            <a:prstGeom prst="lin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 bwMode="auto">
            <a:xfrm flipH="1">
              <a:off x="6509261" y="3724372"/>
              <a:ext cx="88889" cy="50793"/>
            </a:xfrm>
            <a:prstGeom prst="lin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upo 109"/>
            <p:cNvGrpSpPr>
              <a:grpSpLocks/>
            </p:cNvGrpSpPr>
            <p:nvPr/>
          </p:nvGrpSpPr>
          <p:grpSpPr bwMode="auto">
            <a:xfrm rot="-4419845">
              <a:off x="8652977" y="2493869"/>
              <a:ext cx="224245" cy="83545"/>
              <a:chOff x="5222045" y="2922256"/>
              <a:chExt cx="223599" cy="82566"/>
            </a:xfrm>
          </p:grpSpPr>
          <p:cxnSp>
            <p:nvCxnSpPr>
              <p:cNvPr id="38" name="Conector reto 37"/>
              <p:cNvCxnSpPr>
                <a:stCxn id="39" idx="2"/>
              </p:cNvCxnSpPr>
              <p:nvPr/>
            </p:nvCxnSpPr>
            <p:spPr bwMode="auto">
              <a:xfrm rot="4419845" flipH="1">
                <a:off x="5302620" y="2914405"/>
                <a:ext cx="26668" cy="93380"/>
              </a:xfrm>
              <a:prstGeom prst="line">
                <a:avLst/>
              </a:prstGeom>
              <a:ln w="38100">
                <a:solidFill>
                  <a:srgbClr val="0F7B48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Oval 58"/>
              <p:cNvSpPr>
                <a:spLocks noChangeArrowheads="1"/>
              </p:cNvSpPr>
              <p:nvPr/>
            </p:nvSpPr>
            <p:spPr bwMode="auto">
              <a:xfrm flipV="1">
                <a:off x="5363085" y="2922256"/>
                <a:ext cx="82559" cy="80875"/>
              </a:xfrm>
              <a:prstGeom prst="ellipse">
                <a:avLst/>
              </a:prstGeom>
              <a:solidFill>
                <a:srgbClr val="0F7B48"/>
              </a:solidFill>
              <a:ln w="38100" algn="ctr">
                <a:solidFill>
                  <a:srgbClr val="0F7B48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en-US" altLang="pt-BR" sz="1200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endParaRPr>
              </a:p>
            </p:txBody>
          </p:sp>
          <p:sp>
            <p:nvSpPr>
              <p:cNvPr id="40" name="Oval 58"/>
              <p:cNvSpPr>
                <a:spLocks noChangeArrowheads="1"/>
              </p:cNvSpPr>
              <p:nvPr/>
            </p:nvSpPr>
            <p:spPr bwMode="auto">
              <a:xfrm flipV="1">
                <a:off x="5222045" y="2923948"/>
                <a:ext cx="82559" cy="80874"/>
              </a:xfrm>
              <a:prstGeom prst="ellipse">
                <a:avLst/>
              </a:prstGeom>
              <a:solidFill>
                <a:srgbClr val="0F7B48"/>
              </a:solidFill>
              <a:ln w="38100" algn="ctr">
                <a:solidFill>
                  <a:srgbClr val="0F7B48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en-US" altLang="pt-BR" sz="1200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endParaRPr>
              </a:p>
            </p:txBody>
          </p:sp>
        </p:grpSp>
        <p:sp>
          <p:nvSpPr>
            <p:cNvPr id="35" name="Text Box 71"/>
            <p:cNvSpPr txBox="1">
              <a:spLocks noChangeArrowheads="1"/>
            </p:cNvSpPr>
            <p:nvPr/>
          </p:nvSpPr>
          <p:spPr bwMode="auto">
            <a:xfrm>
              <a:off x="8111808" y="2231314"/>
              <a:ext cx="729781" cy="261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1" tIns="45706" rIns="91411" bIns="45706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pt-BR" altLang="pt-BR" sz="11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</a:rPr>
                <a:t>S. Mateus</a:t>
              </a:r>
            </a:p>
          </p:txBody>
        </p:sp>
        <p:sp>
          <p:nvSpPr>
            <p:cNvPr id="36" name="Text Box 71"/>
            <p:cNvSpPr txBox="1">
              <a:spLocks noChangeArrowheads="1"/>
            </p:cNvSpPr>
            <p:nvPr/>
          </p:nvSpPr>
          <p:spPr bwMode="auto">
            <a:xfrm>
              <a:off x="8398048" y="2559837"/>
              <a:ext cx="882650" cy="265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1" tIns="45706" rIns="91411" bIns="45706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pt-BR" altLang="pt-BR" sz="11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</a:rPr>
                <a:t>Linhares</a:t>
              </a:r>
            </a:p>
          </p:txBody>
        </p:sp>
        <p:cxnSp>
          <p:nvCxnSpPr>
            <p:cNvPr id="37" name="Conector reto 36"/>
            <p:cNvCxnSpPr/>
            <p:nvPr/>
          </p:nvCxnSpPr>
          <p:spPr bwMode="auto">
            <a:xfrm flipH="1">
              <a:off x="6447355" y="3775165"/>
              <a:ext cx="66667" cy="15873"/>
            </a:xfrm>
            <a:prstGeom prst="lin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0" name="Tabela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708664"/>
              </p:ext>
            </p:extLst>
          </p:nvPr>
        </p:nvGraphicFramePr>
        <p:xfrm>
          <a:off x="179999" y="1800000"/>
          <a:ext cx="4296749" cy="348042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4296749"/>
              </a:tblGrid>
              <a:tr h="24879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Lote </a:t>
                      </a:r>
                      <a:r>
                        <a:rPr lang="pt-BR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A, C e H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2" marT="9524" marB="0" anchor="ctr">
                    <a:solidFill>
                      <a:srgbClr val="2E94B9"/>
                    </a:solidFill>
                  </a:tcPr>
                </a:tc>
              </a:tr>
              <a:tr h="58086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Linhas de </a:t>
                      </a:r>
                      <a:r>
                        <a:rPr lang="pt-BR" sz="1600" b="1" u="none" strike="noStrike" dirty="0" smtClean="0">
                          <a:effectLst/>
                        </a:rPr>
                        <a:t>Transmissão:   432 km (lote</a:t>
                      </a:r>
                      <a:r>
                        <a:rPr lang="pt-BR" sz="1600" b="1" u="none" strike="noStrike" baseline="0" dirty="0" smtClean="0">
                          <a:effectLst/>
                        </a:rPr>
                        <a:t> A</a:t>
                      </a:r>
                      <a:r>
                        <a:rPr lang="pt-BR" sz="1600" b="1" u="none" strike="noStrike" kern="1200" dirty="0" smtClean="0">
                          <a:effectLst/>
                        </a:rPr>
                        <a:t>)</a:t>
                      </a:r>
                    </a:p>
                    <a:p>
                      <a:pPr algn="l" rtl="0" fontAlgn="ctr"/>
                      <a:r>
                        <a:rPr lang="pt-BR" sz="1600" b="1" u="none" strike="noStrike" kern="1200" dirty="0" smtClean="0">
                          <a:effectLst/>
                        </a:rPr>
                        <a:t>                                             125 km (lote C)</a:t>
                      </a:r>
                    </a:p>
                    <a:p>
                      <a:pPr algn="l" rtl="0" fontAlgn="ctr"/>
                      <a:r>
                        <a:rPr lang="pt-BR" sz="1600" b="1" u="none" strike="noStrike" kern="1200" dirty="0" smtClean="0">
                          <a:effectLst/>
                        </a:rPr>
                        <a:t>                                               88 km (lote H)</a:t>
                      </a:r>
                      <a:endParaRPr lang="pt-BR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2" marT="9524" marB="0" anchor="ctr"/>
                </a:tc>
              </a:tr>
              <a:tr h="24879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Níveis de tensão:              230, 345 e 500 kV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2" marT="952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8973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Objetivo: </a:t>
                      </a:r>
                      <a:r>
                        <a:rPr lang="pt-BR" sz="1600" b="1" u="none" strike="noStrike" dirty="0" smtClean="0">
                          <a:effectLst/>
                        </a:rPr>
                        <a:t>Reforços na Rede Básica e atendimento </a:t>
                      </a:r>
                      <a:r>
                        <a:rPr lang="pt-BR" sz="1600" b="1" u="none" strike="noStrike" dirty="0">
                          <a:effectLst/>
                        </a:rPr>
                        <a:t>às cargas </a:t>
                      </a:r>
                      <a:r>
                        <a:rPr lang="pt-BR" sz="1600" b="1" u="none" strike="noStrike" dirty="0" smtClean="0">
                          <a:effectLst/>
                        </a:rPr>
                        <a:t>dos estados </a:t>
                      </a:r>
                      <a:r>
                        <a:rPr lang="pt-BR" sz="1600" b="1" u="none" strike="noStrike" dirty="0">
                          <a:effectLst/>
                        </a:rPr>
                        <a:t>de </a:t>
                      </a:r>
                      <a:r>
                        <a:rPr lang="pt-BR" sz="1600" b="1" u="none" strike="noStrike" dirty="0" smtClean="0">
                          <a:effectLst/>
                        </a:rPr>
                        <a:t>GO, SP, MG e ES                      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2" marT="9524" marB="0" anchor="ctr"/>
                </a:tc>
              </a:tr>
              <a:tr h="58086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Prazo de execução:         </a:t>
                      </a:r>
                      <a:r>
                        <a:rPr lang="pt-BR" sz="1600" b="1" u="none" strike="noStrike" dirty="0" smtClean="0">
                          <a:effectLst/>
                        </a:rPr>
                        <a:t>42</a:t>
                      </a:r>
                      <a:r>
                        <a:rPr lang="pt-BR" sz="1600" b="1" u="none" strike="noStrike" baseline="0" dirty="0" smtClean="0">
                          <a:effectLst/>
                        </a:rPr>
                        <a:t> e 60</a:t>
                      </a:r>
                      <a:r>
                        <a:rPr lang="pt-BR" sz="1600" b="1" u="none" strike="noStrike" dirty="0" smtClean="0">
                          <a:effectLst/>
                        </a:rPr>
                        <a:t> meses (lote A)</a:t>
                      </a:r>
                      <a:endParaRPr lang="pt-BR" sz="1600" b="1" u="none" strike="noStrike" kern="1200" dirty="0" smtClean="0">
                        <a:effectLst/>
                      </a:endParaRPr>
                    </a:p>
                    <a:p>
                      <a:pPr algn="l" rtl="0" fontAlgn="ctr"/>
                      <a:r>
                        <a:rPr lang="pt-BR" sz="1600" b="1" u="none" strike="noStrike" kern="1200" dirty="0" smtClean="0">
                          <a:effectLst/>
                        </a:rPr>
                        <a:t>                                            60 meses (lote C)</a:t>
                      </a:r>
                    </a:p>
                    <a:p>
                      <a:pPr algn="l" rtl="0" fontAlgn="ctr"/>
                      <a:r>
                        <a:rPr lang="pt-BR" sz="1600" b="1" u="none" strike="noStrike" kern="1200" dirty="0" smtClean="0">
                          <a:effectLst/>
                        </a:rPr>
                        <a:t>                                            36 meses (lote H)  </a:t>
                      </a:r>
                      <a:endParaRPr lang="pt-BR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2" marT="952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8086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Investimento estimado:   </a:t>
                      </a:r>
                      <a:r>
                        <a:rPr lang="pt-BR" sz="1600" b="1" u="none" strike="noStrike" dirty="0" smtClean="0">
                          <a:effectLst/>
                        </a:rPr>
                        <a:t> </a:t>
                      </a:r>
                      <a:r>
                        <a:rPr lang="pt-BR" sz="1600" b="1" u="none" strike="noStrike" dirty="0">
                          <a:effectLst/>
                        </a:rPr>
                        <a:t>R$ </a:t>
                      </a:r>
                      <a:r>
                        <a:rPr lang="pt-BR" sz="1600" b="1" u="none" strike="noStrike" dirty="0" smtClean="0">
                          <a:effectLst/>
                        </a:rPr>
                        <a:t>660 milhões (lote A)</a:t>
                      </a:r>
                      <a:endParaRPr lang="pt-BR" sz="1600" b="1" u="none" strike="noStrike" kern="1200" dirty="0" smtClean="0">
                        <a:effectLst/>
                      </a:endParaRPr>
                    </a:p>
                    <a:p>
                      <a:pPr algn="l" rtl="0" fontAlgn="ctr"/>
                      <a:r>
                        <a:rPr lang="pt-BR" sz="1600" b="1" u="none" strike="noStrike" kern="1200" dirty="0" smtClean="0">
                          <a:effectLst/>
                        </a:rPr>
                        <a:t>                                               R$ 680 milhões (lote</a:t>
                      </a:r>
                      <a:r>
                        <a:rPr lang="pt-BR" sz="1600" b="1" u="none" strike="noStrike" kern="1200" baseline="0" dirty="0" smtClean="0">
                          <a:effectLst/>
                        </a:rPr>
                        <a:t> C)</a:t>
                      </a:r>
                    </a:p>
                    <a:p>
                      <a:pPr algn="l" rtl="0" fontAlgn="ctr"/>
                      <a:r>
                        <a:rPr lang="pt-BR" sz="1600" b="1" u="none" strike="noStrike" kern="1200" baseline="0" dirty="0" smtClean="0">
                          <a:effectLst/>
                        </a:rPr>
                        <a:t>                                               R$ 70 milhões (lote H)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2" marT="9524" marB="0" anchor="ctr"/>
                </a:tc>
              </a:tr>
              <a:tr h="24879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Duração da concessão:    30 anos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2" marT="952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61" name="Grupo 78"/>
          <p:cNvGrpSpPr>
            <a:grpSpLocks/>
          </p:cNvGrpSpPr>
          <p:nvPr/>
        </p:nvGrpSpPr>
        <p:grpSpPr bwMode="auto">
          <a:xfrm>
            <a:off x="2857500" y="5969581"/>
            <a:ext cx="1435100" cy="841375"/>
            <a:chOff x="629443" y="5012894"/>
            <a:chExt cx="1435100" cy="841522"/>
          </a:xfrm>
        </p:grpSpPr>
        <p:grpSp>
          <p:nvGrpSpPr>
            <p:cNvPr id="62" name="Group 11"/>
            <p:cNvGrpSpPr>
              <a:grpSpLocks/>
            </p:cNvGrpSpPr>
            <p:nvPr/>
          </p:nvGrpSpPr>
          <p:grpSpPr bwMode="auto">
            <a:xfrm>
              <a:off x="629443" y="5012894"/>
              <a:ext cx="1435100" cy="841522"/>
              <a:chOff x="0" y="145"/>
              <a:chExt cx="1285" cy="754"/>
            </a:xfrm>
          </p:grpSpPr>
          <p:sp>
            <p:nvSpPr>
              <p:cNvPr id="78" name="AutoShape 9"/>
              <p:cNvSpPr>
                <a:spLocks/>
              </p:cNvSpPr>
              <p:nvPr/>
            </p:nvSpPr>
            <p:spPr bwMode="auto">
              <a:xfrm>
                <a:off x="0" y="145"/>
                <a:ext cx="1285" cy="754"/>
              </a:xfrm>
              <a:prstGeom prst="roundRect">
                <a:avLst>
                  <a:gd name="adj" fmla="val 16097"/>
                </a:avLst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endParaRPr>
              </a:p>
            </p:txBody>
          </p:sp>
          <p:sp>
            <p:nvSpPr>
              <p:cNvPr id="79" name="Rectangle 10"/>
              <p:cNvSpPr>
                <a:spLocks/>
              </p:cNvSpPr>
              <p:nvPr/>
            </p:nvSpPr>
            <p:spPr bwMode="auto">
              <a:xfrm>
                <a:off x="640" y="259"/>
                <a:ext cx="645" cy="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en-US" altLang="pt-BR" sz="1500">
                    <a:solidFill>
                      <a:srgbClr val="193A59"/>
                    </a:solidFill>
                    <a:latin typeface="Calibri" panose="020F0502020204030204" pitchFamily="34" charset="0"/>
                    <a:ea typeface="ヒラギノ角ゴ ProN W3"/>
                    <a:cs typeface="ヒラギノ角ゴ ProN W3"/>
                    <a:sym typeface="Helvetica" panose="020B0604020202020204" pitchFamily="34" charset="0"/>
                  </a:rPr>
                  <a:t>500 kV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pt-BR" sz="1500">
                    <a:solidFill>
                      <a:srgbClr val="193A59"/>
                    </a:solidFill>
                    <a:latin typeface="Calibri" panose="020F0502020204030204" pitchFamily="34" charset="0"/>
                    <a:ea typeface="ヒラギノ角ゴ ProN W3"/>
                    <a:cs typeface="ヒラギノ角ゴ ProN W3"/>
                    <a:sym typeface="Helvetica" panose="020B0604020202020204" pitchFamily="34" charset="0"/>
                  </a:rPr>
                  <a:t>345 kV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pt-BR" sz="1500">
                    <a:solidFill>
                      <a:srgbClr val="193A59"/>
                    </a:solidFill>
                    <a:latin typeface="Calibri" panose="020F0502020204030204" pitchFamily="34" charset="0"/>
                    <a:ea typeface="ヒラギノ角ゴ ProN W3"/>
                    <a:cs typeface="ヒラギノ角ゴ ProN W3"/>
                    <a:sym typeface="Helvetica" panose="020B0604020202020204" pitchFamily="34" charset="0"/>
                  </a:rPr>
                  <a:t>230 kV</a:t>
                </a:r>
              </a:p>
            </p:txBody>
          </p:sp>
        </p:grpSp>
        <p:cxnSp>
          <p:nvCxnSpPr>
            <p:cNvPr id="63" name="Conector reto 248"/>
            <p:cNvCxnSpPr/>
            <p:nvPr/>
          </p:nvCxnSpPr>
          <p:spPr bwMode="auto">
            <a:xfrm>
              <a:off x="785018" y="5227243"/>
              <a:ext cx="79375" cy="0"/>
            </a:xfrm>
            <a:prstGeom prst="line">
              <a:avLst/>
            </a:prstGeom>
            <a:ln w="76200">
              <a:solidFill>
                <a:srgbClr val="E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to 273"/>
            <p:cNvCxnSpPr/>
            <p:nvPr/>
          </p:nvCxnSpPr>
          <p:spPr bwMode="auto">
            <a:xfrm>
              <a:off x="891381" y="5227243"/>
              <a:ext cx="79375" cy="0"/>
            </a:xfrm>
            <a:prstGeom prst="line">
              <a:avLst/>
            </a:prstGeom>
            <a:ln w="76200">
              <a:solidFill>
                <a:srgbClr val="E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to 275"/>
            <p:cNvCxnSpPr/>
            <p:nvPr/>
          </p:nvCxnSpPr>
          <p:spPr bwMode="auto">
            <a:xfrm>
              <a:off x="994568" y="5227243"/>
              <a:ext cx="79375" cy="0"/>
            </a:xfrm>
            <a:prstGeom prst="line">
              <a:avLst/>
            </a:prstGeom>
            <a:ln w="76200">
              <a:solidFill>
                <a:srgbClr val="E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to 276"/>
            <p:cNvCxnSpPr/>
            <p:nvPr/>
          </p:nvCxnSpPr>
          <p:spPr bwMode="auto">
            <a:xfrm>
              <a:off x="1099343" y="5227243"/>
              <a:ext cx="79375" cy="0"/>
            </a:xfrm>
            <a:prstGeom prst="line">
              <a:avLst/>
            </a:prstGeom>
            <a:ln w="76200">
              <a:solidFill>
                <a:srgbClr val="E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to 277"/>
            <p:cNvCxnSpPr/>
            <p:nvPr/>
          </p:nvCxnSpPr>
          <p:spPr bwMode="auto">
            <a:xfrm>
              <a:off x="1196181" y="5227243"/>
              <a:ext cx="80962" cy="0"/>
            </a:xfrm>
            <a:prstGeom prst="line">
              <a:avLst/>
            </a:prstGeom>
            <a:ln w="76200">
              <a:solidFill>
                <a:srgbClr val="E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to 278"/>
            <p:cNvCxnSpPr/>
            <p:nvPr/>
          </p:nvCxnSpPr>
          <p:spPr bwMode="auto">
            <a:xfrm>
              <a:off x="767556" y="5452708"/>
              <a:ext cx="79375" cy="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reto 279"/>
            <p:cNvCxnSpPr/>
            <p:nvPr/>
          </p:nvCxnSpPr>
          <p:spPr bwMode="auto">
            <a:xfrm>
              <a:off x="873918" y="5452708"/>
              <a:ext cx="79375" cy="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 reto 280"/>
            <p:cNvCxnSpPr/>
            <p:nvPr/>
          </p:nvCxnSpPr>
          <p:spPr bwMode="auto">
            <a:xfrm>
              <a:off x="977106" y="5452708"/>
              <a:ext cx="79375" cy="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ector reto 281"/>
            <p:cNvCxnSpPr/>
            <p:nvPr/>
          </p:nvCxnSpPr>
          <p:spPr bwMode="auto">
            <a:xfrm>
              <a:off x="1081881" y="5452708"/>
              <a:ext cx="79375" cy="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 reto 282"/>
            <p:cNvCxnSpPr/>
            <p:nvPr/>
          </p:nvCxnSpPr>
          <p:spPr bwMode="auto">
            <a:xfrm>
              <a:off x="1178718" y="5452708"/>
              <a:ext cx="80963" cy="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to 278"/>
            <p:cNvCxnSpPr/>
            <p:nvPr/>
          </p:nvCxnSpPr>
          <p:spPr bwMode="auto">
            <a:xfrm>
              <a:off x="767556" y="5660707"/>
              <a:ext cx="79375" cy="0"/>
            </a:xfrm>
            <a:prstGeom prst="line">
              <a:avLst/>
            </a:prstGeom>
            <a:ln w="76200">
              <a:solidFill>
                <a:srgbClr val="0F7B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reto 279"/>
            <p:cNvCxnSpPr/>
            <p:nvPr/>
          </p:nvCxnSpPr>
          <p:spPr bwMode="auto">
            <a:xfrm>
              <a:off x="873918" y="5660707"/>
              <a:ext cx="79375" cy="0"/>
            </a:xfrm>
            <a:prstGeom prst="line">
              <a:avLst/>
            </a:prstGeom>
            <a:ln w="76200">
              <a:solidFill>
                <a:srgbClr val="0F7B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reto 280"/>
            <p:cNvCxnSpPr/>
            <p:nvPr/>
          </p:nvCxnSpPr>
          <p:spPr bwMode="auto">
            <a:xfrm>
              <a:off x="977106" y="5660707"/>
              <a:ext cx="79375" cy="0"/>
            </a:xfrm>
            <a:prstGeom prst="line">
              <a:avLst/>
            </a:prstGeom>
            <a:ln w="76200">
              <a:solidFill>
                <a:srgbClr val="0F7B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ector reto 281"/>
            <p:cNvCxnSpPr/>
            <p:nvPr/>
          </p:nvCxnSpPr>
          <p:spPr bwMode="auto">
            <a:xfrm>
              <a:off x="1081881" y="5660707"/>
              <a:ext cx="79375" cy="0"/>
            </a:xfrm>
            <a:prstGeom prst="line">
              <a:avLst/>
            </a:prstGeom>
            <a:ln w="76200">
              <a:solidFill>
                <a:srgbClr val="0F7B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ector reto 282"/>
            <p:cNvCxnSpPr/>
            <p:nvPr/>
          </p:nvCxnSpPr>
          <p:spPr bwMode="auto">
            <a:xfrm>
              <a:off x="1178718" y="5660707"/>
              <a:ext cx="80963" cy="0"/>
            </a:xfrm>
            <a:prstGeom prst="line">
              <a:avLst/>
            </a:prstGeom>
            <a:ln w="76200">
              <a:solidFill>
                <a:srgbClr val="0F7B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ítulo 4"/>
          <p:cNvSpPr>
            <a:spLocks noGrp="1"/>
          </p:cNvSpPr>
          <p:nvPr>
            <p:ph type="title"/>
          </p:nvPr>
        </p:nvSpPr>
        <p:spPr>
          <a:xfrm>
            <a:off x="132260" y="16977"/>
            <a:ext cx="8920299" cy="68841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+mn-lt"/>
              </a:rPr>
              <a:t>INVESTIMENTO EM TRANSMISSÃO</a:t>
            </a:r>
            <a:endParaRPr lang="pt-BR" sz="2400" b="1" dirty="0">
              <a:latin typeface="+mn-lt"/>
            </a:endParaRPr>
          </a:p>
        </p:txBody>
      </p:sp>
      <p:sp>
        <p:nvSpPr>
          <p:cNvPr id="84" name="Pentágono 83"/>
          <p:cNvSpPr/>
          <p:nvPr/>
        </p:nvSpPr>
        <p:spPr>
          <a:xfrm>
            <a:off x="158750" y="1040329"/>
            <a:ext cx="4317999" cy="502721"/>
          </a:xfrm>
          <a:prstGeom prst="homePlate">
            <a:avLst/>
          </a:prstGeom>
          <a:solidFill>
            <a:srgbClr val="2E94B9"/>
          </a:solidFill>
          <a:ln>
            <a:solidFill>
              <a:srgbClr val="2E94B9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LEILÃO DE OUTUBRO DE 2015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85" name="CaixaDeTexto 84"/>
          <p:cNvSpPr txBox="1"/>
          <p:nvPr/>
        </p:nvSpPr>
        <p:spPr>
          <a:xfrm>
            <a:off x="8300418" y="6545088"/>
            <a:ext cx="7986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 smtClean="0"/>
              <a:t>Fonte: EPE</a:t>
            </a:r>
            <a:endParaRPr lang="pt-BR" sz="1100" i="1" dirty="0"/>
          </a:p>
        </p:txBody>
      </p:sp>
    </p:spTree>
    <p:extLst>
      <p:ext uri="{BB962C8B-B14F-4D97-AF65-F5344CB8AC3E}">
        <p14:creationId xmlns:p14="http://schemas.microsoft.com/office/powerpoint/2010/main" val="205434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m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930"/>
            <a:ext cx="9144000" cy="909638"/>
          </a:xfrm>
          <a:prstGeom prst="rect">
            <a:avLst/>
          </a:prstGeom>
        </p:spPr>
      </p:pic>
      <p:pic>
        <p:nvPicPr>
          <p:cNvPr id="4" name="Espaço Reservado para Conteúdo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61" y="-52464"/>
            <a:ext cx="821635" cy="821635"/>
          </a:xfrm>
          <a:prstGeom prst="rect">
            <a:avLst/>
          </a:prstGeom>
        </p:spPr>
      </p:pic>
      <p:pic>
        <p:nvPicPr>
          <p:cNvPr id="6" name="Picture 1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0" t="44528" r="30046" b="6210"/>
          <a:stretch>
            <a:fillRect/>
          </a:stretch>
        </p:blipFill>
        <p:spPr bwMode="auto">
          <a:xfrm>
            <a:off x="2085181" y="1078706"/>
            <a:ext cx="6992937" cy="5719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37"/>
          <p:cNvSpPr>
            <a:spLocks noChangeShapeType="1"/>
          </p:cNvSpPr>
          <p:nvPr/>
        </p:nvSpPr>
        <p:spPr bwMode="auto">
          <a:xfrm>
            <a:off x="1770856" y="3759994"/>
            <a:ext cx="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69" tIns="45685" rIns="91369" bIns="45685" anchor="ctr"/>
          <a:lstStyle/>
          <a:p>
            <a:endParaRPr lang="pt-BR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300646"/>
              </p:ext>
            </p:extLst>
          </p:nvPr>
        </p:nvGraphicFramePr>
        <p:xfrm>
          <a:off x="180000" y="1800000"/>
          <a:ext cx="4434068" cy="2526763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4434068"/>
              </a:tblGrid>
              <a:tr h="25878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Lote </a:t>
                      </a:r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B e D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4" marT="9529" marB="0" anchor="ctr">
                    <a:solidFill>
                      <a:srgbClr val="2E94B9"/>
                    </a:solidFill>
                  </a:tcPr>
                </a:tc>
              </a:tr>
              <a:tr h="40531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 dirty="0">
                          <a:effectLst/>
                        </a:rPr>
                        <a:t>Linhas de Transmissão:    </a:t>
                      </a:r>
                      <a:r>
                        <a:rPr lang="pt-BR" sz="1600" b="1" i="0" u="none" strike="noStrike" dirty="0" smtClean="0">
                          <a:effectLst/>
                        </a:rPr>
                        <a:t>273 km (lote B)</a:t>
                      </a:r>
                      <a:endParaRPr lang="pt-BR" sz="1600" b="1" i="0" u="none" strike="noStrike" kern="1200" dirty="0" smtClean="0">
                        <a:effectLst/>
                      </a:endParaRPr>
                    </a:p>
                    <a:p>
                      <a:pPr algn="l" rtl="0" fontAlgn="ctr"/>
                      <a:r>
                        <a:rPr lang="pt-BR" sz="1600" b="1" i="0" u="none" strike="noStrike" kern="1200" dirty="0" smtClean="0">
                          <a:effectLst/>
                        </a:rPr>
                        <a:t>                                              350 km (lote D)</a:t>
                      </a:r>
                      <a:endParaRPr lang="pt-BR" sz="16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4" marT="9529" marB="0" anchor="ctr"/>
                </a:tc>
              </a:tr>
              <a:tr h="25878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 dirty="0">
                          <a:effectLst/>
                        </a:rPr>
                        <a:t>Níveis de tensão:              </a:t>
                      </a:r>
                      <a:r>
                        <a:rPr lang="pt-BR" sz="1600" b="1" i="0" u="none" strike="noStrike" dirty="0" smtClean="0">
                          <a:effectLst/>
                        </a:rPr>
                        <a:t>230 </a:t>
                      </a:r>
                      <a:r>
                        <a:rPr lang="pt-BR" sz="1600" b="1" i="0" u="none" strike="noStrike" dirty="0">
                          <a:effectLst/>
                        </a:rPr>
                        <a:t>e 500 kV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4" marT="952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0531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 dirty="0">
                          <a:effectLst/>
                        </a:rPr>
                        <a:t>Objetivo</a:t>
                      </a:r>
                      <a:r>
                        <a:rPr lang="pt-BR" sz="1600" b="1" i="0" u="none" strike="noStrike" dirty="0" smtClean="0">
                          <a:effectLst/>
                        </a:rPr>
                        <a:t>: Reforço na Rede Básica (lote</a:t>
                      </a:r>
                      <a:r>
                        <a:rPr lang="pt-BR" sz="1600" b="1" i="0" u="none" strike="noStrike" baseline="0" dirty="0" smtClean="0">
                          <a:effectLst/>
                        </a:rPr>
                        <a:t> D) </a:t>
                      </a:r>
                      <a:r>
                        <a:rPr lang="pt-BR" sz="1600" b="1" i="0" u="none" strike="noStrike" dirty="0" smtClean="0">
                          <a:effectLst/>
                        </a:rPr>
                        <a:t>e atendimento </a:t>
                      </a:r>
                      <a:r>
                        <a:rPr lang="pt-BR" sz="1600" b="1" i="0" u="none" strike="noStrike" dirty="0">
                          <a:effectLst/>
                        </a:rPr>
                        <a:t>às cargas </a:t>
                      </a:r>
                      <a:r>
                        <a:rPr lang="pt-BR" sz="1600" b="1" i="0" u="none" strike="noStrike" dirty="0" smtClean="0">
                          <a:effectLst/>
                        </a:rPr>
                        <a:t>dos estados PR e SC (lote</a:t>
                      </a:r>
                      <a:r>
                        <a:rPr lang="pt-BR" sz="1600" b="1" i="0" u="none" strike="noStrike" baseline="0" dirty="0" smtClean="0">
                          <a:effectLst/>
                        </a:rPr>
                        <a:t> B)</a:t>
                      </a:r>
                      <a:r>
                        <a:rPr lang="pt-BR" sz="1600" b="1" i="0" u="none" strike="noStrike" dirty="0" smtClean="0">
                          <a:effectLst/>
                        </a:rPr>
                        <a:t>                    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4" marT="9529" marB="0" anchor="ctr"/>
                </a:tc>
              </a:tr>
              <a:tr h="25878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 dirty="0">
                          <a:effectLst/>
                        </a:rPr>
                        <a:t>Prazo de execução:         </a:t>
                      </a:r>
                      <a:r>
                        <a:rPr lang="pt-BR" sz="1600" b="1" i="0" u="none" strike="noStrike" dirty="0" smtClean="0">
                          <a:effectLst/>
                        </a:rPr>
                        <a:t>    </a:t>
                      </a:r>
                      <a:r>
                        <a:rPr lang="pt-BR" sz="1600" b="1" i="0" u="none" strike="noStrike" baseline="0" dirty="0" smtClean="0">
                          <a:effectLst/>
                        </a:rPr>
                        <a:t> </a:t>
                      </a:r>
                      <a:r>
                        <a:rPr lang="pt-BR" sz="1600" b="1" i="0" u="none" strike="noStrike" dirty="0" smtClean="0">
                          <a:effectLst/>
                        </a:rPr>
                        <a:t>a definir</a:t>
                      </a:r>
                      <a:endParaRPr lang="pt-BR" sz="16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4" marT="952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0531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 dirty="0">
                          <a:effectLst/>
                        </a:rPr>
                        <a:t>Investimento estimado:   </a:t>
                      </a:r>
                      <a:r>
                        <a:rPr lang="pt-BR" sz="1600" b="1" i="0" u="none" strike="noStrike" dirty="0" smtClean="0">
                          <a:effectLst/>
                        </a:rPr>
                        <a:t>  </a:t>
                      </a:r>
                      <a:r>
                        <a:rPr lang="pt-BR" sz="1600" b="1" i="0" u="none" strike="noStrike" dirty="0">
                          <a:effectLst/>
                        </a:rPr>
                        <a:t>R$ </a:t>
                      </a:r>
                      <a:r>
                        <a:rPr lang="pt-BR" sz="1600" b="1" i="0" u="none" strike="noStrike" dirty="0" smtClean="0">
                          <a:effectLst/>
                        </a:rPr>
                        <a:t>510 milhões (lote B)</a:t>
                      </a:r>
                      <a:endParaRPr lang="pt-BR" sz="1600" b="1" i="0" u="none" strike="noStrike" kern="1200" dirty="0" smtClean="0">
                        <a:effectLst/>
                      </a:endParaRPr>
                    </a:p>
                    <a:p>
                      <a:pPr algn="l" rtl="0" fontAlgn="ctr"/>
                      <a:r>
                        <a:rPr lang="pt-BR" sz="1600" b="1" i="0" u="none" strike="noStrike" kern="1200" dirty="0" smtClean="0">
                          <a:effectLst/>
                        </a:rPr>
                        <a:t>                                                R$ 380 milhões (lote D)      </a:t>
                      </a:r>
                      <a:endParaRPr lang="pt-BR" sz="16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4" marT="9529" marB="0" anchor="ctr"/>
                </a:tc>
              </a:tr>
              <a:tr h="25878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 dirty="0">
                          <a:effectLst/>
                        </a:rPr>
                        <a:t>Duração da concessão:    </a:t>
                      </a:r>
                      <a:r>
                        <a:rPr lang="pt-BR" sz="1600" b="1" i="0" u="none" strike="noStrike" dirty="0" smtClean="0">
                          <a:effectLst/>
                        </a:rPr>
                        <a:t>  30 </a:t>
                      </a:r>
                      <a:r>
                        <a:rPr lang="pt-BR" sz="1600" b="1" i="0" u="none" strike="noStrike" dirty="0">
                          <a:effectLst/>
                        </a:rPr>
                        <a:t>anos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4" marT="952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Retângulo 76"/>
          <p:cNvSpPr>
            <a:spLocks noChangeArrowheads="1"/>
          </p:cNvSpPr>
          <p:nvPr/>
        </p:nvSpPr>
        <p:spPr bwMode="auto">
          <a:xfrm>
            <a:off x="7439404" y="3946525"/>
            <a:ext cx="8794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pt-BR" altLang="pt-BR" sz="1600" b="1" dirty="0"/>
              <a:t>Lote B </a:t>
            </a:r>
            <a:endParaRPr lang="pt-BR" altLang="pt-BR" sz="1600" dirty="0"/>
          </a:p>
        </p:txBody>
      </p:sp>
      <p:grpSp>
        <p:nvGrpSpPr>
          <p:cNvPr id="12" name="Grupo 53"/>
          <p:cNvGrpSpPr>
            <a:grpSpLocks/>
          </p:cNvGrpSpPr>
          <p:nvPr/>
        </p:nvGrpSpPr>
        <p:grpSpPr bwMode="auto">
          <a:xfrm>
            <a:off x="4973661" y="2018127"/>
            <a:ext cx="717684" cy="180521"/>
            <a:chOff x="4895651" y="2222371"/>
            <a:chExt cx="715852" cy="180152"/>
          </a:xfrm>
          <a:solidFill>
            <a:srgbClr val="C00000"/>
          </a:solidFill>
        </p:grpSpPr>
        <p:cxnSp>
          <p:nvCxnSpPr>
            <p:cNvPr id="13" name="Conector reto 12"/>
            <p:cNvCxnSpPr/>
            <p:nvPr/>
          </p:nvCxnSpPr>
          <p:spPr bwMode="auto">
            <a:xfrm flipH="1" flipV="1">
              <a:off x="4984934" y="2277944"/>
              <a:ext cx="565445" cy="51179"/>
            </a:xfrm>
            <a:prstGeom prst="line">
              <a:avLst/>
            </a:prstGeom>
            <a:grpFill/>
            <a:ln w="3810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58"/>
            <p:cNvSpPr>
              <a:spLocks noChangeArrowheads="1"/>
            </p:cNvSpPr>
            <p:nvPr/>
          </p:nvSpPr>
          <p:spPr bwMode="auto">
            <a:xfrm flipV="1">
              <a:off x="5528944" y="2321648"/>
              <a:ext cx="82559" cy="80875"/>
            </a:xfrm>
            <a:prstGeom prst="ellipse">
              <a:avLst/>
            </a:prstGeom>
            <a:grpFill/>
            <a:ln w="38100" algn="ctr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>
              <a:lvl1pPr defTabSz="639763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639763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639763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639763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639763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endParaRPr lang="en-US" altLang="pt-BR" sz="1200">
                <a:solidFill>
                  <a:srgbClr val="000000"/>
                </a:solidFill>
                <a:latin typeface="Arial Narrow" pitchFamily="34" charset="0"/>
                <a:sym typeface="Helvetica" pitchFamily="34" charset="0"/>
              </a:endParaRPr>
            </a:p>
          </p:txBody>
        </p:sp>
        <p:sp>
          <p:nvSpPr>
            <p:cNvPr id="15" name="Oval 58"/>
            <p:cNvSpPr>
              <a:spLocks noChangeArrowheads="1"/>
            </p:cNvSpPr>
            <p:nvPr/>
          </p:nvSpPr>
          <p:spPr bwMode="auto">
            <a:xfrm flipV="1">
              <a:off x="4895651" y="2222371"/>
              <a:ext cx="82559" cy="80874"/>
            </a:xfrm>
            <a:prstGeom prst="ellipse">
              <a:avLst/>
            </a:prstGeom>
            <a:grpFill/>
            <a:ln w="38100" algn="ctr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>
              <a:lvl1pPr defTabSz="639763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639763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639763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639763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639763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endParaRPr lang="en-US" altLang="pt-BR" sz="1200">
                <a:solidFill>
                  <a:srgbClr val="000000"/>
                </a:solidFill>
                <a:latin typeface="Arial Narrow" pitchFamily="34" charset="0"/>
                <a:sym typeface="Helvetica" pitchFamily="34" charset="0"/>
              </a:endParaRPr>
            </a:p>
          </p:txBody>
        </p:sp>
      </p:grpSp>
      <p:sp>
        <p:nvSpPr>
          <p:cNvPr id="16" name="Text Box 54"/>
          <p:cNvSpPr txBox="1">
            <a:spLocks noChangeArrowheads="1"/>
          </p:cNvSpPr>
          <p:nvPr/>
        </p:nvSpPr>
        <p:spPr bwMode="auto">
          <a:xfrm>
            <a:off x="4868068" y="1756569"/>
            <a:ext cx="4984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1313" indent="-341313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rPr>
              <a:t>Jauru</a:t>
            </a:r>
            <a:endParaRPr lang="en-US" altLang="pt-BR" sz="1100" b="1">
              <a:solidFill>
                <a:srgbClr val="000000"/>
              </a:solidFill>
              <a:latin typeface="Arial Narrow" panose="020B0606020202030204" pitchFamily="34" charset="0"/>
              <a:ea typeface="ヒラギノ角ゴ ProN W3"/>
              <a:cs typeface="ヒラギノ角ゴ ProN W3"/>
              <a:sym typeface="Helvetica" panose="020B0604020202020204" pitchFamily="34" charset="0"/>
            </a:endParaRPr>
          </a:p>
        </p:txBody>
      </p:sp>
      <p:sp>
        <p:nvSpPr>
          <p:cNvPr id="17" name="Text Box 54"/>
          <p:cNvSpPr txBox="1">
            <a:spLocks noChangeArrowheads="1"/>
          </p:cNvSpPr>
          <p:nvPr/>
        </p:nvSpPr>
        <p:spPr bwMode="auto">
          <a:xfrm>
            <a:off x="5515768" y="1928019"/>
            <a:ext cx="5699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1313" indent="-341313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rPr>
              <a:t>Cuiabá</a:t>
            </a:r>
            <a:endParaRPr lang="en-US" altLang="pt-BR" sz="1100" b="1">
              <a:solidFill>
                <a:srgbClr val="000000"/>
              </a:solidFill>
              <a:latin typeface="Arial Narrow" panose="020B0606020202030204" pitchFamily="34" charset="0"/>
              <a:ea typeface="ヒラギノ角ゴ ProN W3"/>
              <a:cs typeface="ヒラギノ角ゴ ProN W3"/>
              <a:sym typeface="Helvetica" panose="020B0604020202020204" pitchFamily="34" charset="0"/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4728463" y="1508919"/>
            <a:ext cx="1462787" cy="981075"/>
          </a:xfrm>
          <a:prstGeom prst="ellipse">
            <a:avLst/>
          </a:prstGeom>
          <a:noFill/>
          <a:ln w="19050">
            <a:solidFill>
              <a:srgbClr val="904E1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9" name="Retângulo 76"/>
          <p:cNvSpPr>
            <a:spLocks noChangeArrowheads="1"/>
          </p:cNvSpPr>
          <p:nvPr/>
        </p:nvSpPr>
        <p:spPr bwMode="auto">
          <a:xfrm>
            <a:off x="5117305" y="2500174"/>
            <a:ext cx="879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pt-BR" altLang="pt-BR" sz="1600" b="1" dirty="0"/>
              <a:t>Lote D </a:t>
            </a:r>
            <a:endParaRPr lang="pt-BR" altLang="pt-BR" sz="1600" dirty="0"/>
          </a:p>
        </p:txBody>
      </p:sp>
      <p:sp>
        <p:nvSpPr>
          <p:cNvPr id="20" name="Text Box 54"/>
          <p:cNvSpPr txBox="1">
            <a:spLocks noChangeArrowheads="1"/>
          </p:cNvSpPr>
          <p:nvPr/>
        </p:nvSpPr>
        <p:spPr bwMode="auto">
          <a:xfrm>
            <a:off x="6400006" y="4988719"/>
            <a:ext cx="6461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 marL="341313" indent="-341313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rPr>
              <a:t>Realeza</a:t>
            </a:r>
            <a:endParaRPr lang="en-US" altLang="pt-BR" sz="1100" b="1">
              <a:solidFill>
                <a:srgbClr val="000000"/>
              </a:solidFill>
              <a:latin typeface="Arial Narrow" panose="020B0606020202030204" pitchFamily="34" charset="0"/>
              <a:ea typeface="ヒラギノ角ゴ ProN W3"/>
              <a:cs typeface="ヒラギノ角ゴ ProN W3"/>
              <a:sym typeface="Helvetica" panose="020B0604020202020204" pitchFamily="34" charset="0"/>
            </a:endParaRPr>
          </a:p>
        </p:txBody>
      </p:sp>
      <p:grpSp>
        <p:nvGrpSpPr>
          <p:cNvPr id="21" name="Grupo 28"/>
          <p:cNvGrpSpPr>
            <a:grpSpLocks/>
          </p:cNvGrpSpPr>
          <p:nvPr/>
        </p:nvGrpSpPr>
        <p:grpSpPr bwMode="auto">
          <a:xfrm>
            <a:off x="6317456" y="4937919"/>
            <a:ext cx="239712" cy="92075"/>
            <a:chOff x="5084257" y="2792695"/>
            <a:chExt cx="239178" cy="91308"/>
          </a:xfrm>
        </p:grpSpPr>
        <p:cxnSp>
          <p:nvCxnSpPr>
            <p:cNvPr id="22" name="Conector reto 21"/>
            <p:cNvCxnSpPr>
              <a:stCxn id="23" idx="7"/>
              <a:endCxn id="24" idx="3"/>
            </p:cNvCxnSpPr>
            <p:nvPr/>
          </p:nvCxnSpPr>
          <p:spPr bwMode="auto">
            <a:xfrm flipH="1" flipV="1">
              <a:off x="5096929" y="2805289"/>
              <a:ext cx="213835" cy="66120"/>
            </a:xfrm>
            <a:prstGeom prst="line">
              <a:avLst/>
            </a:prstGeom>
            <a:ln w="38100">
              <a:solidFill>
                <a:srgbClr val="0F7B48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58"/>
            <p:cNvSpPr>
              <a:spLocks noChangeArrowheads="1"/>
            </p:cNvSpPr>
            <p:nvPr/>
          </p:nvSpPr>
          <p:spPr bwMode="auto">
            <a:xfrm flipV="1">
              <a:off x="5240876" y="2803128"/>
              <a:ext cx="82559" cy="80875"/>
            </a:xfrm>
            <a:prstGeom prst="ellipse">
              <a:avLst/>
            </a:prstGeom>
            <a:solidFill>
              <a:srgbClr val="0F7B48"/>
            </a:solidFill>
            <a:ln w="38100" algn="ctr">
              <a:solidFill>
                <a:srgbClr val="0F7B48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pt-BR" sz="1200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sp>
          <p:nvSpPr>
            <p:cNvPr id="24" name="Oval 58"/>
            <p:cNvSpPr>
              <a:spLocks noChangeArrowheads="1"/>
            </p:cNvSpPr>
            <p:nvPr/>
          </p:nvSpPr>
          <p:spPr bwMode="auto">
            <a:xfrm flipV="1">
              <a:off x="5084257" y="2792695"/>
              <a:ext cx="82559" cy="80874"/>
            </a:xfrm>
            <a:prstGeom prst="ellipse">
              <a:avLst/>
            </a:prstGeom>
            <a:solidFill>
              <a:srgbClr val="0F7B48"/>
            </a:solidFill>
            <a:ln w="38100" algn="ctr">
              <a:solidFill>
                <a:srgbClr val="0F7B48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pt-BR" sz="1200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</p:grpSp>
      <p:sp>
        <p:nvSpPr>
          <p:cNvPr id="25" name="Text Box 54"/>
          <p:cNvSpPr txBox="1">
            <a:spLocks noChangeArrowheads="1"/>
          </p:cNvSpPr>
          <p:nvPr/>
        </p:nvSpPr>
        <p:spPr bwMode="auto">
          <a:xfrm>
            <a:off x="5434806" y="4818856"/>
            <a:ext cx="10112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 marL="341313" indent="-341313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rPr>
              <a:t>Baixo Iguaçu</a:t>
            </a:r>
            <a:endParaRPr lang="en-US" altLang="pt-BR" sz="1100" b="1">
              <a:solidFill>
                <a:srgbClr val="000000"/>
              </a:solidFill>
              <a:latin typeface="Arial Narrow" panose="020B0606020202030204" pitchFamily="34" charset="0"/>
              <a:ea typeface="ヒラギノ角ゴ ProN W3"/>
              <a:cs typeface="ヒラギノ角ゴ ProN W3"/>
              <a:sym typeface="Helvetica" panose="020B0604020202020204" pitchFamily="34" charset="0"/>
            </a:endParaRPr>
          </a:p>
        </p:txBody>
      </p:sp>
      <p:sp>
        <p:nvSpPr>
          <p:cNvPr id="26" name="Text Box 54"/>
          <p:cNvSpPr txBox="1">
            <a:spLocks noChangeArrowheads="1"/>
          </p:cNvSpPr>
          <p:nvPr/>
        </p:nvSpPr>
        <p:spPr bwMode="auto">
          <a:xfrm>
            <a:off x="6460331" y="4672806"/>
            <a:ext cx="9858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 marL="341313" indent="-341313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rPr>
              <a:t>Curitiba Leste</a:t>
            </a:r>
            <a:endParaRPr lang="en-US" altLang="pt-BR" sz="1100" b="1">
              <a:solidFill>
                <a:srgbClr val="000000"/>
              </a:solidFill>
              <a:latin typeface="Arial Narrow" panose="020B0606020202030204" pitchFamily="34" charset="0"/>
              <a:ea typeface="ヒラギノ角ゴ ProN W3"/>
              <a:cs typeface="ヒラギノ角ゴ ProN W3"/>
              <a:sym typeface="Helvetica" panose="020B0604020202020204" pitchFamily="34" charset="0"/>
            </a:endParaRPr>
          </a:p>
        </p:txBody>
      </p:sp>
      <p:sp>
        <p:nvSpPr>
          <p:cNvPr id="27" name="Text Box 54"/>
          <p:cNvSpPr txBox="1">
            <a:spLocks noChangeArrowheads="1"/>
          </p:cNvSpPr>
          <p:nvPr/>
        </p:nvSpPr>
        <p:spPr bwMode="auto">
          <a:xfrm>
            <a:off x="7269956" y="5452269"/>
            <a:ext cx="8032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 marL="341313" indent="-341313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rPr>
              <a:t>Blumenau</a:t>
            </a:r>
            <a:endParaRPr lang="en-US" altLang="pt-BR" sz="1100" b="1">
              <a:solidFill>
                <a:srgbClr val="000000"/>
              </a:solidFill>
              <a:latin typeface="Arial Narrow" panose="020B0606020202030204" pitchFamily="34" charset="0"/>
              <a:ea typeface="ヒラギノ角ゴ ProN W3"/>
              <a:cs typeface="ヒラギノ角ゴ ProN W3"/>
              <a:sym typeface="Helvetica" panose="020B0604020202020204" pitchFamily="34" charset="0"/>
            </a:endParaRPr>
          </a:p>
        </p:txBody>
      </p:sp>
      <p:grpSp>
        <p:nvGrpSpPr>
          <p:cNvPr id="28" name="Grupo 109"/>
          <p:cNvGrpSpPr>
            <a:grpSpLocks/>
          </p:cNvGrpSpPr>
          <p:nvPr/>
        </p:nvGrpSpPr>
        <p:grpSpPr bwMode="auto">
          <a:xfrm rot="-4419845">
            <a:off x="7217615" y="4940106"/>
            <a:ext cx="576262" cy="498475"/>
            <a:chOff x="5091965" y="2784051"/>
            <a:chExt cx="572829" cy="495151"/>
          </a:xfrm>
          <a:solidFill>
            <a:schemeClr val="accent2"/>
          </a:solidFill>
        </p:grpSpPr>
        <p:cxnSp>
          <p:nvCxnSpPr>
            <p:cNvPr id="29" name="Conector reto 28"/>
            <p:cNvCxnSpPr>
              <a:stCxn id="30" idx="1"/>
              <a:endCxn id="31" idx="6"/>
            </p:cNvCxnSpPr>
            <p:nvPr/>
          </p:nvCxnSpPr>
          <p:spPr bwMode="auto">
            <a:xfrm rot="4419845">
              <a:off x="5253061" y="2787241"/>
              <a:ext cx="252306" cy="511286"/>
            </a:xfrm>
            <a:prstGeom prst="line">
              <a:avLst/>
            </a:prstGeom>
            <a:grpFill/>
            <a:ln w="38100">
              <a:solidFill>
                <a:srgbClr val="C00000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58"/>
            <p:cNvSpPr>
              <a:spLocks noChangeArrowheads="1"/>
            </p:cNvSpPr>
            <p:nvPr/>
          </p:nvSpPr>
          <p:spPr bwMode="auto">
            <a:xfrm flipV="1">
              <a:off x="5582235" y="2784051"/>
              <a:ext cx="82559" cy="80875"/>
            </a:xfrm>
            <a:prstGeom prst="ellipse">
              <a:avLst/>
            </a:prstGeom>
            <a:solidFill>
              <a:srgbClr val="C00000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63976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endParaRPr lang="en-US" altLang="pt-BR" sz="1200" smtClean="0">
                <a:solidFill>
                  <a:srgbClr val="000000"/>
                </a:solidFill>
                <a:latin typeface="Arial Narrow" pitchFamily="34" charset="0"/>
                <a:cs typeface="ヒラギノ角ゴ ProN W3"/>
                <a:sym typeface="Helvetica" pitchFamily="34" charset="0"/>
              </a:endParaRPr>
            </a:p>
          </p:txBody>
        </p:sp>
        <p:sp>
          <p:nvSpPr>
            <p:cNvPr id="31" name="Oval 58"/>
            <p:cNvSpPr>
              <a:spLocks noChangeArrowheads="1"/>
            </p:cNvSpPr>
            <p:nvPr/>
          </p:nvSpPr>
          <p:spPr bwMode="auto">
            <a:xfrm flipV="1">
              <a:off x="5091965" y="3198328"/>
              <a:ext cx="82559" cy="80874"/>
            </a:xfrm>
            <a:prstGeom prst="ellipse">
              <a:avLst/>
            </a:prstGeom>
            <a:solidFill>
              <a:srgbClr val="C00000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63976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endParaRPr lang="en-US" altLang="pt-BR" sz="1200" smtClean="0">
                <a:solidFill>
                  <a:srgbClr val="000000"/>
                </a:solidFill>
                <a:latin typeface="Arial Narrow" pitchFamily="34" charset="0"/>
                <a:cs typeface="ヒラギノ角ゴ ProN W3"/>
                <a:sym typeface="Helvetica" pitchFamily="34" charset="0"/>
              </a:endParaRPr>
            </a:p>
          </p:txBody>
        </p:sp>
      </p:grpSp>
      <p:sp>
        <p:nvSpPr>
          <p:cNvPr id="32" name="Elipse 31"/>
          <p:cNvSpPr/>
          <p:nvPr/>
        </p:nvSpPr>
        <p:spPr>
          <a:xfrm>
            <a:off x="5479256" y="4259263"/>
            <a:ext cx="2906712" cy="1697832"/>
          </a:xfrm>
          <a:prstGeom prst="ellipse">
            <a:avLst/>
          </a:prstGeom>
          <a:noFill/>
          <a:ln w="19050">
            <a:solidFill>
              <a:srgbClr val="904E1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33" name="Grupo 28"/>
          <p:cNvGrpSpPr>
            <a:grpSpLocks/>
          </p:cNvGrpSpPr>
          <p:nvPr/>
        </p:nvGrpSpPr>
        <p:grpSpPr bwMode="auto">
          <a:xfrm>
            <a:off x="7471568" y="4853781"/>
            <a:ext cx="239713" cy="92075"/>
            <a:chOff x="5084257" y="2792695"/>
            <a:chExt cx="239178" cy="91308"/>
          </a:xfrm>
        </p:grpSpPr>
        <p:cxnSp>
          <p:nvCxnSpPr>
            <p:cNvPr id="34" name="Conector reto 33"/>
            <p:cNvCxnSpPr>
              <a:stCxn id="35" idx="7"/>
              <a:endCxn id="36" idx="3"/>
            </p:cNvCxnSpPr>
            <p:nvPr/>
          </p:nvCxnSpPr>
          <p:spPr bwMode="auto">
            <a:xfrm flipH="1" flipV="1">
              <a:off x="5096929" y="2805289"/>
              <a:ext cx="213835" cy="66120"/>
            </a:xfrm>
            <a:prstGeom prst="line">
              <a:avLst/>
            </a:prstGeom>
            <a:ln w="38100">
              <a:solidFill>
                <a:srgbClr val="0F7B48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58"/>
            <p:cNvSpPr>
              <a:spLocks noChangeArrowheads="1"/>
            </p:cNvSpPr>
            <p:nvPr/>
          </p:nvSpPr>
          <p:spPr bwMode="auto">
            <a:xfrm flipV="1">
              <a:off x="5240876" y="2803128"/>
              <a:ext cx="82559" cy="80875"/>
            </a:xfrm>
            <a:prstGeom prst="ellipse">
              <a:avLst/>
            </a:prstGeom>
            <a:solidFill>
              <a:srgbClr val="0F7B48"/>
            </a:solidFill>
            <a:ln w="38100" algn="ctr">
              <a:solidFill>
                <a:srgbClr val="0F7B48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pt-BR" sz="1200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sp>
          <p:nvSpPr>
            <p:cNvPr id="36" name="Oval 58"/>
            <p:cNvSpPr>
              <a:spLocks noChangeArrowheads="1"/>
            </p:cNvSpPr>
            <p:nvPr/>
          </p:nvSpPr>
          <p:spPr bwMode="auto">
            <a:xfrm flipV="1">
              <a:off x="5084257" y="2792695"/>
              <a:ext cx="82559" cy="80874"/>
            </a:xfrm>
            <a:prstGeom prst="ellipse">
              <a:avLst/>
            </a:prstGeom>
            <a:solidFill>
              <a:srgbClr val="0F7B48"/>
            </a:solidFill>
            <a:ln w="38100" algn="ctr">
              <a:solidFill>
                <a:srgbClr val="0F7B48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pt-BR" sz="1200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</p:grpSp>
      <p:sp>
        <p:nvSpPr>
          <p:cNvPr id="37" name="Text Box 54"/>
          <p:cNvSpPr txBox="1">
            <a:spLocks noChangeArrowheads="1"/>
          </p:cNvSpPr>
          <p:nvPr/>
        </p:nvSpPr>
        <p:spPr bwMode="auto">
          <a:xfrm>
            <a:off x="7204868" y="4601369"/>
            <a:ext cx="762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 marL="341313" indent="-341313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rPr>
              <a:t>Uberaba</a:t>
            </a:r>
            <a:endParaRPr lang="en-US" altLang="pt-BR" sz="1100" b="1">
              <a:solidFill>
                <a:srgbClr val="000000"/>
              </a:solidFill>
              <a:latin typeface="Arial Narrow" panose="020B0606020202030204" pitchFamily="34" charset="0"/>
              <a:ea typeface="ヒラギノ角ゴ ProN W3"/>
              <a:cs typeface="ヒラギノ角ゴ ProN W3"/>
              <a:sym typeface="Helvetica" panose="020B0604020202020204" pitchFamily="34" charset="0"/>
            </a:endParaRPr>
          </a:p>
        </p:txBody>
      </p:sp>
      <p:sp>
        <p:nvSpPr>
          <p:cNvPr id="38" name="Text Box 54"/>
          <p:cNvSpPr txBox="1">
            <a:spLocks noChangeArrowheads="1"/>
          </p:cNvSpPr>
          <p:nvPr/>
        </p:nvSpPr>
        <p:spPr bwMode="auto">
          <a:xfrm>
            <a:off x="7517606" y="4899819"/>
            <a:ext cx="762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 marL="341313" indent="-341313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rPr>
              <a:t>Capanema</a:t>
            </a:r>
            <a:endParaRPr lang="en-US" altLang="pt-BR" sz="1100" b="1">
              <a:solidFill>
                <a:srgbClr val="000000"/>
              </a:solidFill>
              <a:latin typeface="Arial Narrow" panose="020B0606020202030204" pitchFamily="34" charset="0"/>
              <a:ea typeface="ヒラギノ角ゴ ProN W3"/>
              <a:cs typeface="ヒラギノ角ゴ ProN W3"/>
              <a:sym typeface="Helvetica" panose="020B0604020202020204" pitchFamily="34" charset="0"/>
            </a:endParaRPr>
          </a:p>
        </p:txBody>
      </p:sp>
      <p:grpSp>
        <p:nvGrpSpPr>
          <p:cNvPr id="39" name="Grupo 9"/>
          <p:cNvGrpSpPr>
            <a:grpSpLocks/>
          </p:cNvGrpSpPr>
          <p:nvPr/>
        </p:nvGrpSpPr>
        <p:grpSpPr bwMode="auto">
          <a:xfrm>
            <a:off x="3272631" y="5545931"/>
            <a:ext cx="1435100" cy="623888"/>
            <a:chOff x="1768475" y="5012906"/>
            <a:chExt cx="1435419" cy="623962"/>
          </a:xfrm>
        </p:grpSpPr>
        <p:grpSp>
          <p:nvGrpSpPr>
            <p:cNvPr id="40" name="Group 11"/>
            <p:cNvGrpSpPr>
              <a:grpSpLocks/>
            </p:cNvGrpSpPr>
            <p:nvPr/>
          </p:nvGrpSpPr>
          <p:grpSpPr bwMode="auto">
            <a:xfrm>
              <a:off x="1768475" y="5012906"/>
              <a:ext cx="1435419" cy="623962"/>
              <a:chOff x="0" y="145"/>
              <a:chExt cx="1285" cy="559"/>
            </a:xfrm>
          </p:grpSpPr>
          <p:sp>
            <p:nvSpPr>
              <p:cNvPr id="51" name="AutoShape 9"/>
              <p:cNvSpPr>
                <a:spLocks/>
              </p:cNvSpPr>
              <p:nvPr/>
            </p:nvSpPr>
            <p:spPr bwMode="auto">
              <a:xfrm>
                <a:off x="0" y="145"/>
                <a:ext cx="1285" cy="559"/>
              </a:xfrm>
              <a:prstGeom prst="roundRect">
                <a:avLst>
                  <a:gd name="adj" fmla="val 16097"/>
                </a:avLst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endParaRPr>
              </a:p>
            </p:txBody>
          </p:sp>
          <p:sp>
            <p:nvSpPr>
              <p:cNvPr id="52" name="Rectangle 10"/>
              <p:cNvSpPr>
                <a:spLocks/>
              </p:cNvSpPr>
              <p:nvPr/>
            </p:nvSpPr>
            <p:spPr bwMode="auto">
              <a:xfrm>
                <a:off x="640" y="259"/>
                <a:ext cx="645" cy="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en-US" altLang="pt-BR" sz="1500">
                    <a:solidFill>
                      <a:srgbClr val="193A59"/>
                    </a:solidFill>
                    <a:latin typeface="Calibri" panose="020F0502020204030204" pitchFamily="34" charset="0"/>
                    <a:ea typeface="ヒラギノ角ゴ ProN W3"/>
                    <a:cs typeface="ヒラギノ角ゴ ProN W3"/>
                    <a:sym typeface="Helvetica" panose="020B0604020202020204" pitchFamily="34" charset="0"/>
                  </a:rPr>
                  <a:t>500 kV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pt-BR" sz="1500">
                    <a:solidFill>
                      <a:srgbClr val="193A59"/>
                    </a:solidFill>
                    <a:latin typeface="Calibri" panose="020F0502020204030204" pitchFamily="34" charset="0"/>
                    <a:ea typeface="ヒラギノ角ゴ ProN W3"/>
                    <a:cs typeface="ヒラギノ角ゴ ProN W3"/>
                    <a:sym typeface="Helvetica" panose="020B0604020202020204" pitchFamily="34" charset="0"/>
                  </a:rPr>
                  <a:t>230 kV</a:t>
                </a:r>
              </a:p>
            </p:txBody>
          </p:sp>
        </p:grpSp>
        <p:cxnSp>
          <p:nvCxnSpPr>
            <p:cNvPr id="41" name="Conector reto 248"/>
            <p:cNvCxnSpPr/>
            <p:nvPr/>
          </p:nvCxnSpPr>
          <p:spPr bwMode="auto">
            <a:xfrm>
              <a:off x="1924085" y="5227244"/>
              <a:ext cx="79393" cy="0"/>
            </a:xfrm>
            <a:prstGeom prst="line">
              <a:avLst/>
            </a:prstGeom>
            <a:ln w="76200">
              <a:solidFill>
                <a:srgbClr val="E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to 273"/>
            <p:cNvCxnSpPr/>
            <p:nvPr/>
          </p:nvCxnSpPr>
          <p:spPr bwMode="auto">
            <a:xfrm>
              <a:off x="2030470" y="5227244"/>
              <a:ext cx="79393" cy="0"/>
            </a:xfrm>
            <a:prstGeom prst="line">
              <a:avLst/>
            </a:prstGeom>
            <a:ln w="76200">
              <a:solidFill>
                <a:srgbClr val="E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275"/>
            <p:cNvCxnSpPr/>
            <p:nvPr/>
          </p:nvCxnSpPr>
          <p:spPr bwMode="auto">
            <a:xfrm>
              <a:off x="2133681" y="5227244"/>
              <a:ext cx="79393" cy="0"/>
            </a:xfrm>
            <a:prstGeom prst="line">
              <a:avLst/>
            </a:prstGeom>
            <a:ln w="76200">
              <a:solidFill>
                <a:srgbClr val="E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to 276"/>
            <p:cNvCxnSpPr/>
            <p:nvPr/>
          </p:nvCxnSpPr>
          <p:spPr bwMode="auto">
            <a:xfrm>
              <a:off x="2238479" y="5227244"/>
              <a:ext cx="79393" cy="0"/>
            </a:xfrm>
            <a:prstGeom prst="line">
              <a:avLst/>
            </a:prstGeom>
            <a:ln w="76200">
              <a:solidFill>
                <a:srgbClr val="E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to 277"/>
            <p:cNvCxnSpPr/>
            <p:nvPr/>
          </p:nvCxnSpPr>
          <p:spPr bwMode="auto">
            <a:xfrm>
              <a:off x="2335338" y="5227244"/>
              <a:ext cx="80981" cy="0"/>
            </a:xfrm>
            <a:prstGeom prst="line">
              <a:avLst/>
            </a:prstGeom>
            <a:ln w="76200">
              <a:solidFill>
                <a:srgbClr val="E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to 278"/>
            <p:cNvCxnSpPr/>
            <p:nvPr/>
          </p:nvCxnSpPr>
          <p:spPr bwMode="auto">
            <a:xfrm>
              <a:off x="1924085" y="5452696"/>
              <a:ext cx="79393" cy="0"/>
            </a:xfrm>
            <a:prstGeom prst="line">
              <a:avLst/>
            </a:prstGeom>
            <a:ln w="76200">
              <a:solidFill>
                <a:srgbClr val="0F7B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to 279"/>
            <p:cNvCxnSpPr/>
            <p:nvPr/>
          </p:nvCxnSpPr>
          <p:spPr bwMode="auto">
            <a:xfrm>
              <a:off x="2030470" y="5452696"/>
              <a:ext cx="79393" cy="0"/>
            </a:xfrm>
            <a:prstGeom prst="line">
              <a:avLst/>
            </a:prstGeom>
            <a:ln w="76200">
              <a:solidFill>
                <a:srgbClr val="0F7B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to 280"/>
            <p:cNvCxnSpPr/>
            <p:nvPr/>
          </p:nvCxnSpPr>
          <p:spPr bwMode="auto">
            <a:xfrm>
              <a:off x="2133681" y="5452696"/>
              <a:ext cx="79393" cy="0"/>
            </a:xfrm>
            <a:prstGeom prst="line">
              <a:avLst/>
            </a:prstGeom>
            <a:ln w="76200">
              <a:solidFill>
                <a:srgbClr val="0F7B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to 281"/>
            <p:cNvCxnSpPr/>
            <p:nvPr/>
          </p:nvCxnSpPr>
          <p:spPr bwMode="auto">
            <a:xfrm>
              <a:off x="2238479" y="5452696"/>
              <a:ext cx="79393" cy="0"/>
            </a:xfrm>
            <a:prstGeom prst="line">
              <a:avLst/>
            </a:prstGeom>
            <a:ln w="76200">
              <a:solidFill>
                <a:srgbClr val="0F7B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to 282"/>
            <p:cNvCxnSpPr/>
            <p:nvPr/>
          </p:nvCxnSpPr>
          <p:spPr bwMode="auto">
            <a:xfrm>
              <a:off x="2335338" y="5452696"/>
              <a:ext cx="80981" cy="0"/>
            </a:xfrm>
            <a:prstGeom prst="line">
              <a:avLst/>
            </a:prstGeom>
            <a:ln w="76200">
              <a:solidFill>
                <a:srgbClr val="0F7B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ítulo 4"/>
          <p:cNvSpPr>
            <a:spLocks noGrp="1"/>
          </p:cNvSpPr>
          <p:nvPr>
            <p:ph type="title"/>
          </p:nvPr>
        </p:nvSpPr>
        <p:spPr>
          <a:xfrm>
            <a:off x="132260" y="16977"/>
            <a:ext cx="8920299" cy="68841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+mn-lt"/>
              </a:rPr>
              <a:t>INVESTIMENTO EM TRANSMISSÃO</a:t>
            </a:r>
            <a:endParaRPr lang="pt-BR" sz="2400" b="1" dirty="0">
              <a:latin typeface="+mn-lt"/>
            </a:endParaRPr>
          </a:p>
        </p:txBody>
      </p:sp>
      <p:sp>
        <p:nvSpPr>
          <p:cNvPr id="57" name="Pentágono 56"/>
          <p:cNvSpPr/>
          <p:nvPr/>
        </p:nvSpPr>
        <p:spPr>
          <a:xfrm>
            <a:off x="158750" y="1040329"/>
            <a:ext cx="4317999" cy="502721"/>
          </a:xfrm>
          <a:prstGeom prst="homePlate">
            <a:avLst/>
          </a:prstGeom>
          <a:solidFill>
            <a:srgbClr val="2E94B9"/>
          </a:solidFill>
          <a:ln>
            <a:solidFill>
              <a:srgbClr val="2E94B9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LEILÃO DE OUTUBRO DE 2015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8300418" y="6545088"/>
            <a:ext cx="7986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 smtClean="0"/>
              <a:t>Fonte: EPE</a:t>
            </a:r>
            <a:endParaRPr lang="pt-BR" sz="1100" i="1" dirty="0"/>
          </a:p>
        </p:txBody>
      </p:sp>
    </p:spTree>
    <p:extLst>
      <p:ext uri="{BB962C8B-B14F-4D97-AF65-F5344CB8AC3E}">
        <p14:creationId xmlns:p14="http://schemas.microsoft.com/office/powerpoint/2010/main" val="355326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Imagem 8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930"/>
            <a:ext cx="9144000" cy="909638"/>
          </a:xfrm>
          <a:prstGeom prst="rect">
            <a:avLst/>
          </a:prstGeom>
        </p:spPr>
      </p:pic>
      <p:pic>
        <p:nvPicPr>
          <p:cNvPr id="4" name="Espaço Reservado para Conteúdo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61" y="-52464"/>
            <a:ext cx="821635" cy="821635"/>
          </a:xfrm>
          <a:prstGeom prst="rect">
            <a:avLst/>
          </a:prstGeom>
        </p:spPr>
      </p:pic>
      <p:grpSp>
        <p:nvGrpSpPr>
          <p:cNvPr id="6" name="Grupo 9"/>
          <p:cNvGrpSpPr>
            <a:grpSpLocks/>
          </p:cNvGrpSpPr>
          <p:nvPr/>
        </p:nvGrpSpPr>
        <p:grpSpPr bwMode="auto">
          <a:xfrm>
            <a:off x="1874838" y="5647427"/>
            <a:ext cx="1435100" cy="623887"/>
            <a:chOff x="1768475" y="5012906"/>
            <a:chExt cx="1435419" cy="623962"/>
          </a:xfrm>
        </p:grpSpPr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1768475" y="5012906"/>
              <a:ext cx="1435419" cy="623962"/>
              <a:chOff x="0" y="145"/>
              <a:chExt cx="1285" cy="559"/>
            </a:xfrm>
          </p:grpSpPr>
          <p:sp>
            <p:nvSpPr>
              <p:cNvPr id="19" name="AutoShape 9"/>
              <p:cNvSpPr>
                <a:spLocks/>
              </p:cNvSpPr>
              <p:nvPr/>
            </p:nvSpPr>
            <p:spPr bwMode="auto">
              <a:xfrm>
                <a:off x="0" y="145"/>
                <a:ext cx="1285" cy="559"/>
              </a:xfrm>
              <a:prstGeom prst="roundRect">
                <a:avLst>
                  <a:gd name="adj" fmla="val 16097"/>
                </a:avLst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endParaRPr>
              </a:p>
            </p:txBody>
          </p:sp>
          <p:sp>
            <p:nvSpPr>
              <p:cNvPr id="20" name="Rectangle 10"/>
              <p:cNvSpPr>
                <a:spLocks/>
              </p:cNvSpPr>
              <p:nvPr/>
            </p:nvSpPr>
            <p:spPr bwMode="auto">
              <a:xfrm>
                <a:off x="640" y="259"/>
                <a:ext cx="645" cy="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en-US" altLang="pt-BR" sz="1500">
                    <a:solidFill>
                      <a:srgbClr val="193A59"/>
                    </a:solidFill>
                    <a:latin typeface="Calibri" panose="020F0502020204030204" pitchFamily="34" charset="0"/>
                    <a:ea typeface="ヒラギノ角ゴ ProN W3"/>
                    <a:cs typeface="ヒラギノ角ゴ ProN W3"/>
                    <a:sym typeface="Helvetica" panose="020B0604020202020204" pitchFamily="34" charset="0"/>
                  </a:rPr>
                  <a:t>500 kV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pt-BR" sz="1500">
                    <a:solidFill>
                      <a:srgbClr val="193A59"/>
                    </a:solidFill>
                    <a:latin typeface="Calibri" panose="020F0502020204030204" pitchFamily="34" charset="0"/>
                    <a:ea typeface="ヒラギノ角ゴ ProN W3"/>
                    <a:cs typeface="ヒラギノ角ゴ ProN W3"/>
                    <a:sym typeface="Helvetica" panose="020B0604020202020204" pitchFamily="34" charset="0"/>
                  </a:rPr>
                  <a:t>230 kV</a:t>
                </a:r>
              </a:p>
            </p:txBody>
          </p:sp>
        </p:grpSp>
        <p:cxnSp>
          <p:nvCxnSpPr>
            <p:cNvPr id="9" name="Conector reto 248"/>
            <p:cNvCxnSpPr/>
            <p:nvPr/>
          </p:nvCxnSpPr>
          <p:spPr bwMode="auto">
            <a:xfrm>
              <a:off x="1924085" y="5227244"/>
              <a:ext cx="79393" cy="0"/>
            </a:xfrm>
            <a:prstGeom prst="line">
              <a:avLst/>
            </a:prstGeom>
            <a:ln w="76200">
              <a:solidFill>
                <a:srgbClr val="E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273"/>
            <p:cNvCxnSpPr/>
            <p:nvPr/>
          </p:nvCxnSpPr>
          <p:spPr bwMode="auto">
            <a:xfrm>
              <a:off x="2030470" y="5227244"/>
              <a:ext cx="79393" cy="0"/>
            </a:xfrm>
            <a:prstGeom prst="line">
              <a:avLst/>
            </a:prstGeom>
            <a:ln w="76200">
              <a:solidFill>
                <a:srgbClr val="E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75"/>
            <p:cNvCxnSpPr/>
            <p:nvPr/>
          </p:nvCxnSpPr>
          <p:spPr bwMode="auto">
            <a:xfrm>
              <a:off x="2133681" y="5227244"/>
              <a:ext cx="79393" cy="0"/>
            </a:xfrm>
            <a:prstGeom prst="line">
              <a:avLst/>
            </a:prstGeom>
            <a:ln w="76200">
              <a:solidFill>
                <a:srgbClr val="E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276"/>
            <p:cNvCxnSpPr/>
            <p:nvPr/>
          </p:nvCxnSpPr>
          <p:spPr bwMode="auto">
            <a:xfrm>
              <a:off x="2238479" y="5227244"/>
              <a:ext cx="79393" cy="0"/>
            </a:xfrm>
            <a:prstGeom prst="line">
              <a:avLst/>
            </a:prstGeom>
            <a:ln w="76200">
              <a:solidFill>
                <a:srgbClr val="E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277"/>
            <p:cNvCxnSpPr/>
            <p:nvPr/>
          </p:nvCxnSpPr>
          <p:spPr bwMode="auto">
            <a:xfrm>
              <a:off x="2335338" y="5227244"/>
              <a:ext cx="80981" cy="0"/>
            </a:xfrm>
            <a:prstGeom prst="line">
              <a:avLst/>
            </a:prstGeom>
            <a:ln w="76200">
              <a:solidFill>
                <a:srgbClr val="E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278"/>
            <p:cNvCxnSpPr/>
            <p:nvPr/>
          </p:nvCxnSpPr>
          <p:spPr bwMode="auto">
            <a:xfrm>
              <a:off x="1924085" y="5452696"/>
              <a:ext cx="79393" cy="0"/>
            </a:xfrm>
            <a:prstGeom prst="line">
              <a:avLst/>
            </a:prstGeom>
            <a:ln w="76200">
              <a:solidFill>
                <a:srgbClr val="0F7B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279"/>
            <p:cNvCxnSpPr/>
            <p:nvPr/>
          </p:nvCxnSpPr>
          <p:spPr bwMode="auto">
            <a:xfrm>
              <a:off x="2030470" y="5452696"/>
              <a:ext cx="79393" cy="0"/>
            </a:xfrm>
            <a:prstGeom prst="line">
              <a:avLst/>
            </a:prstGeom>
            <a:ln w="76200">
              <a:solidFill>
                <a:srgbClr val="0F7B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280"/>
            <p:cNvCxnSpPr/>
            <p:nvPr/>
          </p:nvCxnSpPr>
          <p:spPr bwMode="auto">
            <a:xfrm>
              <a:off x="2133681" y="5452696"/>
              <a:ext cx="79393" cy="0"/>
            </a:xfrm>
            <a:prstGeom prst="line">
              <a:avLst/>
            </a:prstGeom>
            <a:ln w="76200">
              <a:solidFill>
                <a:srgbClr val="0F7B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281"/>
            <p:cNvCxnSpPr/>
            <p:nvPr/>
          </p:nvCxnSpPr>
          <p:spPr bwMode="auto">
            <a:xfrm>
              <a:off x="2238479" y="5452696"/>
              <a:ext cx="79393" cy="0"/>
            </a:xfrm>
            <a:prstGeom prst="line">
              <a:avLst/>
            </a:prstGeom>
            <a:ln w="76200">
              <a:solidFill>
                <a:srgbClr val="0F7B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282"/>
            <p:cNvCxnSpPr/>
            <p:nvPr/>
          </p:nvCxnSpPr>
          <p:spPr bwMode="auto">
            <a:xfrm>
              <a:off x="2335338" y="5452696"/>
              <a:ext cx="80981" cy="0"/>
            </a:xfrm>
            <a:prstGeom prst="line">
              <a:avLst/>
            </a:prstGeom>
            <a:ln w="76200">
              <a:solidFill>
                <a:srgbClr val="0F7B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1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" t="6329" r="9685" b="22025"/>
          <a:stretch>
            <a:fillRect/>
          </a:stretch>
        </p:blipFill>
        <p:spPr bwMode="auto">
          <a:xfrm>
            <a:off x="1682750" y="1096064"/>
            <a:ext cx="7461250" cy="5600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Line 8"/>
          <p:cNvSpPr>
            <a:spLocks noChangeShapeType="1"/>
          </p:cNvSpPr>
          <p:nvPr/>
        </p:nvSpPr>
        <p:spPr bwMode="auto">
          <a:xfrm flipH="1" flipV="1">
            <a:off x="1665288" y="2913752"/>
            <a:ext cx="61912" cy="17462"/>
          </a:xfrm>
          <a:prstGeom prst="line">
            <a:avLst/>
          </a:prstGeom>
          <a:noFill/>
          <a:ln w="9525">
            <a:solidFill>
              <a:srgbClr val="6699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69" tIns="45685" rIns="91369" bIns="45685" anchor="ctr"/>
          <a:lstStyle/>
          <a:p>
            <a:endParaRPr lang="pt-BR"/>
          </a:p>
        </p:txBody>
      </p:sp>
      <p:sp>
        <p:nvSpPr>
          <p:cNvPr id="23" name="Line 37"/>
          <p:cNvSpPr>
            <a:spLocks noChangeShapeType="1"/>
          </p:cNvSpPr>
          <p:nvPr/>
        </p:nvSpPr>
        <p:spPr bwMode="auto">
          <a:xfrm>
            <a:off x="2036763" y="2926452"/>
            <a:ext cx="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69" tIns="45685" rIns="91369" bIns="45685" anchor="ctr"/>
          <a:lstStyle/>
          <a:p>
            <a:endParaRPr lang="pt-BR"/>
          </a:p>
        </p:txBody>
      </p:sp>
      <p:sp>
        <p:nvSpPr>
          <p:cNvPr id="24" name="Line 44"/>
          <p:cNvSpPr>
            <a:spLocks noChangeShapeType="1"/>
          </p:cNvSpPr>
          <p:nvPr/>
        </p:nvSpPr>
        <p:spPr bwMode="auto">
          <a:xfrm flipH="1" flipV="1">
            <a:off x="2733675" y="3270939"/>
            <a:ext cx="9525" cy="39688"/>
          </a:xfrm>
          <a:prstGeom prst="line">
            <a:avLst/>
          </a:prstGeom>
          <a:noFill/>
          <a:ln w="12700">
            <a:solidFill>
              <a:srgbClr val="66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69" tIns="45685" rIns="91369" bIns="45685" anchor="ctr"/>
          <a:lstStyle/>
          <a:p>
            <a:endParaRPr lang="pt-BR"/>
          </a:p>
        </p:txBody>
      </p:sp>
      <p:grpSp>
        <p:nvGrpSpPr>
          <p:cNvPr id="26" name="Grupo 100"/>
          <p:cNvGrpSpPr>
            <a:grpSpLocks/>
          </p:cNvGrpSpPr>
          <p:nvPr/>
        </p:nvGrpSpPr>
        <p:grpSpPr bwMode="auto">
          <a:xfrm>
            <a:off x="5113338" y="1459602"/>
            <a:ext cx="1944687" cy="647700"/>
            <a:chOff x="3981780" y="1266704"/>
            <a:chExt cx="1946739" cy="645186"/>
          </a:xfrm>
        </p:grpSpPr>
        <p:sp>
          <p:nvSpPr>
            <p:cNvPr id="27" name="Text Box 54"/>
            <p:cNvSpPr txBox="1">
              <a:spLocks noChangeArrowheads="1"/>
            </p:cNvSpPr>
            <p:nvPr/>
          </p:nvSpPr>
          <p:spPr bwMode="auto">
            <a:xfrm>
              <a:off x="3981780" y="1553870"/>
              <a:ext cx="954919" cy="261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1313" indent="-341313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11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rPr>
                <a:t>Vila do Conde</a:t>
              </a:r>
              <a:endParaRPr lang="en-US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sp>
          <p:nvSpPr>
            <p:cNvPr id="28" name="Text Box 54"/>
            <p:cNvSpPr txBox="1">
              <a:spLocks noChangeArrowheads="1"/>
            </p:cNvSpPr>
            <p:nvPr/>
          </p:nvSpPr>
          <p:spPr bwMode="auto">
            <a:xfrm>
              <a:off x="5190281" y="1482043"/>
              <a:ext cx="666134" cy="261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1313" indent="-341313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11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rPr>
                <a:t>Marituba</a:t>
              </a:r>
              <a:endParaRPr lang="en-US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sp>
          <p:nvSpPr>
            <p:cNvPr id="29" name="Text Box 54"/>
            <p:cNvSpPr txBox="1">
              <a:spLocks noChangeArrowheads="1"/>
            </p:cNvSpPr>
            <p:nvPr/>
          </p:nvSpPr>
          <p:spPr bwMode="auto">
            <a:xfrm>
              <a:off x="5191792" y="1650613"/>
              <a:ext cx="736727" cy="261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1313" indent="-341313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11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rPr>
                <a:t>Castanhal</a:t>
              </a:r>
              <a:endParaRPr lang="en-US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sp>
          <p:nvSpPr>
            <p:cNvPr id="30" name="Text Box 54"/>
            <p:cNvSpPr txBox="1">
              <a:spLocks noChangeArrowheads="1"/>
            </p:cNvSpPr>
            <p:nvPr/>
          </p:nvSpPr>
          <p:spPr bwMode="auto">
            <a:xfrm>
              <a:off x="5135402" y="1266704"/>
              <a:ext cx="544445" cy="26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1313" indent="-341313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11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rPr>
                <a:t>Utinga</a:t>
              </a:r>
              <a:endParaRPr lang="en-US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</p:grpSp>
      <p:grpSp>
        <p:nvGrpSpPr>
          <p:cNvPr id="31" name="Grupo 46"/>
          <p:cNvGrpSpPr>
            <a:grpSpLocks/>
          </p:cNvGrpSpPr>
          <p:nvPr/>
        </p:nvGrpSpPr>
        <p:grpSpPr bwMode="auto">
          <a:xfrm>
            <a:off x="6257925" y="1599302"/>
            <a:ext cx="104775" cy="258762"/>
            <a:chOff x="4910138" y="1450975"/>
            <a:chExt cx="104775" cy="258763"/>
          </a:xfrm>
        </p:grpSpPr>
        <p:sp>
          <p:nvSpPr>
            <p:cNvPr id="32" name="Oval 58"/>
            <p:cNvSpPr>
              <a:spLocks noChangeArrowheads="1"/>
            </p:cNvSpPr>
            <p:nvPr/>
          </p:nvSpPr>
          <p:spPr bwMode="auto">
            <a:xfrm flipV="1">
              <a:off x="4922838" y="1628775"/>
              <a:ext cx="82550" cy="80963"/>
            </a:xfrm>
            <a:prstGeom prst="ellipse">
              <a:avLst/>
            </a:prstGeom>
            <a:solidFill>
              <a:srgbClr val="0F7B48"/>
            </a:solidFill>
            <a:ln w="38100" algn="ctr">
              <a:solidFill>
                <a:srgbClr val="0F7B48"/>
              </a:solidFill>
              <a:round/>
              <a:headEnd/>
              <a:tailEnd/>
            </a:ln>
          </p:spPr>
          <p:txBody>
            <a:bodyPr wrap="none" lIns="91425" tIns="45713" rIns="91425" bIns="45713" anchor="ctr"/>
            <a:lstStyle>
              <a:lvl1pPr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pt-BR" sz="1200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cxnSp>
          <p:nvCxnSpPr>
            <p:cNvPr id="33" name="Conector reto 32"/>
            <p:cNvCxnSpPr>
              <a:stCxn id="34" idx="1"/>
            </p:cNvCxnSpPr>
            <p:nvPr/>
          </p:nvCxnSpPr>
          <p:spPr bwMode="auto">
            <a:xfrm flipV="1">
              <a:off x="4945063" y="1541462"/>
              <a:ext cx="15875" cy="122238"/>
            </a:xfrm>
            <a:prstGeom prst="line">
              <a:avLst/>
            </a:prstGeom>
            <a:ln w="38100">
              <a:solidFill>
                <a:srgbClr val="0F7B48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58"/>
            <p:cNvSpPr>
              <a:spLocks noChangeArrowheads="1"/>
            </p:cNvSpPr>
            <p:nvPr/>
          </p:nvSpPr>
          <p:spPr bwMode="auto">
            <a:xfrm flipV="1">
              <a:off x="4932363" y="1593850"/>
              <a:ext cx="82550" cy="80963"/>
            </a:xfrm>
            <a:prstGeom prst="ellipse">
              <a:avLst/>
            </a:prstGeom>
            <a:solidFill>
              <a:srgbClr val="0F7B48"/>
            </a:solidFill>
            <a:ln w="38100" algn="ctr">
              <a:solidFill>
                <a:srgbClr val="0F7B48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pt-BR" sz="1200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sp>
          <p:nvSpPr>
            <p:cNvPr id="35" name="Oval 58"/>
            <p:cNvSpPr>
              <a:spLocks noChangeArrowheads="1"/>
            </p:cNvSpPr>
            <p:nvPr/>
          </p:nvSpPr>
          <p:spPr bwMode="auto">
            <a:xfrm flipV="1">
              <a:off x="4910138" y="1450975"/>
              <a:ext cx="82550" cy="80963"/>
            </a:xfrm>
            <a:prstGeom prst="ellipse">
              <a:avLst/>
            </a:prstGeom>
            <a:solidFill>
              <a:srgbClr val="0F7B48"/>
            </a:solidFill>
            <a:ln w="38100" algn="ctr">
              <a:solidFill>
                <a:srgbClr val="0F7B48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pt-BR" sz="1200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</p:grpSp>
      <p:grpSp>
        <p:nvGrpSpPr>
          <p:cNvPr id="36" name="Grupo 104"/>
          <p:cNvGrpSpPr>
            <a:grpSpLocks/>
          </p:cNvGrpSpPr>
          <p:nvPr/>
        </p:nvGrpSpPr>
        <p:grpSpPr bwMode="auto">
          <a:xfrm>
            <a:off x="5992813" y="1759639"/>
            <a:ext cx="347662" cy="249238"/>
            <a:chOff x="4900344" y="1477075"/>
            <a:chExt cx="348545" cy="248936"/>
          </a:xfrm>
        </p:grpSpPr>
        <p:cxnSp>
          <p:nvCxnSpPr>
            <p:cNvPr id="37" name="Conector reto 36"/>
            <p:cNvCxnSpPr>
              <a:stCxn id="38" idx="1"/>
            </p:cNvCxnSpPr>
            <p:nvPr/>
          </p:nvCxnSpPr>
          <p:spPr bwMode="auto">
            <a:xfrm flipV="1">
              <a:off x="5178862" y="1592823"/>
              <a:ext cx="15915" cy="122089"/>
            </a:xfrm>
            <a:prstGeom prst="line">
              <a:avLst/>
            </a:prstGeom>
            <a:ln w="38100">
              <a:solidFill>
                <a:srgbClr val="0F7B48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58"/>
            <p:cNvSpPr>
              <a:spLocks noChangeArrowheads="1"/>
            </p:cNvSpPr>
            <p:nvPr/>
          </p:nvSpPr>
          <p:spPr bwMode="auto">
            <a:xfrm flipV="1">
              <a:off x="5166330" y="1645136"/>
              <a:ext cx="82559" cy="80875"/>
            </a:xfrm>
            <a:prstGeom prst="ellipse">
              <a:avLst/>
            </a:prstGeom>
            <a:solidFill>
              <a:srgbClr val="0F7B48"/>
            </a:solidFill>
            <a:ln w="38100" algn="ctr">
              <a:solidFill>
                <a:srgbClr val="0F7B48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pt-BR" sz="1200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sp>
          <p:nvSpPr>
            <p:cNvPr id="39" name="Oval 58"/>
            <p:cNvSpPr>
              <a:spLocks noChangeArrowheads="1"/>
            </p:cNvSpPr>
            <p:nvPr/>
          </p:nvSpPr>
          <p:spPr bwMode="auto">
            <a:xfrm flipV="1">
              <a:off x="5143980" y="1502960"/>
              <a:ext cx="82559" cy="80874"/>
            </a:xfrm>
            <a:prstGeom prst="ellipse">
              <a:avLst/>
            </a:prstGeom>
            <a:solidFill>
              <a:srgbClr val="0F7B48"/>
            </a:solidFill>
            <a:ln w="38100" algn="ctr">
              <a:solidFill>
                <a:srgbClr val="0F7B48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pt-BR" sz="1200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sp>
          <p:nvSpPr>
            <p:cNvPr id="40" name="Oval 58"/>
            <p:cNvSpPr>
              <a:spLocks noChangeArrowheads="1"/>
            </p:cNvSpPr>
            <p:nvPr/>
          </p:nvSpPr>
          <p:spPr bwMode="auto">
            <a:xfrm flipV="1">
              <a:off x="4900344" y="1521928"/>
              <a:ext cx="82559" cy="80874"/>
            </a:xfrm>
            <a:prstGeom prst="ellipse">
              <a:avLst/>
            </a:prstGeom>
            <a:solidFill>
              <a:srgbClr val="C00000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pt-BR" sz="1200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cxnSp>
          <p:nvCxnSpPr>
            <p:cNvPr id="41" name="Conector reto 40"/>
            <p:cNvCxnSpPr>
              <a:stCxn id="42" idx="2"/>
              <a:endCxn id="40" idx="6"/>
            </p:cNvCxnSpPr>
            <p:nvPr/>
          </p:nvCxnSpPr>
          <p:spPr bwMode="auto">
            <a:xfrm flipH="1">
              <a:off x="4983104" y="1518300"/>
              <a:ext cx="135280" cy="44396"/>
            </a:xfrm>
            <a:prstGeom prst="line">
              <a:avLst/>
            </a:prstGeom>
            <a:ln w="3810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58"/>
            <p:cNvSpPr>
              <a:spLocks noChangeArrowheads="1"/>
            </p:cNvSpPr>
            <p:nvPr/>
          </p:nvSpPr>
          <p:spPr bwMode="auto">
            <a:xfrm flipV="1">
              <a:off x="5118617" y="1477075"/>
              <a:ext cx="82559" cy="80875"/>
            </a:xfrm>
            <a:prstGeom prst="ellipse">
              <a:avLst/>
            </a:prstGeom>
            <a:solidFill>
              <a:srgbClr val="C00000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pt-BR" sz="1200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</p:grpSp>
      <p:sp>
        <p:nvSpPr>
          <p:cNvPr id="43" name="Elipse 42"/>
          <p:cNvSpPr/>
          <p:nvPr/>
        </p:nvSpPr>
        <p:spPr>
          <a:xfrm>
            <a:off x="5035550" y="1377052"/>
            <a:ext cx="2320925" cy="981075"/>
          </a:xfrm>
          <a:prstGeom prst="ellipse">
            <a:avLst/>
          </a:prstGeom>
          <a:noFill/>
          <a:ln w="19050">
            <a:solidFill>
              <a:srgbClr val="904E1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4" name="Retângulo 76"/>
          <p:cNvSpPr>
            <a:spLocks noChangeArrowheads="1"/>
          </p:cNvSpPr>
          <p:nvPr/>
        </p:nvSpPr>
        <p:spPr bwMode="auto">
          <a:xfrm>
            <a:off x="7187440" y="1382608"/>
            <a:ext cx="879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pt-BR" altLang="pt-BR" sz="1600" b="1" dirty="0"/>
              <a:t>Lote E </a:t>
            </a:r>
            <a:endParaRPr lang="pt-BR" altLang="pt-BR" sz="1600" dirty="0"/>
          </a:p>
        </p:txBody>
      </p:sp>
      <p:grpSp>
        <p:nvGrpSpPr>
          <p:cNvPr id="45" name="Grupo 53"/>
          <p:cNvGrpSpPr>
            <a:grpSpLocks/>
          </p:cNvGrpSpPr>
          <p:nvPr/>
        </p:nvGrpSpPr>
        <p:grpSpPr bwMode="auto">
          <a:xfrm>
            <a:off x="6083440" y="2863696"/>
            <a:ext cx="335890" cy="470147"/>
            <a:chOff x="4895651" y="2222371"/>
            <a:chExt cx="335032" cy="469186"/>
          </a:xfrm>
          <a:solidFill>
            <a:srgbClr val="006600"/>
          </a:solidFill>
        </p:grpSpPr>
        <p:cxnSp>
          <p:nvCxnSpPr>
            <p:cNvPr id="46" name="Conector reto 45"/>
            <p:cNvCxnSpPr/>
            <p:nvPr/>
          </p:nvCxnSpPr>
          <p:spPr bwMode="auto">
            <a:xfrm flipH="1" flipV="1">
              <a:off x="4943646" y="2265872"/>
              <a:ext cx="216574" cy="339050"/>
            </a:xfrm>
            <a:prstGeom prst="line">
              <a:avLst/>
            </a:prstGeom>
            <a:grpFill/>
            <a:ln w="38100">
              <a:solidFill>
                <a:srgbClr val="0066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58"/>
            <p:cNvSpPr>
              <a:spLocks noChangeArrowheads="1"/>
            </p:cNvSpPr>
            <p:nvPr/>
          </p:nvSpPr>
          <p:spPr bwMode="auto">
            <a:xfrm flipV="1">
              <a:off x="5148124" y="2610682"/>
              <a:ext cx="82559" cy="80875"/>
            </a:xfrm>
            <a:prstGeom prst="ellipse">
              <a:avLst/>
            </a:prstGeom>
            <a:grpFill/>
            <a:ln w="38100" algn="ctr">
              <a:solidFill>
                <a:srgbClr val="0066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>
              <a:lvl1pPr defTabSz="639763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639763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639763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639763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639763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endParaRPr lang="en-US" altLang="pt-BR" sz="1200">
                <a:solidFill>
                  <a:srgbClr val="000000"/>
                </a:solidFill>
                <a:latin typeface="Arial Narrow" pitchFamily="34" charset="0"/>
                <a:sym typeface="Helvetica" pitchFamily="34" charset="0"/>
              </a:endParaRPr>
            </a:p>
          </p:txBody>
        </p:sp>
        <p:sp>
          <p:nvSpPr>
            <p:cNvPr id="48" name="Oval 58"/>
            <p:cNvSpPr>
              <a:spLocks noChangeArrowheads="1"/>
            </p:cNvSpPr>
            <p:nvPr/>
          </p:nvSpPr>
          <p:spPr bwMode="auto">
            <a:xfrm flipV="1">
              <a:off x="4895651" y="2222371"/>
              <a:ext cx="82559" cy="80874"/>
            </a:xfrm>
            <a:prstGeom prst="ellipse">
              <a:avLst/>
            </a:prstGeom>
            <a:grpFill/>
            <a:ln w="38100" algn="ctr">
              <a:solidFill>
                <a:srgbClr val="0066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>
              <a:lvl1pPr defTabSz="639763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639763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639763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639763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639763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endParaRPr lang="en-US" altLang="pt-BR" sz="1200">
                <a:solidFill>
                  <a:srgbClr val="000000"/>
                </a:solidFill>
                <a:latin typeface="Arial Narrow" pitchFamily="34" charset="0"/>
                <a:sym typeface="Helvetica" pitchFamily="34" charset="0"/>
              </a:endParaRPr>
            </a:p>
          </p:txBody>
        </p:sp>
      </p:grpSp>
      <p:sp>
        <p:nvSpPr>
          <p:cNvPr id="49" name="Text Box 54"/>
          <p:cNvSpPr txBox="1">
            <a:spLocks noChangeArrowheads="1"/>
          </p:cNvSpPr>
          <p:nvPr/>
        </p:nvSpPr>
        <p:spPr bwMode="auto">
          <a:xfrm>
            <a:off x="5437188" y="2712139"/>
            <a:ext cx="6778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1313" indent="-341313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rPr>
              <a:t>Xinguara</a:t>
            </a:r>
            <a:endParaRPr lang="en-US" altLang="pt-BR" sz="1100" b="1">
              <a:solidFill>
                <a:srgbClr val="000000"/>
              </a:solidFill>
              <a:latin typeface="Arial Narrow" panose="020B0606020202030204" pitchFamily="34" charset="0"/>
              <a:ea typeface="ヒラギノ角ゴ ProN W3"/>
              <a:cs typeface="ヒラギノ角ゴ ProN W3"/>
              <a:sym typeface="Helvetica" panose="020B0604020202020204" pitchFamily="34" charset="0"/>
            </a:endParaRPr>
          </a:p>
        </p:txBody>
      </p:sp>
      <p:sp>
        <p:nvSpPr>
          <p:cNvPr id="50" name="Text Box 54"/>
          <p:cNvSpPr txBox="1">
            <a:spLocks noChangeArrowheads="1"/>
          </p:cNvSpPr>
          <p:nvPr/>
        </p:nvSpPr>
        <p:spPr bwMode="auto">
          <a:xfrm>
            <a:off x="5197475" y="3267764"/>
            <a:ext cx="13335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1313" indent="-341313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rPr>
              <a:t>Santana do Araguaia</a:t>
            </a:r>
            <a:endParaRPr lang="en-US" altLang="pt-BR" sz="1100" b="1">
              <a:solidFill>
                <a:srgbClr val="000000"/>
              </a:solidFill>
              <a:latin typeface="Arial Narrow" panose="020B0606020202030204" pitchFamily="34" charset="0"/>
              <a:ea typeface="ヒラギノ角ゴ ProN W3"/>
              <a:cs typeface="ヒラギノ角ゴ ProN W3"/>
              <a:sym typeface="Helvetica" panose="020B0604020202020204" pitchFamily="34" charset="0"/>
            </a:endParaRPr>
          </a:p>
        </p:txBody>
      </p:sp>
      <p:sp>
        <p:nvSpPr>
          <p:cNvPr id="51" name="Elipse 50"/>
          <p:cNvSpPr/>
          <p:nvPr/>
        </p:nvSpPr>
        <p:spPr>
          <a:xfrm>
            <a:off x="4986338" y="2562914"/>
            <a:ext cx="1822450" cy="1184275"/>
          </a:xfrm>
          <a:prstGeom prst="ellipse">
            <a:avLst/>
          </a:prstGeom>
          <a:noFill/>
          <a:ln w="19050">
            <a:solidFill>
              <a:srgbClr val="904E1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2" name="Retângulo 76"/>
          <p:cNvSpPr>
            <a:spLocks noChangeArrowheads="1"/>
          </p:cNvSpPr>
          <p:nvPr/>
        </p:nvSpPr>
        <p:spPr bwMode="auto">
          <a:xfrm>
            <a:off x="5464175" y="3699564"/>
            <a:ext cx="8810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pt-BR" altLang="pt-BR" sz="1600" b="1"/>
              <a:t>Lote F </a:t>
            </a:r>
            <a:endParaRPr lang="pt-BR" altLang="pt-BR" sz="1600"/>
          </a:p>
        </p:txBody>
      </p:sp>
      <p:graphicFrame>
        <p:nvGraphicFramePr>
          <p:cNvPr id="53" name="Tabela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128744"/>
              </p:ext>
            </p:extLst>
          </p:nvPr>
        </p:nvGraphicFramePr>
        <p:xfrm>
          <a:off x="180149" y="1800000"/>
          <a:ext cx="4201352" cy="408799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4201352"/>
              </a:tblGrid>
              <a:tr h="23695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Lotes E, F, G e I 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4" marT="9530" marB="0" anchor="ctr">
                    <a:solidFill>
                      <a:srgbClr val="2E94B9"/>
                    </a:solidFill>
                  </a:tcPr>
                </a:tc>
              </a:tr>
              <a:tr h="73502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Linhas de Transmissão:    </a:t>
                      </a:r>
                      <a:r>
                        <a:rPr lang="pt-BR" sz="1600" b="1" u="none" strike="noStrike" dirty="0" smtClean="0">
                          <a:effectLst/>
                        </a:rPr>
                        <a:t>148 km (lote E)</a:t>
                      </a:r>
                      <a:r>
                        <a:rPr lang="pt-BR" sz="1600" b="1" u="none" strike="noStrike" kern="1200" dirty="0" smtClean="0">
                          <a:effectLst/>
                        </a:rPr>
                        <a:t>         </a:t>
                      </a:r>
                    </a:p>
                    <a:p>
                      <a:pPr algn="l" rtl="0" fontAlgn="ctr"/>
                      <a:r>
                        <a:rPr lang="pt-BR" sz="1600" b="1" u="none" strike="noStrike" kern="1200" dirty="0" smtClean="0">
                          <a:effectLst/>
                        </a:rPr>
                        <a:t>                                              270</a:t>
                      </a:r>
                      <a:r>
                        <a:rPr lang="pt-BR" sz="1600" b="1" u="none" strike="noStrike" kern="1200" baseline="0" dirty="0" smtClean="0">
                          <a:effectLst/>
                        </a:rPr>
                        <a:t> km (lote F)</a:t>
                      </a:r>
                    </a:p>
                    <a:p>
                      <a:pPr algn="l" rtl="0" fontAlgn="ctr"/>
                      <a:r>
                        <a:rPr lang="pt-BR" sz="1600" b="1" u="none" strike="noStrike" kern="1200" baseline="0" dirty="0" smtClean="0">
                          <a:effectLst/>
                        </a:rPr>
                        <a:t>                                                97 km (</a:t>
                      </a:r>
                      <a:r>
                        <a:rPr lang="pt-BR" sz="1600" b="1" u="none" strike="noStrike" kern="1200" dirty="0" smtClean="0">
                          <a:effectLst/>
                        </a:rPr>
                        <a:t>lote G)</a:t>
                      </a:r>
                    </a:p>
                    <a:p>
                      <a:pPr algn="l" rtl="0" fontAlgn="ctr"/>
                      <a:r>
                        <a:rPr lang="pt-BR" sz="1600" b="1" u="none" strike="noStrike" kern="1200" dirty="0" smtClean="0">
                          <a:effectLst/>
                        </a:rPr>
                        <a:t>                                              165 km</a:t>
                      </a:r>
                      <a:r>
                        <a:rPr lang="pt-BR" sz="1600" b="1" u="none" strike="noStrike" kern="1200" baseline="0" dirty="0" smtClean="0">
                          <a:effectLst/>
                        </a:rPr>
                        <a:t> (lote I)</a:t>
                      </a:r>
                      <a:endParaRPr lang="pt-BR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4" marT="9530" marB="0" anchor="ctr"/>
                </a:tc>
              </a:tr>
              <a:tr h="23695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Níveis de tensão:              </a:t>
                      </a:r>
                      <a:r>
                        <a:rPr lang="pt-BR" sz="1600" b="1" u="none" strike="noStrike" dirty="0" smtClean="0">
                          <a:effectLst/>
                        </a:rPr>
                        <a:t>230</a:t>
                      </a:r>
                      <a:r>
                        <a:rPr lang="pt-BR" sz="1600" b="1" u="none" strike="noStrike" baseline="0" dirty="0" smtClean="0">
                          <a:effectLst/>
                        </a:rPr>
                        <a:t> e 500 </a:t>
                      </a:r>
                      <a:r>
                        <a:rPr lang="pt-BR" sz="1600" b="1" u="none" strike="noStrike" dirty="0" smtClean="0">
                          <a:effectLst/>
                        </a:rPr>
                        <a:t>kV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4" marT="95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3502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Objetivo: </a:t>
                      </a:r>
                      <a:r>
                        <a:rPr lang="pt-BR" sz="1600" b="1" u="none" strike="noStrike" dirty="0" smtClean="0">
                          <a:effectLst/>
                        </a:rPr>
                        <a:t>Atendimento às cargas  do</a:t>
                      </a:r>
                      <a:r>
                        <a:rPr lang="pt-BR" sz="1600" b="1" u="none" strike="noStrike" baseline="0" dirty="0" smtClean="0">
                          <a:effectLst/>
                        </a:rPr>
                        <a:t> estado PA  (lotes E </a:t>
                      </a:r>
                      <a:r>
                        <a:rPr lang="pt-BR" sz="1600" b="1" u="none" strike="noStrike" baseline="0" dirty="0" err="1" smtClean="0">
                          <a:effectLst/>
                        </a:rPr>
                        <a:t>e</a:t>
                      </a:r>
                      <a:r>
                        <a:rPr lang="pt-BR" sz="1600" b="1" u="none" strike="noStrike" baseline="0" dirty="0" smtClean="0">
                          <a:effectLst/>
                        </a:rPr>
                        <a:t> F) e escoamento de geração eólica no estado do CE (lote G) e reforço no sistema da região sul da BA (lote I)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4" marT="9530" marB="0" anchor="ctr"/>
                </a:tc>
              </a:tr>
              <a:tr h="37321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Prazo de execução:          </a:t>
                      </a:r>
                      <a:r>
                        <a:rPr lang="pt-BR" sz="1600" b="1" u="none" strike="noStrike" dirty="0" smtClean="0">
                          <a:effectLst/>
                        </a:rPr>
                        <a:t> a definir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4" marT="95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3502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Investimento estimado:  </a:t>
                      </a:r>
                      <a:r>
                        <a:rPr lang="pt-BR" sz="1600" b="1" u="none" strike="noStrike" dirty="0" smtClean="0">
                          <a:effectLst/>
                        </a:rPr>
                        <a:t>R</a:t>
                      </a:r>
                      <a:r>
                        <a:rPr lang="pt-BR" sz="1600" b="1" u="none" strike="noStrike" dirty="0">
                          <a:effectLst/>
                        </a:rPr>
                        <a:t>$ </a:t>
                      </a:r>
                      <a:r>
                        <a:rPr lang="pt-BR" sz="1600" b="1" u="none" strike="noStrike" dirty="0" smtClean="0">
                          <a:effectLst/>
                        </a:rPr>
                        <a:t>460 milhões (lote E)</a:t>
                      </a:r>
                      <a:endParaRPr lang="pt-BR" sz="1600" b="1" u="none" strike="noStrike" kern="1200" dirty="0" smtClean="0">
                        <a:effectLst/>
                      </a:endParaRPr>
                    </a:p>
                    <a:p>
                      <a:pPr algn="l" rtl="0" fontAlgn="ctr"/>
                      <a:r>
                        <a:rPr lang="pt-BR" sz="1600" b="1" u="none" strike="noStrike" kern="1200" dirty="0" smtClean="0">
                          <a:effectLst/>
                        </a:rPr>
                        <a:t>                                             R$ 370 milhões (lote F)</a:t>
                      </a:r>
                    </a:p>
                    <a:p>
                      <a:pPr algn="l" rtl="0" fontAlgn="ctr"/>
                      <a:r>
                        <a:rPr lang="pt-BR" sz="1600" b="1" u="none" strike="noStrike" kern="1200" dirty="0" smtClean="0">
                          <a:effectLst/>
                        </a:rPr>
                        <a:t>                                             R$ 160 milhões (lote G)</a:t>
                      </a:r>
                    </a:p>
                    <a:p>
                      <a:pPr algn="l" rtl="0" fontAlgn="ctr"/>
                      <a:r>
                        <a:rPr lang="pt-BR" sz="1600" b="1" u="none" strike="noStrike" kern="1200" dirty="0" smtClean="0">
                          <a:effectLst/>
                        </a:rPr>
                        <a:t>                                             R$ 380 milhões (lote I)</a:t>
                      </a:r>
                      <a:endParaRPr lang="pt-BR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4" marT="9530" marB="0" anchor="ctr"/>
                </a:tc>
              </a:tr>
              <a:tr h="19899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Duração da concessão:  </a:t>
                      </a:r>
                      <a:r>
                        <a:rPr lang="pt-BR" sz="1600" b="1" u="none" strike="noStrike" dirty="0" smtClean="0">
                          <a:effectLst/>
                        </a:rPr>
                        <a:t> </a:t>
                      </a:r>
                      <a:r>
                        <a:rPr lang="pt-BR" sz="1600" b="1" u="none" strike="noStrike" dirty="0">
                          <a:effectLst/>
                        </a:rPr>
                        <a:t>30 anos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4" marT="953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54" name="Grupo 53"/>
          <p:cNvGrpSpPr>
            <a:grpSpLocks/>
          </p:cNvGrpSpPr>
          <p:nvPr/>
        </p:nvGrpSpPr>
        <p:grpSpPr bwMode="auto">
          <a:xfrm>
            <a:off x="8379170" y="2297200"/>
            <a:ext cx="94512" cy="250806"/>
            <a:chOff x="5256465" y="1996046"/>
            <a:chExt cx="94271" cy="250294"/>
          </a:xfrm>
          <a:solidFill>
            <a:srgbClr val="006600"/>
          </a:solidFill>
        </p:grpSpPr>
        <p:cxnSp>
          <p:nvCxnSpPr>
            <p:cNvPr id="55" name="Conector reto 54"/>
            <p:cNvCxnSpPr>
              <a:stCxn id="56" idx="4"/>
            </p:cNvCxnSpPr>
            <p:nvPr/>
          </p:nvCxnSpPr>
          <p:spPr bwMode="auto">
            <a:xfrm flipH="1" flipV="1">
              <a:off x="5277115" y="2056592"/>
              <a:ext cx="32341" cy="108873"/>
            </a:xfrm>
            <a:prstGeom prst="line">
              <a:avLst/>
            </a:prstGeom>
            <a:grpFill/>
            <a:ln w="38100">
              <a:solidFill>
                <a:srgbClr val="0066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8"/>
            <p:cNvSpPr>
              <a:spLocks noChangeArrowheads="1"/>
            </p:cNvSpPr>
            <p:nvPr/>
          </p:nvSpPr>
          <p:spPr bwMode="auto">
            <a:xfrm flipV="1">
              <a:off x="5268177" y="2165465"/>
              <a:ext cx="82559" cy="80875"/>
            </a:xfrm>
            <a:prstGeom prst="ellipse">
              <a:avLst/>
            </a:prstGeom>
            <a:grpFill/>
            <a:ln w="38100" algn="ctr">
              <a:solidFill>
                <a:srgbClr val="0066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>
              <a:lvl1pPr defTabSz="639763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639763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639763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639763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639763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endParaRPr lang="en-US" altLang="pt-BR" sz="1200">
                <a:solidFill>
                  <a:srgbClr val="000000"/>
                </a:solidFill>
                <a:latin typeface="Arial Narrow" pitchFamily="34" charset="0"/>
                <a:sym typeface="Helvetica" pitchFamily="34" charset="0"/>
              </a:endParaRPr>
            </a:p>
          </p:txBody>
        </p:sp>
        <p:sp>
          <p:nvSpPr>
            <p:cNvPr id="57" name="Oval 58"/>
            <p:cNvSpPr>
              <a:spLocks noChangeArrowheads="1"/>
            </p:cNvSpPr>
            <p:nvPr/>
          </p:nvSpPr>
          <p:spPr bwMode="auto">
            <a:xfrm flipV="1">
              <a:off x="5256465" y="1996046"/>
              <a:ext cx="82559" cy="80874"/>
            </a:xfrm>
            <a:prstGeom prst="ellipse">
              <a:avLst/>
            </a:prstGeom>
            <a:grpFill/>
            <a:ln w="38100" algn="ctr">
              <a:solidFill>
                <a:srgbClr val="0066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>
              <a:lvl1pPr defTabSz="639763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639763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639763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639763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639763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endParaRPr lang="en-US" altLang="pt-BR" sz="1200">
                <a:solidFill>
                  <a:srgbClr val="000000"/>
                </a:solidFill>
                <a:latin typeface="Arial Narrow" pitchFamily="34" charset="0"/>
                <a:sym typeface="Helvetica" pitchFamily="34" charset="0"/>
              </a:endParaRPr>
            </a:p>
          </p:txBody>
        </p:sp>
      </p:grpSp>
      <p:sp>
        <p:nvSpPr>
          <p:cNvPr id="58" name="Text Box 54"/>
          <p:cNvSpPr txBox="1">
            <a:spLocks noChangeArrowheads="1"/>
          </p:cNvSpPr>
          <p:nvPr/>
        </p:nvSpPr>
        <p:spPr bwMode="auto">
          <a:xfrm>
            <a:off x="8112125" y="2096189"/>
            <a:ext cx="5762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1313" indent="-341313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rPr>
              <a:t>Acaraú</a:t>
            </a:r>
            <a:endParaRPr lang="en-US" altLang="pt-BR" sz="1100" b="1">
              <a:solidFill>
                <a:srgbClr val="000000"/>
              </a:solidFill>
              <a:latin typeface="Arial Narrow" panose="020B0606020202030204" pitchFamily="34" charset="0"/>
              <a:ea typeface="ヒラギノ角ゴ ProN W3"/>
              <a:cs typeface="ヒラギノ角ゴ ProN W3"/>
              <a:sym typeface="Helvetica" panose="020B0604020202020204" pitchFamily="34" charset="0"/>
            </a:endParaRPr>
          </a:p>
        </p:txBody>
      </p:sp>
      <p:sp>
        <p:nvSpPr>
          <p:cNvPr id="59" name="Text Box 54"/>
          <p:cNvSpPr txBox="1">
            <a:spLocks noChangeArrowheads="1"/>
          </p:cNvSpPr>
          <p:nvPr/>
        </p:nvSpPr>
        <p:spPr bwMode="auto">
          <a:xfrm>
            <a:off x="8189913" y="2551802"/>
            <a:ext cx="5445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1313" indent="-341313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rPr>
              <a:t>Sobral</a:t>
            </a:r>
            <a:endParaRPr lang="en-US" altLang="pt-BR" sz="1100" b="1">
              <a:solidFill>
                <a:srgbClr val="000000"/>
              </a:solidFill>
              <a:latin typeface="Arial Narrow" panose="020B0606020202030204" pitchFamily="34" charset="0"/>
              <a:ea typeface="ヒラギノ角ゴ ProN W3"/>
              <a:cs typeface="ヒラギノ角ゴ ProN W3"/>
              <a:sym typeface="Helvetica" panose="020B0604020202020204" pitchFamily="34" charset="0"/>
            </a:endParaRPr>
          </a:p>
        </p:txBody>
      </p:sp>
      <p:sp>
        <p:nvSpPr>
          <p:cNvPr id="60" name="Elipse 59"/>
          <p:cNvSpPr/>
          <p:nvPr/>
        </p:nvSpPr>
        <p:spPr>
          <a:xfrm>
            <a:off x="7921625" y="2008877"/>
            <a:ext cx="842963" cy="965200"/>
          </a:xfrm>
          <a:prstGeom prst="ellipse">
            <a:avLst/>
          </a:prstGeom>
          <a:noFill/>
          <a:ln w="19050">
            <a:solidFill>
              <a:srgbClr val="904E1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1" name="Retângulo 76"/>
          <p:cNvSpPr>
            <a:spLocks noChangeArrowheads="1"/>
          </p:cNvSpPr>
          <p:nvPr/>
        </p:nvSpPr>
        <p:spPr bwMode="auto">
          <a:xfrm>
            <a:off x="8287544" y="1676295"/>
            <a:ext cx="8937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pt-BR" altLang="pt-BR" sz="1600" b="1" dirty="0"/>
              <a:t>Lote G </a:t>
            </a:r>
            <a:endParaRPr lang="pt-BR" altLang="pt-BR" sz="1600" dirty="0"/>
          </a:p>
        </p:txBody>
      </p:sp>
      <p:grpSp>
        <p:nvGrpSpPr>
          <p:cNvPr id="62" name="Grupo 53"/>
          <p:cNvGrpSpPr>
            <a:grpSpLocks/>
          </p:cNvGrpSpPr>
          <p:nvPr/>
        </p:nvGrpSpPr>
        <p:grpSpPr bwMode="auto">
          <a:xfrm>
            <a:off x="8054278" y="4426626"/>
            <a:ext cx="280190" cy="184289"/>
            <a:chOff x="5239039" y="2001526"/>
            <a:chExt cx="287851" cy="183913"/>
          </a:xfrm>
          <a:solidFill>
            <a:srgbClr val="C00000"/>
          </a:solidFill>
        </p:grpSpPr>
        <p:cxnSp>
          <p:nvCxnSpPr>
            <p:cNvPr id="63" name="Conector reto 62"/>
            <p:cNvCxnSpPr/>
            <p:nvPr/>
          </p:nvCxnSpPr>
          <p:spPr bwMode="auto">
            <a:xfrm flipH="1" flipV="1">
              <a:off x="5260732" y="2041057"/>
              <a:ext cx="254067" cy="127013"/>
            </a:xfrm>
            <a:prstGeom prst="line">
              <a:avLst/>
            </a:prstGeom>
            <a:grpFill/>
            <a:ln w="3810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58"/>
            <p:cNvSpPr>
              <a:spLocks noChangeArrowheads="1"/>
            </p:cNvSpPr>
            <p:nvPr/>
          </p:nvSpPr>
          <p:spPr bwMode="auto">
            <a:xfrm flipV="1">
              <a:off x="5444331" y="2104564"/>
              <a:ext cx="82559" cy="80875"/>
            </a:xfrm>
            <a:prstGeom prst="ellipse">
              <a:avLst/>
            </a:prstGeom>
            <a:grpFill/>
            <a:ln w="38100" algn="ctr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>
              <a:lvl1pPr defTabSz="639763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639763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639763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639763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639763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endParaRPr lang="en-US" altLang="pt-BR" sz="1200">
                <a:solidFill>
                  <a:srgbClr val="000000"/>
                </a:solidFill>
                <a:latin typeface="Arial Narrow" pitchFamily="34" charset="0"/>
                <a:sym typeface="Helvetica" pitchFamily="34" charset="0"/>
              </a:endParaRPr>
            </a:p>
          </p:txBody>
        </p:sp>
        <p:sp>
          <p:nvSpPr>
            <p:cNvPr id="65" name="Oval 58"/>
            <p:cNvSpPr>
              <a:spLocks noChangeArrowheads="1"/>
            </p:cNvSpPr>
            <p:nvPr/>
          </p:nvSpPr>
          <p:spPr bwMode="auto">
            <a:xfrm flipV="1">
              <a:off x="5239039" y="2001526"/>
              <a:ext cx="82559" cy="80874"/>
            </a:xfrm>
            <a:prstGeom prst="ellipse">
              <a:avLst/>
            </a:prstGeom>
            <a:grpFill/>
            <a:ln w="38100" algn="ctr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>
              <a:lvl1pPr defTabSz="639763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639763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639763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639763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639763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endParaRPr lang="en-US" altLang="pt-BR" sz="1200">
                <a:solidFill>
                  <a:srgbClr val="000000"/>
                </a:solidFill>
                <a:latin typeface="Arial Narrow" pitchFamily="34" charset="0"/>
                <a:sym typeface="Helvetica" pitchFamily="34" charset="0"/>
              </a:endParaRPr>
            </a:p>
          </p:txBody>
        </p:sp>
      </p:grpSp>
      <p:sp>
        <p:nvSpPr>
          <p:cNvPr id="66" name="Text Box 54"/>
          <p:cNvSpPr txBox="1">
            <a:spLocks noChangeArrowheads="1"/>
          </p:cNvSpPr>
          <p:nvPr/>
        </p:nvSpPr>
        <p:spPr bwMode="auto">
          <a:xfrm>
            <a:off x="7672388" y="4164702"/>
            <a:ext cx="6270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1313" indent="-341313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rPr>
              <a:t>Ibicoara</a:t>
            </a:r>
            <a:endParaRPr lang="en-US" altLang="pt-BR" sz="1100" b="1">
              <a:solidFill>
                <a:srgbClr val="000000"/>
              </a:solidFill>
              <a:latin typeface="Arial Narrow" panose="020B0606020202030204" pitchFamily="34" charset="0"/>
              <a:ea typeface="ヒラギノ角ゴ ProN W3"/>
              <a:cs typeface="ヒラギノ角ゴ ProN W3"/>
              <a:sym typeface="Helvetica" panose="020B0604020202020204" pitchFamily="34" charset="0"/>
            </a:endParaRPr>
          </a:p>
        </p:txBody>
      </p:sp>
      <p:sp>
        <p:nvSpPr>
          <p:cNvPr id="67" name="Text Box 54"/>
          <p:cNvSpPr txBox="1">
            <a:spLocks noChangeArrowheads="1"/>
          </p:cNvSpPr>
          <p:nvPr/>
        </p:nvSpPr>
        <p:spPr bwMode="auto">
          <a:xfrm>
            <a:off x="8045450" y="4529827"/>
            <a:ext cx="5953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1313" indent="-341313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rPr>
              <a:t>Poções</a:t>
            </a:r>
            <a:endParaRPr lang="en-US" altLang="pt-BR" sz="1100" b="1">
              <a:solidFill>
                <a:srgbClr val="000000"/>
              </a:solidFill>
              <a:latin typeface="Arial Narrow" panose="020B0606020202030204" pitchFamily="34" charset="0"/>
              <a:ea typeface="ヒラギノ角ゴ ProN W3"/>
              <a:cs typeface="ヒラギノ角ゴ ProN W3"/>
              <a:sym typeface="Helvetica" panose="020B0604020202020204" pitchFamily="34" charset="0"/>
            </a:endParaRPr>
          </a:p>
        </p:txBody>
      </p:sp>
      <p:sp>
        <p:nvSpPr>
          <p:cNvPr id="68" name="Elipse 67"/>
          <p:cNvSpPr/>
          <p:nvPr/>
        </p:nvSpPr>
        <p:spPr>
          <a:xfrm>
            <a:off x="7672388" y="4047227"/>
            <a:ext cx="987425" cy="965200"/>
          </a:xfrm>
          <a:prstGeom prst="ellipse">
            <a:avLst/>
          </a:prstGeom>
          <a:noFill/>
          <a:ln w="19050">
            <a:solidFill>
              <a:srgbClr val="904E1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9" name="Retângulo 76"/>
          <p:cNvSpPr>
            <a:spLocks noChangeArrowheads="1"/>
          </p:cNvSpPr>
          <p:nvPr/>
        </p:nvSpPr>
        <p:spPr bwMode="auto">
          <a:xfrm>
            <a:off x="7321550" y="3747189"/>
            <a:ext cx="790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pt-BR" altLang="pt-BR" sz="1600" b="1"/>
              <a:t>Lote I </a:t>
            </a:r>
            <a:endParaRPr lang="pt-BR" altLang="pt-BR" sz="1600"/>
          </a:p>
        </p:txBody>
      </p:sp>
      <p:grpSp>
        <p:nvGrpSpPr>
          <p:cNvPr id="70" name="Grupo 9"/>
          <p:cNvGrpSpPr>
            <a:grpSpLocks/>
          </p:cNvGrpSpPr>
          <p:nvPr/>
        </p:nvGrpSpPr>
        <p:grpSpPr bwMode="auto">
          <a:xfrm>
            <a:off x="5653088" y="6072877"/>
            <a:ext cx="1435100" cy="623887"/>
            <a:chOff x="1768475" y="5012906"/>
            <a:chExt cx="1435419" cy="623962"/>
          </a:xfrm>
        </p:grpSpPr>
        <p:grpSp>
          <p:nvGrpSpPr>
            <p:cNvPr id="71" name="Group 11"/>
            <p:cNvGrpSpPr>
              <a:grpSpLocks/>
            </p:cNvGrpSpPr>
            <p:nvPr/>
          </p:nvGrpSpPr>
          <p:grpSpPr bwMode="auto">
            <a:xfrm>
              <a:off x="1768475" y="5012906"/>
              <a:ext cx="1435419" cy="623962"/>
              <a:chOff x="0" y="145"/>
              <a:chExt cx="1285" cy="559"/>
            </a:xfrm>
          </p:grpSpPr>
          <p:sp>
            <p:nvSpPr>
              <p:cNvPr id="82" name="AutoShape 9"/>
              <p:cNvSpPr>
                <a:spLocks/>
              </p:cNvSpPr>
              <p:nvPr/>
            </p:nvSpPr>
            <p:spPr bwMode="auto">
              <a:xfrm>
                <a:off x="0" y="145"/>
                <a:ext cx="1285" cy="559"/>
              </a:xfrm>
              <a:prstGeom prst="roundRect">
                <a:avLst>
                  <a:gd name="adj" fmla="val 16097"/>
                </a:avLst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endParaRPr>
              </a:p>
            </p:txBody>
          </p:sp>
          <p:sp>
            <p:nvSpPr>
              <p:cNvPr id="83" name="Rectangle 10"/>
              <p:cNvSpPr>
                <a:spLocks/>
              </p:cNvSpPr>
              <p:nvPr/>
            </p:nvSpPr>
            <p:spPr bwMode="auto">
              <a:xfrm>
                <a:off x="640" y="259"/>
                <a:ext cx="645" cy="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en-US" altLang="pt-BR" sz="1500">
                    <a:solidFill>
                      <a:srgbClr val="193A59"/>
                    </a:solidFill>
                    <a:latin typeface="Calibri" panose="020F0502020204030204" pitchFamily="34" charset="0"/>
                    <a:ea typeface="ヒラギノ角ゴ ProN W3"/>
                    <a:cs typeface="ヒラギノ角ゴ ProN W3"/>
                    <a:sym typeface="Helvetica" panose="020B0604020202020204" pitchFamily="34" charset="0"/>
                  </a:rPr>
                  <a:t>500 kV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pt-BR" sz="1500">
                    <a:solidFill>
                      <a:srgbClr val="193A59"/>
                    </a:solidFill>
                    <a:latin typeface="Calibri" panose="020F0502020204030204" pitchFamily="34" charset="0"/>
                    <a:ea typeface="ヒラギノ角ゴ ProN W3"/>
                    <a:cs typeface="ヒラギノ角ゴ ProN W3"/>
                    <a:sym typeface="Helvetica" panose="020B0604020202020204" pitchFamily="34" charset="0"/>
                  </a:rPr>
                  <a:t>230 kV</a:t>
                </a:r>
              </a:p>
            </p:txBody>
          </p:sp>
        </p:grpSp>
        <p:cxnSp>
          <p:nvCxnSpPr>
            <p:cNvPr id="72" name="Conector reto 248"/>
            <p:cNvCxnSpPr/>
            <p:nvPr/>
          </p:nvCxnSpPr>
          <p:spPr bwMode="auto">
            <a:xfrm>
              <a:off x="1924085" y="5227244"/>
              <a:ext cx="79393" cy="0"/>
            </a:xfrm>
            <a:prstGeom prst="line">
              <a:avLst/>
            </a:prstGeom>
            <a:ln w="76200">
              <a:solidFill>
                <a:srgbClr val="E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to 273"/>
            <p:cNvCxnSpPr/>
            <p:nvPr/>
          </p:nvCxnSpPr>
          <p:spPr bwMode="auto">
            <a:xfrm>
              <a:off x="2030470" y="5227244"/>
              <a:ext cx="79393" cy="0"/>
            </a:xfrm>
            <a:prstGeom prst="line">
              <a:avLst/>
            </a:prstGeom>
            <a:ln w="76200">
              <a:solidFill>
                <a:srgbClr val="E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reto 275"/>
            <p:cNvCxnSpPr/>
            <p:nvPr/>
          </p:nvCxnSpPr>
          <p:spPr bwMode="auto">
            <a:xfrm>
              <a:off x="2133681" y="5227244"/>
              <a:ext cx="79393" cy="0"/>
            </a:xfrm>
            <a:prstGeom prst="line">
              <a:avLst/>
            </a:prstGeom>
            <a:ln w="76200">
              <a:solidFill>
                <a:srgbClr val="E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reto 276"/>
            <p:cNvCxnSpPr/>
            <p:nvPr/>
          </p:nvCxnSpPr>
          <p:spPr bwMode="auto">
            <a:xfrm>
              <a:off x="2238479" y="5227244"/>
              <a:ext cx="79393" cy="0"/>
            </a:xfrm>
            <a:prstGeom prst="line">
              <a:avLst/>
            </a:prstGeom>
            <a:ln w="76200">
              <a:solidFill>
                <a:srgbClr val="E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ector reto 277"/>
            <p:cNvCxnSpPr/>
            <p:nvPr/>
          </p:nvCxnSpPr>
          <p:spPr bwMode="auto">
            <a:xfrm>
              <a:off x="2335338" y="5227244"/>
              <a:ext cx="80981" cy="0"/>
            </a:xfrm>
            <a:prstGeom prst="line">
              <a:avLst/>
            </a:prstGeom>
            <a:ln w="76200">
              <a:solidFill>
                <a:srgbClr val="E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ector reto 278"/>
            <p:cNvCxnSpPr/>
            <p:nvPr/>
          </p:nvCxnSpPr>
          <p:spPr bwMode="auto">
            <a:xfrm>
              <a:off x="1924085" y="5452696"/>
              <a:ext cx="79393" cy="0"/>
            </a:xfrm>
            <a:prstGeom prst="line">
              <a:avLst/>
            </a:prstGeom>
            <a:ln w="76200">
              <a:solidFill>
                <a:srgbClr val="0F7B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ector reto 279"/>
            <p:cNvCxnSpPr/>
            <p:nvPr/>
          </p:nvCxnSpPr>
          <p:spPr bwMode="auto">
            <a:xfrm>
              <a:off x="2030470" y="5452696"/>
              <a:ext cx="79393" cy="0"/>
            </a:xfrm>
            <a:prstGeom prst="line">
              <a:avLst/>
            </a:prstGeom>
            <a:ln w="76200">
              <a:solidFill>
                <a:srgbClr val="0F7B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ector reto 280"/>
            <p:cNvCxnSpPr/>
            <p:nvPr/>
          </p:nvCxnSpPr>
          <p:spPr bwMode="auto">
            <a:xfrm>
              <a:off x="2133681" y="5452696"/>
              <a:ext cx="79393" cy="0"/>
            </a:xfrm>
            <a:prstGeom prst="line">
              <a:avLst/>
            </a:prstGeom>
            <a:ln w="76200">
              <a:solidFill>
                <a:srgbClr val="0F7B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ector reto 281"/>
            <p:cNvCxnSpPr/>
            <p:nvPr/>
          </p:nvCxnSpPr>
          <p:spPr bwMode="auto">
            <a:xfrm>
              <a:off x="2238479" y="5452696"/>
              <a:ext cx="79393" cy="0"/>
            </a:xfrm>
            <a:prstGeom prst="line">
              <a:avLst/>
            </a:prstGeom>
            <a:ln w="76200">
              <a:solidFill>
                <a:srgbClr val="0F7B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ector reto 282"/>
            <p:cNvCxnSpPr/>
            <p:nvPr/>
          </p:nvCxnSpPr>
          <p:spPr bwMode="auto">
            <a:xfrm>
              <a:off x="2335338" y="5452696"/>
              <a:ext cx="80981" cy="0"/>
            </a:xfrm>
            <a:prstGeom prst="line">
              <a:avLst/>
            </a:prstGeom>
            <a:ln w="76200">
              <a:solidFill>
                <a:srgbClr val="0F7B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ítulo 4"/>
          <p:cNvSpPr>
            <a:spLocks noGrp="1"/>
          </p:cNvSpPr>
          <p:nvPr>
            <p:ph type="title"/>
          </p:nvPr>
        </p:nvSpPr>
        <p:spPr>
          <a:xfrm>
            <a:off x="132260" y="16977"/>
            <a:ext cx="8920299" cy="68841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+mn-lt"/>
              </a:rPr>
              <a:t>INVESTIMENTO EM TRANSMISSÃO</a:t>
            </a:r>
            <a:endParaRPr lang="pt-BR" sz="2400" b="1" dirty="0">
              <a:latin typeface="+mn-lt"/>
            </a:endParaRPr>
          </a:p>
        </p:txBody>
      </p:sp>
      <p:sp>
        <p:nvSpPr>
          <p:cNvPr id="88" name="Pentágono 87"/>
          <p:cNvSpPr/>
          <p:nvPr/>
        </p:nvSpPr>
        <p:spPr>
          <a:xfrm>
            <a:off x="158750" y="1040329"/>
            <a:ext cx="4317999" cy="502721"/>
          </a:xfrm>
          <a:prstGeom prst="homePlate">
            <a:avLst/>
          </a:prstGeom>
          <a:solidFill>
            <a:srgbClr val="2E94B9"/>
          </a:solidFill>
          <a:ln>
            <a:solidFill>
              <a:srgbClr val="2E94B9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LEILÃO DE OUTUBRO DE 2015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89" name="CaixaDeTexto 88"/>
          <p:cNvSpPr txBox="1"/>
          <p:nvPr/>
        </p:nvSpPr>
        <p:spPr>
          <a:xfrm>
            <a:off x="8300418" y="6545088"/>
            <a:ext cx="7986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 smtClean="0"/>
              <a:t>Fonte: EPE</a:t>
            </a:r>
            <a:endParaRPr lang="pt-BR" sz="1100" i="1" dirty="0"/>
          </a:p>
        </p:txBody>
      </p:sp>
    </p:spTree>
    <p:extLst>
      <p:ext uri="{BB962C8B-B14F-4D97-AF65-F5344CB8AC3E}">
        <p14:creationId xmlns:p14="http://schemas.microsoft.com/office/powerpoint/2010/main" val="80755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m 7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930"/>
            <a:ext cx="9144000" cy="909638"/>
          </a:xfrm>
          <a:prstGeom prst="rect">
            <a:avLst/>
          </a:prstGeom>
        </p:spPr>
      </p:pic>
      <p:pic>
        <p:nvPicPr>
          <p:cNvPr id="4" name="Espaço Reservado para Conteúdo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61" y="-52464"/>
            <a:ext cx="821635" cy="821635"/>
          </a:xfrm>
          <a:prstGeom prst="rect">
            <a:avLst/>
          </a:prstGeom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601469"/>
              </p:ext>
            </p:extLst>
          </p:nvPr>
        </p:nvGraphicFramePr>
        <p:xfrm>
          <a:off x="142875" y="1558925"/>
          <a:ext cx="4464050" cy="26685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64050"/>
              </a:tblGrid>
              <a:tr h="31745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 smtClean="0">
                          <a:effectLst/>
                        </a:rPr>
                        <a:t>Reforços na região </a:t>
                      </a:r>
                      <a:r>
                        <a:rPr lang="pt-BR" sz="1600" b="1" u="none" strike="noStrike" dirty="0" err="1" smtClean="0">
                          <a:effectLst/>
                        </a:rPr>
                        <a:t>xxxxxx</a:t>
                      </a:r>
                      <a:r>
                        <a:rPr lang="pt-BR" sz="1600" b="1" u="none" strike="noStrike" dirty="0" smtClean="0">
                          <a:effectLst/>
                        </a:rPr>
                        <a:t>: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ctr">
                    <a:solidFill>
                      <a:srgbClr val="ACC8EA"/>
                    </a:solidFill>
                  </a:tcPr>
                </a:tc>
              </a:tr>
              <a:tr h="317458">
                <a:tc>
                  <a:txBody>
                    <a:bodyPr/>
                    <a:lstStyle/>
                    <a:p>
                      <a:pPr algn="l" rtl="0" fontAlgn="ctr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ctr"/>
                </a:tc>
              </a:tr>
              <a:tr h="31745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Linhas de Transmissão:    </a:t>
                      </a:r>
                      <a:r>
                        <a:rPr lang="pt-BR" sz="1600" b="1" u="none" strike="noStrike" dirty="0" err="1" smtClean="0">
                          <a:effectLst/>
                        </a:rPr>
                        <a:t>xxxxkm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ctr">
                    <a:solidFill>
                      <a:srgbClr val="ACC8EA"/>
                    </a:solidFill>
                  </a:tcPr>
                </a:tc>
              </a:tr>
              <a:tr h="31745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Níveis de tensão:              </a:t>
                      </a:r>
                      <a:r>
                        <a:rPr lang="pt-BR" sz="1600" b="1" u="none" strike="noStrike" dirty="0" smtClean="0">
                          <a:effectLst/>
                        </a:rPr>
                        <a:t>230</a:t>
                      </a:r>
                      <a:r>
                        <a:rPr lang="pt-BR" sz="1600" b="1" u="none" strike="noStrike" baseline="0" dirty="0" smtClean="0">
                          <a:effectLst/>
                        </a:rPr>
                        <a:t> e 525 </a:t>
                      </a:r>
                      <a:r>
                        <a:rPr lang="pt-BR" sz="1600" b="1" u="none" strike="noStrike" dirty="0" smtClean="0">
                          <a:effectLst/>
                        </a:rPr>
                        <a:t>kV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ctr"/>
                </a:tc>
              </a:tr>
              <a:tr h="49724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 smtClean="0">
                          <a:effectLst/>
                        </a:rPr>
                        <a:t>Objetivo:</a:t>
                      </a:r>
                      <a:r>
                        <a:rPr lang="pt-BR" sz="1600" b="1" u="none" strike="noStrike" baseline="0" dirty="0" smtClean="0">
                          <a:effectLst/>
                        </a:rPr>
                        <a:t> </a:t>
                      </a:r>
                      <a:r>
                        <a:rPr lang="pt-BR" sz="16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xxxx</a:t>
                      </a:r>
                      <a:endParaRPr lang="pt-BR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6" marB="0" anchor="ctr">
                    <a:solidFill>
                      <a:srgbClr val="ACC8EA"/>
                    </a:solidFill>
                  </a:tcPr>
                </a:tc>
              </a:tr>
              <a:tr h="31745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Prazo de execução:          </a:t>
                      </a:r>
                      <a:r>
                        <a:rPr lang="pt-BR" sz="1600" b="1" u="none" strike="noStrike" dirty="0" smtClean="0">
                          <a:effectLst/>
                        </a:rPr>
                        <a:t> a definir                                             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ctr"/>
                </a:tc>
              </a:tr>
              <a:tr h="31745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Investimento estimado:  </a:t>
                      </a:r>
                      <a:r>
                        <a:rPr lang="pt-BR" sz="1600" b="1" u="none" strike="noStrike" dirty="0" smtClean="0">
                          <a:effectLst/>
                        </a:rPr>
                        <a:t>R</a:t>
                      </a:r>
                      <a:r>
                        <a:rPr lang="pt-BR" sz="1600" b="1" u="none" strike="noStrike" dirty="0">
                          <a:effectLst/>
                        </a:rPr>
                        <a:t>$ </a:t>
                      </a:r>
                      <a:r>
                        <a:rPr lang="pt-BR" sz="1600" b="1" u="none" strike="noStrike" dirty="0" err="1" smtClean="0">
                          <a:effectLst/>
                        </a:rPr>
                        <a:t>xxxxbilhões</a:t>
                      </a:r>
                      <a:endParaRPr lang="pt-BR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6" marB="0" anchor="ctr">
                    <a:solidFill>
                      <a:srgbClr val="ACC8EA"/>
                    </a:solidFill>
                  </a:tcPr>
                </a:tc>
              </a:tr>
              <a:tr h="2666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Duração da concessão:    30 anos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ctr"/>
                </a:tc>
              </a:tr>
            </a:tbl>
          </a:graphicData>
        </a:graphic>
      </p:graphicFrame>
      <p:grpSp>
        <p:nvGrpSpPr>
          <p:cNvPr id="8" name="Grupo 25"/>
          <p:cNvGrpSpPr>
            <a:grpSpLocks/>
          </p:cNvGrpSpPr>
          <p:nvPr/>
        </p:nvGrpSpPr>
        <p:grpSpPr bwMode="auto">
          <a:xfrm>
            <a:off x="0" y="927100"/>
            <a:ext cx="9153525" cy="5554663"/>
            <a:chOff x="0" y="927100"/>
            <a:chExt cx="9154085" cy="5554663"/>
          </a:xfrm>
        </p:grpSpPr>
        <p:pic>
          <p:nvPicPr>
            <p:cNvPr id="9" name="Picture 14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15" t="5659" r="5092" b="41093"/>
            <a:stretch>
              <a:fillRect/>
            </a:stretch>
          </p:blipFill>
          <p:spPr bwMode="auto">
            <a:xfrm>
              <a:off x="0" y="927100"/>
              <a:ext cx="9036050" cy="55546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upo 24"/>
            <p:cNvGrpSpPr>
              <a:grpSpLocks/>
            </p:cNvGrpSpPr>
            <p:nvPr/>
          </p:nvGrpSpPr>
          <p:grpSpPr bwMode="auto">
            <a:xfrm>
              <a:off x="3348038" y="2344738"/>
              <a:ext cx="5806047" cy="3748087"/>
              <a:chOff x="3348038" y="2344738"/>
              <a:chExt cx="5806047" cy="3748087"/>
            </a:xfrm>
          </p:grpSpPr>
          <p:grpSp>
            <p:nvGrpSpPr>
              <p:cNvPr id="11" name="Grupo 9"/>
              <p:cNvGrpSpPr>
                <a:grpSpLocks/>
              </p:cNvGrpSpPr>
              <p:nvPr/>
            </p:nvGrpSpPr>
            <p:grpSpPr bwMode="auto">
              <a:xfrm>
                <a:off x="3348038" y="5072063"/>
                <a:ext cx="1435100" cy="623887"/>
                <a:chOff x="1768475" y="5012906"/>
                <a:chExt cx="1435419" cy="623962"/>
              </a:xfrm>
            </p:grpSpPr>
            <p:grpSp>
              <p:nvGrpSpPr>
                <p:cNvPr id="58" name="Group 11"/>
                <p:cNvGrpSpPr>
                  <a:grpSpLocks/>
                </p:cNvGrpSpPr>
                <p:nvPr/>
              </p:nvGrpSpPr>
              <p:grpSpPr bwMode="auto">
                <a:xfrm>
                  <a:off x="1768475" y="5012906"/>
                  <a:ext cx="1435419" cy="623962"/>
                  <a:chOff x="0" y="145"/>
                  <a:chExt cx="1285" cy="559"/>
                </a:xfrm>
              </p:grpSpPr>
              <p:sp>
                <p:nvSpPr>
                  <p:cNvPr id="69" name="AutoShape 9"/>
                  <p:cNvSpPr>
                    <a:spLocks/>
                  </p:cNvSpPr>
                  <p:nvPr/>
                </p:nvSpPr>
                <p:spPr bwMode="auto">
                  <a:xfrm>
                    <a:off x="0" y="145"/>
                    <a:ext cx="1285" cy="559"/>
                  </a:xfrm>
                  <a:prstGeom prst="roundRect">
                    <a:avLst>
                      <a:gd name="adj" fmla="val 16097"/>
                    </a:avLst>
                  </a:prstGeom>
                  <a:solidFill>
                    <a:srgbClr val="FFFFFF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>
                    <a:lvl1pPr defTabSz="639763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 defTabSz="639763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 defTabSz="639763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 defTabSz="639763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 defTabSz="639763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defTabSz="6397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defTabSz="6397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defTabSz="6397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defTabSz="6397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pt-BR" altLang="pt-BR">
                      <a:solidFill>
                        <a:srgbClr val="000000"/>
                      </a:solidFill>
                      <a:latin typeface="Calibri" panose="020F0502020204030204" pitchFamily="34" charset="0"/>
                      <a:ea typeface="ヒラギノ角ゴ ProN W3"/>
                      <a:cs typeface="ヒラギノ角ゴ ProN W3"/>
                      <a:sym typeface="Helvetica" panose="020B0604020202020204" pitchFamily="34" charset="0"/>
                    </a:endParaRPr>
                  </a:p>
                </p:txBody>
              </p:sp>
              <p:sp>
                <p:nvSpPr>
                  <p:cNvPr id="70" name="Rectangle 10"/>
                  <p:cNvSpPr>
                    <a:spLocks/>
                  </p:cNvSpPr>
                  <p:nvPr/>
                </p:nvSpPr>
                <p:spPr bwMode="auto">
                  <a:xfrm>
                    <a:off x="640" y="259"/>
                    <a:ext cx="645" cy="4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defTabSz="639763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 defTabSz="639763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 defTabSz="639763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 defTabSz="639763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 defTabSz="639763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defTabSz="6397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defTabSz="6397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defTabSz="6397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defTabSz="6397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>
                      <a:lnSpc>
                        <a:spcPct val="90000"/>
                      </a:lnSpc>
                    </a:pPr>
                    <a:r>
                      <a:rPr lang="en-US" altLang="pt-BR" sz="1500">
                        <a:solidFill>
                          <a:srgbClr val="193A59"/>
                        </a:solidFill>
                        <a:latin typeface="Calibri" panose="020F0502020204030204" pitchFamily="34" charset="0"/>
                        <a:ea typeface="ヒラギノ角ゴ ProN W3"/>
                        <a:cs typeface="ヒラギノ角ゴ ProN W3"/>
                        <a:sym typeface="Helvetica" panose="020B0604020202020204" pitchFamily="34" charset="0"/>
                      </a:rPr>
                      <a:t>500 kV</a:t>
                    </a:r>
                  </a:p>
                  <a:p>
                    <a:pPr eaLnBrk="1" hangingPunct="1">
                      <a:lnSpc>
                        <a:spcPct val="90000"/>
                      </a:lnSpc>
                    </a:pPr>
                    <a:r>
                      <a:rPr lang="en-US" altLang="pt-BR" sz="1500">
                        <a:solidFill>
                          <a:srgbClr val="193A59"/>
                        </a:solidFill>
                        <a:latin typeface="Calibri" panose="020F0502020204030204" pitchFamily="34" charset="0"/>
                        <a:ea typeface="ヒラギノ角ゴ ProN W3"/>
                        <a:cs typeface="ヒラギノ角ゴ ProN W3"/>
                        <a:sym typeface="Helvetica" panose="020B0604020202020204" pitchFamily="34" charset="0"/>
                      </a:rPr>
                      <a:t>230 kV</a:t>
                    </a:r>
                  </a:p>
                </p:txBody>
              </p:sp>
            </p:grpSp>
            <p:cxnSp>
              <p:nvCxnSpPr>
                <p:cNvPr id="59" name="Conector reto 248"/>
                <p:cNvCxnSpPr/>
                <p:nvPr/>
              </p:nvCxnSpPr>
              <p:spPr bwMode="auto">
                <a:xfrm>
                  <a:off x="1924299" y="5227244"/>
                  <a:ext cx="79398" cy="0"/>
                </a:xfrm>
                <a:prstGeom prst="line">
                  <a:avLst/>
                </a:prstGeom>
                <a:ln w="76200">
                  <a:solidFill>
                    <a:srgbClr val="EA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Conector reto 273"/>
                <p:cNvCxnSpPr/>
                <p:nvPr/>
              </p:nvCxnSpPr>
              <p:spPr bwMode="auto">
                <a:xfrm>
                  <a:off x="2030691" y="5227244"/>
                  <a:ext cx="79398" cy="0"/>
                </a:xfrm>
                <a:prstGeom prst="line">
                  <a:avLst/>
                </a:prstGeom>
                <a:ln w="76200">
                  <a:solidFill>
                    <a:srgbClr val="EA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Conector reto 275"/>
                <p:cNvCxnSpPr/>
                <p:nvPr/>
              </p:nvCxnSpPr>
              <p:spPr bwMode="auto">
                <a:xfrm>
                  <a:off x="2133909" y="5227244"/>
                  <a:ext cx="79398" cy="0"/>
                </a:xfrm>
                <a:prstGeom prst="line">
                  <a:avLst/>
                </a:prstGeom>
                <a:ln w="76200">
                  <a:solidFill>
                    <a:srgbClr val="EA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Conector reto 276"/>
                <p:cNvCxnSpPr/>
                <p:nvPr/>
              </p:nvCxnSpPr>
              <p:spPr bwMode="auto">
                <a:xfrm>
                  <a:off x="2238713" y="5227244"/>
                  <a:ext cx="79398" cy="0"/>
                </a:xfrm>
                <a:prstGeom prst="line">
                  <a:avLst/>
                </a:prstGeom>
                <a:ln w="76200">
                  <a:solidFill>
                    <a:srgbClr val="EA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Conector reto 277"/>
                <p:cNvCxnSpPr/>
                <p:nvPr/>
              </p:nvCxnSpPr>
              <p:spPr bwMode="auto">
                <a:xfrm>
                  <a:off x="2335578" y="5227244"/>
                  <a:ext cx="80986" cy="0"/>
                </a:xfrm>
                <a:prstGeom prst="line">
                  <a:avLst/>
                </a:prstGeom>
                <a:ln w="76200">
                  <a:solidFill>
                    <a:srgbClr val="EA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Conector reto 278"/>
                <p:cNvCxnSpPr/>
                <p:nvPr/>
              </p:nvCxnSpPr>
              <p:spPr bwMode="auto">
                <a:xfrm>
                  <a:off x="1924299" y="5452696"/>
                  <a:ext cx="79398" cy="0"/>
                </a:xfrm>
                <a:prstGeom prst="line">
                  <a:avLst/>
                </a:prstGeom>
                <a:ln w="76200">
                  <a:solidFill>
                    <a:srgbClr val="0F7B4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Conector reto 279"/>
                <p:cNvCxnSpPr/>
                <p:nvPr/>
              </p:nvCxnSpPr>
              <p:spPr bwMode="auto">
                <a:xfrm>
                  <a:off x="2030691" y="5452696"/>
                  <a:ext cx="79398" cy="0"/>
                </a:xfrm>
                <a:prstGeom prst="line">
                  <a:avLst/>
                </a:prstGeom>
                <a:ln w="76200">
                  <a:solidFill>
                    <a:srgbClr val="0F7B4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Conector reto 280"/>
                <p:cNvCxnSpPr/>
                <p:nvPr/>
              </p:nvCxnSpPr>
              <p:spPr bwMode="auto">
                <a:xfrm>
                  <a:off x="2133909" y="5452696"/>
                  <a:ext cx="79398" cy="0"/>
                </a:xfrm>
                <a:prstGeom prst="line">
                  <a:avLst/>
                </a:prstGeom>
                <a:ln w="76200">
                  <a:solidFill>
                    <a:srgbClr val="0F7B4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Conector reto 281"/>
                <p:cNvCxnSpPr/>
                <p:nvPr/>
              </p:nvCxnSpPr>
              <p:spPr bwMode="auto">
                <a:xfrm>
                  <a:off x="2238713" y="5452696"/>
                  <a:ext cx="79398" cy="0"/>
                </a:xfrm>
                <a:prstGeom prst="line">
                  <a:avLst/>
                </a:prstGeom>
                <a:ln w="76200">
                  <a:solidFill>
                    <a:srgbClr val="0F7B4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Conector reto 282"/>
                <p:cNvCxnSpPr/>
                <p:nvPr/>
              </p:nvCxnSpPr>
              <p:spPr bwMode="auto">
                <a:xfrm>
                  <a:off x="2335578" y="5452696"/>
                  <a:ext cx="80986" cy="0"/>
                </a:xfrm>
                <a:prstGeom prst="line">
                  <a:avLst/>
                </a:prstGeom>
                <a:ln w="76200">
                  <a:solidFill>
                    <a:srgbClr val="0F7B4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Text Box 180"/>
              <p:cNvSpPr txBox="1">
                <a:spLocks noChangeArrowheads="1"/>
              </p:cNvSpPr>
              <p:nvPr/>
            </p:nvSpPr>
            <p:spPr bwMode="auto">
              <a:xfrm>
                <a:off x="6873639" y="3946290"/>
                <a:ext cx="1152525" cy="261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369" tIns="45685" rIns="91369" bIns="45685">
                <a:spAutoFit/>
              </a:bodyPr>
              <a:lstStyle>
                <a:lvl1pPr marL="341313" indent="-341313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pt-BR" altLang="pt-BR" sz="1100" b="1">
                    <a:solidFill>
                      <a:srgbClr val="000000"/>
                    </a:solidFill>
                    <a:latin typeface="Arial Narrow" panose="020B0606020202030204" pitchFamily="34" charset="0"/>
                    <a:ea typeface="ヒラギノ角ゴ ProN W3"/>
                    <a:cs typeface="ヒラギノ角ゴ ProN W3"/>
                    <a:sym typeface="Helvetica" panose="020B0604020202020204" pitchFamily="34" charset="0"/>
                  </a:rPr>
                  <a:t>Queimada Nova II</a:t>
                </a:r>
              </a:p>
            </p:txBody>
          </p:sp>
          <p:sp>
            <p:nvSpPr>
              <p:cNvPr id="14" name="Text Box 180"/>
              <p:cNvSpPr txBox="1">
                <a:spLocks noChangeArrowheads="1"/>
              </p:cNvSpPr>
              <p:nvPr/>
            </p:nvSpPr>
            <p:spPr bwMode="auto">
              <a:xfrm>
                <a:off x="7699375" y="3687763"/>
                <a:ext cx="749300" cy="261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369" tIns="45685" rIns="91369" bIns="45685">
                <a:spAutoFit/>
              </a:bodyPr>
              <a:lstStyle>
                <a:lvl1pPr marL="341313" indent="-341313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pt-BR" altLang="pt-BR" sz="1100" b="1">
                    <a:solidFill>
                      <a:srgbClr val="000000"/>
                    </a:solidFill>
                    <a:latin typeface="Arial Narrow" panose="020B0606020202030204" pitchFamily="34" charset="0"/>
                    <a:ea typeface="ヒラギノ角ゴ ProN W3"/>
                    <a:cs typeface="ヒラギノ角ゴ ProN W3"/>
                    <a:sym typeface="Helvetica" panose="020B0604020202020204" pitchFamily="34" charset="0"/>
                  </a:rPr>
                  <a:t>Milagres II</a:t>
                </a:r>
              </a:p>
            </p:txBody>
          </p:sp>
          <p:sp>
            <p:nvSpPr>
              <p:cNvPr id="15" name="Text Box 180"/>
              <p:cNvSpPr txBox="1">
                <a:spLocks noChangeArrowheads="1"/>
              </p:cNvSpPr>
              <p:nvPr/>
            </p:nvSpPr>
            <p:spPr bwMode="auto">
              <a:xfrm>
                <a:off x="8061473" y="3328178"/>
                <a:ext cx="1036637" cy="260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369" tIns="45685" rIns="91369" bIns="45685">
                <a:spAutoFit/>
              </a:bodyPr>
              <a:lstStyle>
                <a:lvl1pPr marL="341313" indent="-341313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pt-BR" altLang="pt-BR" sz="1100" b="1">
                    <a:solidFill>
                      <a:srgbClr val="000000"/>
                    </a:solidFill>
                    <a:latin typeface="Arial Narrow" panose="020B0606020202030204" pitchFamily="34" charset="0"/>
                    <a:ea typeface="ヒラギノ角ゴ ProN W3"/>
                    <a:cs typeface="ヒラギノ角ゴ ProN W3"/>
                    <a:sym typeface="Helvetica" panose="020B0604020202020204" pitchFamily="34" charset="0"/>
                  </a:rPr>
                  <a:t>João Câmara III</a:t>
                </a:r>
              </a:p>
            </p:txBody>
          </p:sp>
          <p:grpSp>
            <p:nvGrpSpPr>
              <p:cNvPr id="16" name="Grupo 39"/>
              <p:cNvGrpSpPr>
                <a:grpSpLocks/>
              </p:cNvGrpSpPr>
              <p:nvPr/>
            </p:nvGrpSpPr>
            <p:grpSpPr bwMode="auto">
              <a:xfrm>
                <a:off x="8570490" y="3249139"/>
                <a:ext cx="202640" cy="106363"/>
                <a:chOff x="5334268" y="2546477"/>
                <a:chExt cx="203050" cy="105211"/>
              </a:xfrm>
            </p:grpSpPr>
            <p:cxnSp>
              <p:nvCxnSpPr>
                <p:cNvPr id="55" name="Conector reto 54"/>
                <p:cNvCxnSpPr>
                  <a:endCxn id="57" idx="7"/>
                </p:cNvCxnSpPr>
                <p:nvPr/>
              </p:nvCxnSpPr>
              <p:spPr bwMode="auto">
                <a:xfrm flipH="1">
                  <a:off x="5403621" y="2611328"/>
                  <a:ext cx="60451" cy="4711"/>
                </a:xfrm>
                <a:prstGeom prst="line">
                  <a:avLst/>
                </a:prstGeom>
                <a:ln w="38100">
                  <a:solidFill>
                    <a:srgbClr val="0F7B4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" name="Oval 58"/>
                <p:cNvSpPr>
                  <a:spLocks noChangeArrowheads="1"/>
                </p:cNvSpPr>
                <p:nvPr/>
              </p:nvSpPr>
              <p:spPr bwMode="auto">
                <a:xfrm flipV="1">
                  <a:off x="5454759" y="2570813"/>
                  <a:ext cx="82559" cy="80875"/>
                </a:xfrm>
                <a:prstGeom prst="ellipse">
                  <a:avLst/>
                </a:prstGeom>
                <a:solidFill>
                  <a:srgbClr val="0F7B48"/>
                </a:solidFill>
                <a:ln w="38100" algn="ctr">
                  <a:solidFill>
                    <a:srgbClr val="0F7B48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defTabSz="639763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 defTabSz="639763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 defTabSz="639763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 defTabSz="639763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 defTabSz="639763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639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639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639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639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endParaRPr lang="en-US" altLang="pt-BR" sz="1200">
                    <a:solidFill>
                      <a:srgbClr val="000000"/>
                    </a:solidFill>
                    <a:latin typeface="Arial Narrow" panose="020B0606020202030204" pitchFamily="34" charset="0"/>
                    <a:ea typeface="ヒラギノ角ゴ ProN W3"/>
                    <a:cs typeface="ヒラギノ角ゴ ProN W3"/>
                    <a:sym typeface="Helvetica" panose="020B0604020202020204" pitchFamily="34" charset="0"/>
                  </a:endParaRPr>
                </a:p>
              </p:txBody>
            </p:sp>
            <p:sp>
              <p:nvSpPr>
                <p:cNvPr id="57" name="Oval 58"/>
                <p:cNvSpPr>
                  <a:spLocks noChangeArrowheads="1"/>
                </p:cNvSpPr>
                <p:nvPr/>
              </p:nvSpPr>
              <p:spPr bwMode="auto">
                <a:xfrm flipV="1">
                  <a:off x="5334268" y="2546477"/>
                  <a:ext cx="82558" cy="80874"/>
                </a:xfrm>
                <a:prstGeom prst="ellipse">
                  <a:avLst/>
                </a:prstGeom>
                <a:solidFill>
                  <a:srgbClr val="0F7B48"/>
                </a:solidFill>
                <a:ln w="38100" algn="ctr">
                  <a:solidFill>
                    <a:srgbClr val="0F7B48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defTabSz="639763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 defTabSz="639763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 defTabSz="639763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 defTabSz="639763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 defTabSz="639763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639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639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639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639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endParaRPr lang="en-US" altLang="pt-BR" sz="1200">
                    <a:solidFill>
                      <a:srgbClr val="000000"/>
                    </a:solidFill>
                    <a:latin typeface="Arial Narrow" panose="020B0606020202030204" pitchFamily="34" charset="0"/>
                    <a:ea typeface="ヒラギノ角ゴ ProN W3"/>
                    <a:cs typeface="ヒラギノ角ゴ ProN W3"/>
                    <a:sym typeface="Helvetica" panose="020B0604020202020204" pitchFamily="34" charset="0"/>
                  </a:endParaRPr>
                </a:p>
              </p:txBody>
            </p:sp>
          </p:grpSp>
          <p:sp>
            <p:nvSpPr>
              <p:cNvPr id="17" name="Text Box 180"/>
              <p:cNvSpPr txBox="1">
                <a:spLocks noChangeArrowheads="1"/>
              </p:cNvSpPr>
              <p:nvPr/>
            </p:nvSpPr>
            <p:spPr bwMode="auto">
              <a:xfrm>
                <a:off x="7760258" y="3048452"/>
                <a:ext cx="531812" cy="261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369" tIns="45685" rIns="91369" bIns="45685">
                <a:spAutoFit/>
              </a:bodyPr>
              <a:lstStyle>
                <a:lvl1pPr marL="341313" indent="-341313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pt-BR" altLang="pt-BR" sz="1100" b="1">
                    <a:solidFill>
                      <a:srgbClr val="000000"/>
                    </a:solidFill>
                    <a:latin typeface="Arial Narrow" panose="020B0606020202030204" pitchFamily="34" charset="0"/>
                    <a:ea typeface="ヒラギノ角ゴ ProN W3"/>
                    <a:cs typeface="ヒラギノ角ゴ ProN W3"/>
                    <a:sym typeface="Helvetica" panose="020B0604020202020204" pitchFamily="34" charset="0"/>
                  </a:rPr>
                  <a:t>Açu III</a:t>
                </a:r>
              </a:p>
            </p:txBody>
          </p:sp>
          <p:sp>
            <p:nvSpPr>
              <p:cNvPr id="18" name="Text Box 54"/>
              <p:cNvSpPr txBox="1">
                <a:spLocks noChangeArrowheads="1"/>
              </p:cNvSpPr>
              <p:nvPr/>
            </p:nvSpPr>
            <p:spPr bwMode="auto">
              <a:xfrm>
                <a:off x="5534857" y="4164977"/>
                <a:ext cx="608012" cy="261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5" tIns="45713" rIns="91425" bIns="45713">
                <a:spAutoFit/>
              </a:bodyPr>
              <a:lstStyle>
                <a:lvl1pPr marL="341313" indent="-341313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pt-BR" altLang="pt-BR" sz="1100" b="1">
                    <a:solidFill>
                      <a:srgbClr val="000000"/>
                    </a:solidFill>
                    <a:latin typeface="Arial Narrow" panose="020B0606020202030204" pitchFamily="34" charset="0"/>
                    <a:ea typeface="ヒラギノ角ゴ ProN W3"/>
                    <a:cs typeface="ヒラギノ角ゴ ProN W3"/>
                    <a:sym typeface="Helvetica" panose="020B0604020202020204" pitchFamily="34" charset="0"/>
                  </a:rPr>
                  <a:t>Gilbués</a:t>
                </a:r>
                <a:endParaRPr lang="en-US" altLang="pt-BR" sz="11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endParaRPr>
              </a:p>
            </p:txBody>
          </p:sp>
          <p:sp>
            <p:nvSpPr>
              <p:cNvPr id="19" name="Elipse 18"/>
              <p:cNvSpPr/>
              <p:nvPr/>
            </p:nvSpPr>
            <p:spPr>
              <a:xfrm>
                <a:off x="4859635" y="2344738"/>
                <a:ext cx="4294450" cy="3748087"/>
              </a:xfrm>
              <a:prstGeom prst="ellipse">
                <a:avLst/>
              </a:prstGeom>
              <a:noFill/>
              <a:ln w="19050">
                <a:solidFill>
                  <a:srgbClr val="904E1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20" name="Oval 58"/>
              <p:cNvSpPr>
                <a:spLocks noChangeArrowheads="1"/>
              </p:cNvSpPr>
              <p:nvPr/>
            </p:nvSpPr>
            <p:spPr bwMode="auto">
              <a:xfrm rot="18783787" flipV="1">
                <a:off x="7674769" y="3717131"/>
                <a:ext cx="84138" cy="79375"/>
              </a:xfrm>
              <a:prstGeom prst="ellipse">
                <a:avLst/>
              </a:prstGeom>
              <a:solidFill>
                <a:srgbClr val="C00000"/>
              </a:solidFill>
              <a:ln w="38100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lIns="130046" tIns="65023" rIns="130046" bIns="65023" anchor="ctr"/>
              <a:lstStyle>
                <a:lvl1pPr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US" altLang="pt-BR" sz="11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endParaRPr>
              </a:p>
            </p:txBody>
          </p:sp>
          <p:cxnSp>
            <p:nvCxnSpPr>
              <p:cNvPr id="21" name="Conector reto 20"/>
              <p:cNvCxnSpPr>
                <a:stCxn id="20" idx="6"/>
              </p:cNvCxnSpPr>
              <p:nvPr/>
            </p:nvCxnSpPr>
            <p:spPr bwMode="auto">
              <a:xfrm flipV="1">
                <a:off x="7745887" y="3313113"/>
                <a:ext cx="509618" cy="412750"/>
              </a:xfrm>
              <a:prstGeom prst="line">
                <a:avLst/>
              </a:prstGeom>
              <a:solidFill>
                <a:srgbClr val="C00000"/>
              </a:solidFill>
              <a:ln w="38100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58"/>
              <p:cNvSpPr>
                <a:spLocks noChangeArrowheads="1"/>
              </p:cNvSpPr>
              <p:nvPr/>
            </p:nvSpPr>
            <p:spPr bwMode="auto">
              <a:xfrm flipV="1">
                <a:off x="6967538" y="3905250"/>
                <a:ext cx="82550" cy="79375"/>
              </a:xfrm>
              <a:prstGeom prst="ellipse">
                <a:avLst/>
              </a:prstGeom>
              <a:solidFill>
                <a:srgbClr val="C00000"/>
              </a:solidFill>
              <a:ln w="38100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lIns="130046" tIns="65023" rIns="130046" bIns="65023" anchor="ctr"/>
              <a:lstStyle>
                <a:lvl1pPr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US" altLang="pt-BR" sz="11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endParaRPr>
              </a:p>
            </p:txBody>
          </p:sp>
          <p:cxnSp>
            <p:nvCxnSpPr>
              <p:cNvPr id="23" name="Conector reto 22"/>
              <p:cNvCxnSpPr>
                <a:stCxn id="22" idx="6"/>
              </p:cNvCxnSpPr>
              <p:nvPr/>
            </p:nvCxnSpPr>
            <p:spPr bwMode="auto">
              <a:xfrm flipV="1">
                <a:off x="7050519" y="3725863"/>
                <a:ext cx="717594" cy="219075"/>
              </a:xfrm>
              <a:prstGeom prst="line">
                <a:avLst/>
              </a:prstGeom>
              <a:solidFill>
                <a:srgbClr val="C00000"/>
              </a:solidFill>
              <a:ln w="38100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58"/>
              <p:cNvSpPr>
                <a:spLocks noChangeArrowheads="1"/>
              </p:cNvSpPr>
              <p:nvPr/>
            </p:nvSpPr>
            <p:spPr bwMode="auto">
              <a:xfrm flipV="1">
                <a:off x="6113463" y="4292600"/>
                <a:ext cx="82550" cy="80963"/>
              </a:xfrm>
              <a:prstGeom prst="ellipse">
                <a:avLst/>
              </a:prstGeom>
              <a:solidFill>
                <a:srgbClr val="C00000"/>
              </a:solidFill>
              <a:ln w="38100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lIns="130046" tIns="65023" rIns="130046" bIns="65023" anchor="ctr"/>
              <a:lstStyle>
                <a:lvl1pPr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US" altLang="pt-BR" sz="11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endParaRPr>
              </a:p>
            </p:txBody>
          </p:sp>
          <p:sp>
            <p:nvSpPr>
              <p:cNvPr id="25" name="Oval 58"/>
              <p:cNvSpPr>
                <a:spLocks noChangeArrowheads="1"/>
              </p:cNvSpPr>
              <p:nvPr/>
            </p:nvSpPr>
            <p:spPr bwMode="auto">
              <a:xfrm flipV="1">
                <a:off x="7108825" y="3725863"/>
                <a:ext cx="80963" cy="80962"/>
              </a:xfrm>
              <a:prstGeom prst="ellipse">
                <a:avLst/>
              </a:prstGeom>
              <a:solidFill>
                <a:srgbClr val="C00000"/>
              </a:solidFill>
              <a:ln w="38100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lIns="130046" tIns="65023" rIns="130046" bIns="65023" anchor="ctr"/>
              <a:lstStyle>
                <a:lvl1pPr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US" altLang="pt-BR" sz="11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endParaRPr>
              </a:p>
            </p:txBody>
          </p:sp>
          <p:sp>
            <p:nvSpPr>
              <p:cNvPr id="26" name="Text Box 180"/>
              <p:cNvSpPr txBox="1">
                <a:spLocks noChangeArrowheads="1"/>
              </p:cNvSpPr>
              <p:nvPr/>
            </p:nvSpPr>
            <p:spPr bwMode="auto">
              <a:xfrm>
                <a:off x="6645275" y="3436938"/>
                <a:ext cx="1327150" cy="261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369" tIns="45685" rIns="91369" bIns="45685">
                <a:spAutoFit/>
              </a:bodyPr>
              <a:lstStyle>
                <a:lvl1pPr marL="341313" indent="-341313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pt-BR" altLang="pt-BR" sz="1100" b="1">
                    <a:solidFill>
                      <a:srgbClr val="000000"/>
                    </a:solidFill>
                    <a:latin typeface="Arial Narrow" panose="020B0606020202030204" pitchFamily="34" charset="0"/>
                    <a:ea typeface="ヒラギノ角ゴ ProN W3"/>
                    <a:cs typeface="ヒラギノ角ゴ ProN W3"/>
                    <a:sym typeface="Helvetica" panose="020B0604020202020204" pitchFamily="34" charset="0"/>
                  </a:rPr>
                  <a:t>Curral Novo do Piauí</a:t>
                </a:r>
              </a:p>
            </p:txBody>
          </p:sp>
          <p:cxnSp>
            <p:nvCxnSpPr>
              <p:cNvPr id="27" name="Conector reto 26"/>
              <p:cNvCxnSpPr>
                <a:stCxn id="25" idx="0"/>
              </p:cNvCxnSpPr>
              <p:nvPr/>
            </p:nvCxnSpPr>
            <p:spPr bwMode="auto">
              <a:xfrm flipH="1">
                <a:off x="6993366" y="3806825"/>
                <a:ext cx="157172" cy="136525"/>
              </a:xfrm>
              <a:prstGeom prst="line">
                <a:avLst/>
              </a:prstGeom>
              <a:solidFill>
                <a:srgbClr val="C00000"/>
              </a:solidFill>
              <a:ln w="38100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Oval 58"/>
              <p:cNvSpPr>
                <a:spLocks noChangeArrowheads="1"/>
              </p:cNvSpPr>
              <p:nvPr/>
            </p:nvSpPr>
            <p:spPr bwMode="auto">
              <a:xfrm flipV="1">
                <a:off x="6430963" y="4557713"/>
                <a:ext cx="80962" cy="80962"/>
              </a:xfrm>
              <a:prstGeom prst="ellipse">
                <a:avLst/>
              </a:prstGeom>
              <a:solidFill>
                <a:srgbClr val="C00000"/>
              </a:solidFill>
              <a:ln w="38100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lIns="130046" tIns="65023" rIns="130046" bIns="65023" anchor="ctr"/>
              <a:lstStyle>
                <a:lvl1pPr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US" altLang="pt-BR" sz="11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endParaRPr>
              </a:p>
            </p:txBody>
          </p:sp>
          <p:cxnSp>
            <p:nvCxnSpPr>
              <p:cNvPr id="29" name="Conector reto 28"/>
              <p:cNvCxnSpPr>
                <a:endCxn id="22" idx="1"/>
              </p:cNvCxnSpPr>
              <p:nvPr/>
            </p:nvCxnSpPr>
            <p:spPr bwMode="auto">
              <a:xfrm flipV="1">
                <a:off x="6480572" y="3973513"/>
                <a:ext cx="498505" cy="625475"/>
              </a:xfrm>
              <a:prstGeom prst="line">
                <a:avLst/>
              </a:prstGeom>
              <a:solidFill>
                <a:srgbClr val="C00000"/>
              </a:solidFill>
              <a:ln w="38100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58"/>
              <p:cNvSpPr>
                <a:spLocks noChangeArrowheads="1"/>
              </p:cNvSpPr>
              <p:nvPr/>
            </p:nvSpPr>
            <p:spPr bwMode="auto">
              <a:xfrm flipV="1">
                <a:off x="6156176" y="4811569"/>
                <a:ext cx="80962" cy="80962"/>
              </a:xfrm>
              <a:prstGeom prst="ellipse">
                <a:avLst/>
              </a:prstGeom>
              <a:solidFill>
                <a:srgbClr val="C00000"/>
              </a:solidFill>
              <a:ln w="38100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lIns="130046" tIns="65023" rIns="130046" bIns="65023" anchor="ctr"/>
              <a:lstStyle>
                <a:lvl1pPr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US" altLang="pt-BR" sz="11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endParaRPr>
              </a:p>
            </p:txBody>
          </p:sp>
          <p:sp>
            <p:nvSpPr>
              <p:cNvPr id="31" name="Text Box 54"/>
              <p:cNvSpPr txBox="1">
                <a:spLocks noChangeArrowheads="1"/>
              </p:cNvSpPr>
              <p:nvPr/>
            </p:nvSpPr>
            <p:spPr bwMode="auto">
              <a:xfrm>
                <a:off x="5355504" y="4762013"/>
                <a:ext cx="787365" cy="261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5" tIns="45713" rIns="91425" bIns="45713">
                <a:spAutoFit/>
              </a:bodyPr>
              <a:lstStyle>
                <a:lvl1pPr marL="341313" indent="-341313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pt-BR" altLang="pt-BR" sz="1100" b="1">
                    <a:solidFill>
                      <a:srgbClr val="000000"/>
                    </a:solidFill>
                    <a:latin typeface="Arial Narrow" panose="020B0606020202030204" pitchFamily="34" charset="0"/>
                    <a:ea typeface="ヒラギノ角ゴ ProN W3"/>
                    <a:cs typeface="ヒラギノ角ゴ ProN W3"/>
                    <a:sym typeface="Helvetica" panose="020B0604020202020204" pitchFamily="34" charset="0"/>
                  </a:rPr>
                  <a:t>Barreiras II</a:t>
                </a:r>
                <a:endParaRPr lang="en-US" altLang="pt-BR" sz="11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endParaRPr>
              </a:p>
            </p:txBody>
          </p:sp>
          <p:sp>
            <p:nvSpPr>
              <p:cNvPr id="32" name="Oval 58"/>
              <p:cNvSpPr>
                <a:spLocks noChangeArrowheads="1"/>
              </p:cNvSpPr>
              <p:nvPr/>
            </p:nvSpPr>
            <p:spPr bwMode="auto">
              <a:xfrm flipV="1">
                <a:off x="6705373" y="4835358"/>
                <a:ext cx="80962" cy="80962"/>
              </a:xfrm>
              <a:prstGeom prst="ellipse">
                <a:avLst/>
              </a:prstGeom>
              <a:solidFill>
                <a:srgbClr val="C00000"/>
              </a:solidFill>
              <a:ln w="38100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lIns="130046" tIns="65023" rIns="130046" bIns="65023" anchor="ctr"/>
              <a:lstStyle>
                <a:lvl1pPr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US" altLang="pt-BR" sz="11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endParaRPr>
              </a:p>
            </p:txBody>
          </p:sp>
          <p:sp>
            <p:nvSpPr>
              <p:cNvPr id="33" name="Text Box 54"/>
              <p:cNvSpPr txBox="1">
                <a:spLocks noChangeArrowheads="1"/>
              </p:cNvSpPr>
              <p:nvPr/>
            </p:nvSpPr>
            <p:spPr bwMode="auto">
              <a:xfrm>
                <a:off x="6717230" y="4785522"/>
                <a:ext cx="1031022" cy="261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5" tIns="45713" rIns="91425" bIns="45713">
                <a:spAutoFit/>
              </a:bodyPr>
              <a:lstStyle>
                <a:lvl1pPr marL="341313" indent="-341313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pt-BR" altLang="pt-BR" sz="1100" b="1">
                    <a:solidFill>
                      <a:srgbClr val="000000"/>
                    </a:solidFill>
                    <a:latin typeface="Arial Narrow" panose="020B0606020202030204" pitchFamily="34" charset="0"/>
                    <a:ea typeface="ヒラギノ角ゴ ProN W3"/>
                    <a:cs typeface="ヒラギノ角ゴ ProN W3"/>
                    <a:sym typeface="Helvetica" panose="020B0604020202020204" pitchFamily="34" charset="0"/>
                  </a:rPr>
                  <a:t>Gentio do Ouro</a:t>
                </a:r>
                <a:endParaRPr lang="en-US" altLang="pt-BR" sz="11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endParaRPr>
              </a:p>
            </p:txBody>
          </p:sp>
          <p:sp>
            <p:nvSpPr>
              <p:cNvPr id="34" name="Oval 58"/>
              <p:cNvSpPr>
                <a:spLocks noChangeArrowheads="1"/>
              </p:cNvSpPr>
              <p:nvPr/>
            </p:nvSpPr>
            <p:spPr bwMode="auto">
              <a:xfrm flipV="1">
                <a:off x="5850236" y="5342665"/>
                <a:ext cx="80962" cy="80962"/>
              </a:xfrm>
              <a:prstGeom prst="ellipse">
                <a:avLst/>
              </a:prstGeom>
              <a:solidFill>
                <a:srgbClr val="C00000"/>
              </a:solidFill>
              <a:ln w="38100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lIns="130046" tIns="65023" rIns="130046" bIns="65023" anchor="ctr"/>
              <a:lstStyle>
                <a:lvl1pPr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US" altLang="pt-BR" sz="11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endParaRPr>
              </a:p>
            </p:txBody>
          </p:sp>
          <p:sp>
            <p:nvSpPr>
              <p:cNvPr id="35" name="Text Box 54"/>
              <p:cNvSpPr txBox="1">
                <a:spLocks noChangeArrowheads="1"/>
              </p:cNvSpPr>
              <p:nvPr/>
            </p:nvSpPr>
            <p:spPr bwMode="auto">
              <a:xfrm>
                <a:off x="5588457" y="5422147"/>
                <a:ext cx="979726" cy="261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5" tIns="45713" rIns="91425" bIns="45713">
                <a:spAutoFit/>
              </a:bodyPr>
              <a:lstStyle>
                <a:lvl1pPr marL="341313" indent="-341313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pt-BR" altLang="pt-BR" sz="1100" b="1">
                    <a:solidFill>
                      <a:srgbClr val="000000"/>
                    </a:solidFill>
                    <a:latin typeface="Arial Narrow" panose="020B0606020202030204" pitchFamily="34" charset="0"/>
                    <a:ea typeface="ヒラギノ角ゴ ProN W3"/>
                    <a:cs typeface="ヒラギノ角ゴ ProN W3"/>
                    <a:sym typeface="Helvetica" panose="020B0604020202020204" pitchFamily="34" charset="0"/>
                  </a:rPr>
                  <a:t>Rio das Éguas</a:t>
                </a:r>
                <a:endParaRPr lang="en-US" altLang="pt-BR" sz="11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endParaRPr>
              </a:p>
            </p:txBody>
          </p:sp>
          <p:sp>
            <p:nvSpPr>
              <p:cNvPr id="36" name="Oval 58"/>
              <p:cNvSpPr>
                <a:spLocks noChangeArrowheads="1"/>
              </p:cNvSpPr>
              <p:nvPr/>
            </p:nvSpPr>
            <p:spPr bwMode="auto">
              <a:xfrm flipV="1">
                <a:off x="7234670" y="4204635"/>
                <a:ext cx="80962" cy="80962"/>
              </a:xfrm>
              <a:prstGeom prst="ellipse">
                <a:avLst/>
              </a:prstGeom>
              <a:solidFill>
                <a:srgbClr val="C00000"/>
              </a:solidFill>
              <a:ln w="38100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lIns="130046" tIns="65023" rIns="130046" bIns="65023" anchor="ctr"/>
              <a:lstStyle>
                <a:lvl1pPr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US" altLang="pt-BR" sz="11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endParaRPr>
              </a:p>
            </p:txBody>
          </p:sp>
          <p:sp>
            <p:nvSpPr>
              <p:cNvPr id="37" name="Text Box 54"/>
              <p:cNvSpPr txBox="1">
                <a:spLocks noChangeArrowheads="1"/>
              </p:cNvSpPr>
              <p:nvPr/>
            </p:nvSpPr>
            <p:spPr bwMode="auto">
              <a:xfrm>
                <a:off x="7236296" y="4149080"/>
                <a:ext cx="652713" cy="261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5" tIns="45713" rIns="91425" bIns="45713">
                <a:spAutoFit/>
              </a:bodyPr>
              <a:lstStyle>
                <a:lvl1pPr marL="341313" indent="-341313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pt-BR" altLang="pt-BR" sz="1100" b="1">
                    <a:solidFill>
                      <a:srgbClr val="000000"/>
                    </a:solidFill>
                    <a:latin typeface="Arial Narrow" panose="020B0606020202030204" pitchFamily="34" charset="0"/>
                    <a:ea typeface="ヒラギノ角ゴ ProN W3"/>
                    <a:cs typeface="ヒラギノ角ゴ ProN W3"/>
                    <a:sym typeface="Helvetica" panose="020B0604020202020204" pitchFamily="34" charset="0"/>
                  </a:rPr>
                  <a:t>Juazeiro</a:t>
                </a:r>
                <a:endParaRPr lang="en-US" altLang="pt-BR" sz="11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endParaRPr>
              </a:p>
            </p:txBody>
          </p:sp>
          <p:sp>
            <p:nvSpPr>
              <p:cNvPr id="38" name="Text Box 54"/>
              <p:cNvSpPr txBox="1">
                <a:spLocks noChangeArrowheads="1"/>
              </p:cNvSpPr>
              <p:nvPr/>
            </p:nvSpPr>
            <p:spPr bwMode="auto">
              <a:xfrm>
                <a:off x="5743947" y="4433922"/>
                <a:ext cx="762000" cy="260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5" tIns="45713" rIns="91425" bIns="45713">
                <a:spAutoFit/>
              </a:bodyPr>
              <a:lstStyle>
                <a:lvl1pPr marL="341313" indent="-341313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pt-BR" altLang="pt-BR" sz="1100" b="1">
                    <a:solidFill>
                      <a:srgbClr val="000000"/>
                    </a:solidFill>
                    <a:latin typeface="Arial Narrow" panose="020B0606020202030204" pitchFamily="34" charset="0"/>
                    <a:ea typeface="ヒラギノ角ゴ ProN W3"/>
                    <a:cs typeface="ヒラギノ角ゴ ProN W3"/>
                    <a:sym typeface="Helvetica" panose="020B0604020202020204" pitchFamily="34" charset="0"/>
                  </a:rPr>
                  <a:t>Buritirama</a:t>
                </a:r>
                <a:endParaRPr lang="en-US" altLang="pt-BR" sz="11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endParaRPr>
              </a:p>
            </p:txBody>
          </p:sp>
          <p:sp>
            <p:nvSpPr>
              <p:cNvPr id="39" name="Oval 58"/>
              <p:cNvSpPr>
                <a:spLocks noChangeArrowheads="1"/>
              </p:cNvSpPr>
              <p:nvPr/>
            </p:nvSpPr>
            <p:spPr bwMode="auto">
              <a:xfrm flipV="1">
                <a:off x="7013726" y="4523616"/>
                <a:ext cx="80962" cy="80962"/>
              </a:xfrm>
              <a:prstGeom prst="ellipse">
                <a:avLst/>
              </a:prstGeom>
              <a:solidFill>
                <a:srgbClr val="C00000"/>
              </a:solidFill>
              <a:ln w="38100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lIns="130046" tIns="65023" rIns="130046" bIns="65023" anchor="ctr"/>
              <a:lstStyle>
                <a:lvl1pPr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US" altLang="pt-BR" sz="11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endParaRPr>
              </a:p>
            </p:txBody>
          </p:sp>
          <p:sp>
            <p:nvSpPr>
              <p:cNvPr id="40" name="Text Box 54"/>
              <p:cNvSpPr txBox="1">
                <a:spLocks noChangeArrowheads="1"/>
              </p:cNvSpPr>
              <p:nvPr/>
            </p:nvSpPr>
            <p:spPr bwMode="auto">
              <a:xfrm>
                <a:off x="7181703" y="4426915"/>
                <a:ext cx="793777" cy="261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5" tIns="45713" rIns="91425" bIns="45713">
                <a:spAutoFit/>
              </a:bodyPr>
              <a:lstStyle>
                <a:lvl1pPr marL="341313" indent="-341313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pt-BR" altLang="pt-BR" sz="1100" b="1">
                    <a:solidFill>
                      <a:srgbClr val="000000"/>
                    </a:solidFill>
                    <a:latin typeface="Arial Narrow" panose="020B0606020202030204" pitchFamily="34" charset="0"/>
                    <a:ea typeface="ヒラギノ角ゴ ProN W3"/>
                    <a:cs typeface="ヒラギノ角ゴ ProN W3"/>
                    <a:sym typeface="Helvetica" panose="020B0604020202020204" pitchFamily="34" charset="0"/>
                  </a:rPr>
                  <a:t>Ourolândia</a:t>
                </a:r>
                <a:endParaRPr lang="en-US" altLang="pt-BR" sz="11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endParaRPr>
              </a:p>
            </p:txBody>
          </p:sp>
          <p:sp>
            <p:nvSpPr>
              <p:cNvPr id="41" name="Oval 58"/>
              <p:cNvSpPr>
                <a:spLocks noChangeArrowheads="1"/>
              </p:cNvSpPr>
              <p:nvPr/>
            </p:nvSpPr>
            <p:spPr bwMode="auto">
              <a:xfrm flipV="1">
                <a:off x="5954241" y="3877889"/>
                <a:ext cx="82550" cy="80963"/>
              </a:xfrm>
              <a:prstGeom prst="ellipse">
                <a:avLst/>
              </a:prstGeom>
              <a:solidFill>
                <a:srgbClr val="C00000"/>
              </a:solidFill>
              <a:ln w="38100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lIns="130046" tIns="65023" rIns="130046" bIns="65023" anchor="ctr"/>
              <a:lstStyle>
                <a:lvl1pPr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US" altLang="pt-BR" sz="11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endParaRPr>
              </a:p>
            </p:txBody>
          </p:sp>
          <p:sp>
            <p:nvSpPr>
              <p:cNvPr id="42" name="Text Box 54"/>
              <p:cNvSpPr txBox="1">
                <a:spLocks noChangeArrowheads="1"/>
              </p:cNvSpPr>
              <p:nvPr/>
            </p:nvSpPr>
            <p:spPr bwMode="auto">
              <a:xfrm>
                <a:off x="5148530" y="3645024"/>
                <a:ext cx="1197735" cy="261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5" tIns="45713" rIns="91425" bIns="45713">
                <a:spAutoFit/>
              </a:bodyPr>
              <a:lstStyle>
                <a:lvl1pPr marL="341313" indent="-341313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pt-BR" altLang="pt-BR" sz="1100" b="1">
                    <a:solidFill>
                      <a:srgbClr val="000000"/>
                    </a:solidFill>
                    <a:latin typeface="Arial Narrow" panose="020B0606020202030204" pitchFamily="34" charset="0"/>
                    <a:ea typeface="ヒラギノ角ゴ ProN W3"/>
                    <a:cs typeface="ヒラギノ角ゴ ProN W3"/>
                    <a:sym typeface="Helvetica" panose="020B0604020202020204" pitchFamily="34" charset="0"/>
                  </a:rPr>
                  <a:t>Ribeiro Gonçalves</a:t>
                </a:r>
                <a:endParaRPr lang="en-US" altLang="pt-BR" sz="11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endParaRPr>
              </a:p>
            </p:txBody>
          </p:sp>
          <p:sp>
            <p:nvSpPr>
              <p:cNvPr id="43" name="Oval 58"/>
              <p:cNvSpPr>
                <a:spLocks noChangeArrowheads="1"/>
              </p:cNvSpPr>
              <p:nvPr/>
            </p:nvSpPr>
            <p:spPr bwMode="auto">
              <a:xfrm flipV="1">
                <a:off x="6505947" y="5218536"/>
                <a:ext cx="80962" cy="80962"/>
              </a:xfrm>
              <a:prstGeom prst="ellipse">
                <a:avLst/>
              </a:prstGeom>
              <a:solidFill>
                <a:srgbClr val="C00000"/>
              </a:solidFill>
              <a:ln w="38100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lIns="130046" tIns="65023" rIns="130046" bIns="65023" anchor="ctr"/>
              <a:lstStyle>
                <a:lvl1pPr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US" altLang="pt-BR" sz="11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endParaRPr>
              </a:p>
            </p:txBody>
          </p:sp>
          <p:sp>
            <p:nvSpPr>
              <p:cNvPr id="44" name="Text Box 54"/>
              <p:cNvSpPr txBox="1">
                <a:spLocks noChangeArrowheads="1"/>
              </p:cNvSpPr>
              <p:nvPr/>
            </p:nvSpPr>
            <p:spPr bwMode="auto">
              <a:xfrm>
                <a:off x="6516216" y="5199296"/>
                <a:ext cx="832249" cy="261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5" tIns="45713" rIns="91425" bIns="45713">
                <a:spAutoFit/>
              </a:bodyPr>
              <a:lstStyle>
                <a:lvl1pPr marL="341313" indent="-341313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pt-BR" altLang="pt-BR" sz="1100" b="1">
                    <a:solidFill>
                      <a:srgbClr val="000000"/>
                    </a:solidFill>
                    <a:latin typeface="Arial Narrow" panose="020B0606020202030204" pitchFamily="34" charset="0"/>
                    <a:ea typeface="ヒラギノ角ゴ ProN W3"/>
                    <a:cs typeface="ヒラギノ角ゴ ProN W3"/>
                    <a:sym typeface="Helvetica" panose="020B0604020202020204" pitchFamily="34" charset="0"/>
                  </a:rPr>
                  <a:t>B.J.da Lapa</a:t>
                </a:r>
                <a:endParaRPr lang="en-US" altLang="pt-BR" sz="11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endParaRPr>
              </a:p>
            </p:txBody>
          </p:sp>
          <p:cxnSp>
            <p:nvCxnSpPr>
              <p:cNvPr id="45" name="Conector reto 44"/>
              <p:cNvCxnSpPr>
                <a:stCxn id="30" idx="1"/>
              </p:cNvCxnSpPr>
              <p:nvPr/>
            </p:nvCxnSpPr>
            <p:spPr bwMode="auto">
              <a:xfrm flipV="1">
                <a:off x="6167815" y="4633913"/>
                <a:ext cx="263541" cy="247650"/>
              </a:xfrm>
              <a:prstGeom prst="line">
                <a:avLst/>
              </a:prstGeom>
              <a:solidFill>
                <a:srgbClr val="C00000"/>
              </a:solidFill>
              <a:ln w="38100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ector reto 45"/>
              <p:cNvCxnSpPr>
                <a:stCxn id="34" idx="4"/>
              </p:cNvCxnSpPr>
              <p:nvPr/>
            </p:nvCxnSpPr>
            <p:spPr bwMode="auto">
              <a:xfrm flipV="1">
                <a:off x="5891574" y="4876800"/>
                <a:ext cx="292118" cy="466725"/>
              </a:xfrm>
              <a:prstGeom prst="line">
                <a:avLst/>
              </a:prstGeom>
              <a:solidFill>
                <a:srgbClr val="C00000"/>
              </a:solidFill>
              <a:ln w="38100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ector reto 46"/>
              <p:cNvCxnSpPr>
                <a:stCxn id="39" idx="5"/>
              </p:cNvCxnSpPr>
              <p:nvPr/>
            </p:nvCxnSpPr>
            <p:spPr bwMode="auto">
              <a:xfrm flipV="1">
                <a:off x="7082271" y="4292600"/>
                <a:ext cx="180986" cy="242888"/>
              </a:xfrm>
              <a:prstGeom prst="line">
                <a:avLst/>
              </a:prstGeom>
              <a:solidFill>
                <a:srgbClr val="C00000"/>
              </a:solidFill>
              <a:ln w="38100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ector reto 47"/>
              <p:cNvCxnSpPr>
                <a:stCxn id="24" idx="4"/>
                <a:endCxn id="41" idx="7"/>
              </p:cNvCxnSpPr>
              <p:nvPr/>
            </p:nvCxnSpPr>
            <p:spPr bwMode="auto">
              <a:xfrm flipH="1" flipV="1">
                <a:off x="6024932" y="3948113"/>
                <a:ext cx="130183" cy="344487"/>
              </a:xfrm>
              <a:prstGeom prst="line">
                <a:avLst/>
              </a:prstGeom>
              <a:solidFill>
                <a:srgbClr val="C00000"/>
              </a:solidFill>
              <a:ln w="38100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ector reto 48"/>
              <p:cNvCxnSpPr>
                <a:endCxn id="32" idx="1"/>
              </p:cNvCxnSpPr>
              <p:nvPr/>
            </p:nvCxnSpPr>
            <p:spPr bwMode="auto">
              <a:xfrm flipV="1">
                <a:off x="6556776" y="4905375"/>
                <a:ext cx="160348" cy="355600"/>
              </a:xfrm>
              <a:prstGeom prst="line">
                <a:avLst/>
              </a:prstGeom>
              <a:solidFill>
                <a:srgbClr val="C00000"/>
              </a:solidFill>
              <a:ln w="38100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" name="Grupo 31"/>
              <p:cNvGrpSpPr>
                <a:grpSpLocks/>
              </p:cNvGrpSpPr>
              <p:nvPr/>
            </p:nvGrpSpPr>
            <p:grpSpPr bwMode="auto">
              <a:xfrm rot="18783787">
                <a:off x="8304732" y="3128837"/>
                <a:ext cx="267533" cy="357311"/>
                <a:chOff x="6076571" y="2000290"/>
                <a:chExt cx="264905" cy="357859"/>
              </a:xfrm>
              <a:solidFill>
                <a:srgbClr val="C00000"/>
              </a:solidFill>
            </p:grpSpPr>
            <p:sp>
              <p:nvSpPr>
                <p:cNvPr id="52" name="Oval 58"/>
                <p:cNvSpPr>
                  <a:spLocks noChangeArrowheads="1"/>
                </p:cNvSpPr>
                <p:nvPr/>
              </p:nvSpPr>
              <p:spPr bwMode="auto">
                <a:xfrm flipV="1">
                  <a:off x="6076571" y="2000290"/>
                  <a:ext cx="82585" cy="80900"/>
                </a:xfrm>
                <a:prstGeom prst="ellipse">
                  <a:avLst/>
                </a:prstGeom>
                <a:grpFill/>
                <a:ln w="38100" algn="ctr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wrap="none" lIns="130046" tIns="65023" rIns="130046" bIns="65023" anchor="ctr"/>
                <a:lstStyle>
                  <a:lvl1pPr defTabSz="639763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 defTabSz="639763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defTabSz="639763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defTabSz="639763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defTabSz="639763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defTabSz="639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defTabSz="639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defTabSz="639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defTabSz="639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defRPr/>
                  </a:pPr>
                  <a:endParaRPr lang="en-US" altLang="pt-BR" sz="1100" b="1" smtClean="0">
                    <a:solidFill>
                      <a:srgbClr val="000000"/>
                    </a:solidFill>
                    <a:latin typeface="Arial Narrow" pitchFamily="34" charset="0"/>
                    <a:cs typeface="ヒラギノ角ゴ ProN W3"/>
                    <a:sym typeface="Helvetica" pitchFamily="34" charset="0"/>
                  </a:endParaRPr>
                </a:p>
              </p:txBody>
            </p:sp>
            <p:cxnSp>
              <p:nvCxnSpPr>
                <p:cNvPr id="53" name="Conector reto 52"/>
                <p:cNvCxnSpPr>
                  <a:stCxn id="54" idx="0"/>
                </p:cNvCxnSpPr>
                <p:nvPr/>
              </p:nvCxnSpPr>
              <p:spPr bwMode="auto">
                <a:xfrm rot="2816213" flipH="1" flipV="1">
                  <a:off x="6045356" y="2180909"/>
                  <a:ext cx="319513" cy="34968"/>
                </a:xfrm>
                <a:prstGeom prst="line">
                  <a:avLst/>
                </a:prstGeom>
                <a:grpFill/>
                <a:ln w="38100">
                  <a:solidFill>
                    <a:srgbClr val="C0000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Oval 58"/>
                <p:cNvSpPr>
                  <a:spLocks noChangeArrowheads="1"/>
                </p:cNvSpPr>
                <p:nvPr/>
              </p:nvSpPr>
              <p:spPr bwMode="auto">
                <a:xfrm flipV="1">
                  <a:off x="6258891" y="2246286"/>
                  <a:ext cx="82585" cy="80900"/>
                </a:xfrm>
                <a:prstGeom prst="ellipse">
                  <a:avLst/>
                </a:prstGeom>
                <a:grpFill/>
                <a:ln w="38100" algn="ctr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wrap="none" lIns="130046" tIns="65023" rIns="130046" bIns="65023" anchor="ctr"/>
                <a:lstStyle>
                  <a:lvl1pPr defTabSz="639763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 defTabSz="639763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defTabSz="639763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defTabSz="639763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defTabSz="639763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defTabSz="639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defTabSz="639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defTabSz="639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defTabSz="639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defRPr/>
                  </a:pPr>
                  <a:endParaRPr lang="en-US" altLang="pt-BR" sz="1100" b="1" smtClean="0">
                    <a:solidFill>
                      <a:srgbClr val="000000"/>
                    </a:solidFill>
                    <a:latin typeface="Arial Narrow" pitchFamily="34" charset="0"/>
                    <a:cs typeface="ヒラギノ角ゴ ProN W3"/>
                    <a:sym typeface="Helvetica" pitchFamily="34" charset="0"/>
                  </a:endParaRPr>
                </a:p>
              </p:txBody>
            </p:sp>
          </p:grpSp>
          <p:sp>
            <p:nvSpPr>
              <p:cNvPr id="51" name="Text Box 180"/>
              <p:cNvSpPr txBox="1">
                <a:spLocks noChangeArrowheads="1"/>
              </p:cNvSpPr>
              <p:nvPr/>
            </p:nvSpPr>
            <p:spPr bwMode="auto">
              <a:xfrm>
                <a:off x="8343924" y="3032393"/>
                <a:ext cx="800076" cy="2615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369" tIns="45685" rIns="91369" bIns="45685">
                <a:spAutoFit/>
              </a:bodyPr>
              <a:lstStyle>
                <a:lvl1pPr marL="341313" indent="-341313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pt-BR" altLang="pt-BR" sz="1100" b="1">
                    <a:solidFill>
                      <a:srgbClr val="000000"/>
                    </a:solidFill>
                    <a:latin typeface="Arial Narrow" panose="020B0606020202030204" pitchFamily="34" charset="0"/>
                    <a:ea typeface="ヒラギノ角ゴ ProN W3"/>
                    <a:cs typeface="ヒラギノ角ゴ ProN W3"/>
                    <a:sym typeface="Helvetica" panose="020B0604020202020204" pitchFamily="34" charset="0"/>
                  </a:rPr>
                  <a:t>J.Câmara II</a:t>
                </a:r>
              </a:p>
            </p:txBody>
          </p:sp>
        </p:grpSp>
      </p:grpSp>
      <p:graphicFrame>
        <p:nvGraphicFramePr>
          <p:cNvPr id="71" name="Tabela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57671"/>
              </p:ext>
            </p:extLst>
          </p:nvPr>
        </p:nvGraphicFramePr>
        <p:xfrm>
          <a:off x="180000" y="1800000"/>
          <a:ext cx="3572850" cy="201740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3572850"/>
              </a:tblGrid>
              <a:tr h="2329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Reforços na Região Nordeste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4" marT="9526" marB="0" anchor="ctr">
                    <a:solidFill>
                      <a:srgbClr val="2E94B9"/>
                    </a:solidFill>
                  </a:tcPr>
                </a:tc>
              </a:tr>
              <a:tr h="2329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Linhas de Transmissão:    </a:t>
                      </a:r>
                      <a:r>
                        <a:rPr lang="pt-BR" sz="1600" b="1" u="none" strike="noStrike" dirty="0" smtClean="0">
                          <a:effectLst/>
                        </a:rPr>
                        <a:t>2.900 km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4" marT="9526" marB="0" anchor="ctr"/>
                </a:tc>
              </a:tr>
              <a:tr h="2329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Níveis de tensão:              </a:t>
                      </a:r>
                      <a:r>
                        <a:rPr lang="pt-BR" sz="1600" b="1" u="none" strike="noStrike" dirty="0" smtClean="0">
                          <a:effectLst/>
                        </a:rPr>
                        <a:t> 230</a:t>
                      </a:r>
                      <a:r>
                        <a:rPr lang="pt-BR" sz="1600" b="1" u="none" strike="noStrike" baseline="0" dirty="0" smtClean="0">
                          <a:effectLst/>
                        </a:rPr>
                        <a:t> e 500 </a:t>
                      </a:r>
                      <a:r>
                        <a:rPr lang="pt-BR" sz="1600" b="1" u="none" strike="noStrike" dirty="0" smtClean="0">
                          <a:effectLst/>
                        </a:rPr>
                        <a:t>kV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4" marT="952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6495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 smtClean="0">
                          <a:effectLst/>
                        </a:rPr>
                        <a:t>Objetivo:</a:t>
                      </a:r>
                      <a:r>
                        <a:rPr lang="pt-BR" sz="1600" b="1" u="none" strike="noStrike" baseline="0" dirty="0" smtClean="0">
                          <a:effectLst/>
                        </a:rPr>
                        <a:t> </a:t>
                      </a:r>
                      <a:r>
                        <a:rPr lang="pt-BR" sz="1600" b="1" u="none" strike="noStrike" kern="1200" dirty="0" smtClean="0">
                          <a:effectLst/>
                        </a:rPr>
                        <a:t>Escoamento de energia eólica da área leste da Região Nordeste</a:t>
                      </a:r>
                      <a:endParaRPr lang="pt-BR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4" marT="9526" marB="0" anchor="ctr"/>
                </a:tc>
              </a:tr>
              <a:tr h="2329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Prazo de execução:          </a:t>
                      </a:r>
                      <a:r>
                        <a:rPr lang="pt-BR" sz="1600" b="1" u="none" strike="noStrike" dirty="0" smtClean="0">
                          <a:effectLst/>
                        </a:rPr>
                        <a:t>  a definir                                             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4" marT="952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329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Investimento estimado:  </a:t>
                      </a:r>
                      <a:r>
                        <a:rPr lang="pt-BR" sz="1600" b="1" u="none" strike="noStrike" dirty="0" smtClean="0">
                          <a:effectLst/>
                        </a:rPr>
                        <a:t> R</a:t>
                      </a:r>
                      <a:r>
                        <a:rPr lang="pt-BR" sz="1600" b="1" u="none" strike="noStrike" dirty="0">
                          <a:effectLst/>
                        </a:rPr>
                        <a:t>$ </a:t>
                      </a:r>
                      <a:r>
                        <a:rPr lang="pt-BR" sz="1600" b="1" u="none" strike="noStrike" dirty="0" smtClean="0">
                          <a:effectLst/>
                        </a:rPr>
                        <a:t>4,1 bilhões</a:t>
                      </a:r>
                      <a:endParaRPr lang="pt-BR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4" marT="9526" marB="0" anchor="ctr"/>
                </a:tc>
              </a:tr>
              <a:tr h="19567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Duração da concessão:    </a:t>
                      </a:r>
                      <a:r>
                        <a:rPr lang="pt-BR" sz="1600" b="1" u="none" strike="noStrike" dirty="0" smtClean="0">
                          <a:effectLst/>
                        </a:rPr>
                        <a:t> 30 </a:t>
                      </a:r>
                      <a:r>
                        <a:rPr lang="pt-BR" sz="1600" b="1" u="none" strike="noStrike" dirty="0">
                          <a:effectLst/>
                        </a:rPr>
                        <a:t>anos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4" marT="952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4" name="Título 4"/>
          <p:cNvSpPr>
            <a:spLocks noGrp="1"/>
          </p:cNvSpPr>
          <p:nvPr>
            <p:ph type="title"/>
          </p:nvPr>
        </p:nvSpPr>
        <p:spPr>
          <a:xfrm>
            <a:off x="132260" y="16977"/>
            <a:ext cx="8920299" cy="68841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+mn-lt"/>
              </a:rPr>
              <a:t>INVESTIMENTO EM TRANSMISSÃO</a:t>
            </a:r>
            <a:endParaRPr lang="pt-BR" sz="2400" b="1" dirty="0">
              <a:latin typeface="+mn-lt"/>
            </a:endParaRPr>
          </a:p>
        </p:txBody>
      </p:sp>
      <p:sp>
        <p:nvSpPr>
          <p:cNvPr id="75" name="Pentágono 74"/>
          <p:cNvSpPr/>
          <p:nvPr/>
        </p:nvSpPr>
        <p:spPr>
          <a:xfrm>
            <a:off x="158750" y="1040329"/>
            <a:ext cx="4317999" cy="502721"/>
          </a:xfrm>
          <a:prstGeom prst="homePlate">
            <a:avLst/>
          </a:prstGeom>
          <a:solidFill>
            <a:srgbClr val="2E94B9"/>
          </a:solidFill>
          <a:ln>
            <a:solidFill>
              <a:srgbClr val="2E94B9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LEILÃO DE DEZEMBRO DE 2015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76" name="CaixaDeTexto 75"/>
          <p:cNvSpPr txBox="1"/>
          <p:nvPr/>
        </p:nvSpPr>
        <p:spPr>
          <a:xfrm>
            <a:off x="8300418" y="6545088"/>
            <a:ext cx="7986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 smtClean="0"/>
              <a:t>Fonte: EPE</a:t>
            </a:r>
            <a:endParaRPr lang="pt-BR" sz="1100" i="1" dirty="0"/>
          </a:p>
        </p:txBody>
      </p:sp>
    </p:spTree>
    <p:extLst>
      <p:ext uri="{BB962C8B-B14F-4D97-AF65-F5344CB8AC3E}">
        <p14:creationId xmlns:p14="http://schemas.microsoft.com/office/powerpoint/2010/main" val="256776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m 7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930"/>
            <a:ext cx="9144000" cy="909638"/>
          </a:xfrm>
          <a:prstGeom prst="rect">
            <a:avLst/>
          </a:prstGeom>
        </p:spPr>
      </p:pic>
      <p:pic>
        <p:nvPicPr>
          <p:cNvPr id="4" name="Espaço Reservado para Conteúdo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61" y="-52464"/>
            <a:ext cx="821635" cy="821635"/>
          </a:xfrm>
          <a:prstGeom prst="rect">
            <a:avLst/>
          </a:prstGeom>
        </p:spPr>
      </p:pic>
      <p:pic>
        <p:nvPicPr>
          <p:cNvPr id="8" name="Picture 1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2" t="24782" r="5093" b="30209"/>
          <a:stretch>
            <a:fillRect/>
          </a:stretch>
        </p:blipFill>
        <p:spPr bwMode="auto">
          <a:xfrm>
            <a:off x="-47625" y="990600"/>
            <a:ext cx="9156700" cy="56515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o 28"/>
          <p:cNvGrpSpPr>
            <a:grpSpLocks/>
          </p:cNvGrpSpPr>
          <p:nvPr/>
        </p:nvGrpSpPr>
        <p:grpSpPr bwMode="auto">
          <a:xfrm>
            <a:off x="4373563" y="2970213"/>
            <a:ext cx="4294187" cy="3749675"/>
            <a:chOff x="4421083" y="2947969"/>
            <a:chExt cx="4294085" cy="3749639"/>
          </a:xfrm>
        </p:grpSpPr>
        <p:sp>
          <p:nvSpPr>
            <p:cNvPr id="11" name="Text Box 54"/>
            <p:cNvSpPr txBox="1">
              <a:spLocks noChangeArrowheads="1"/>
            </p:cNvSpPr>
            <p:nvPr/>
          </p:nvSpPr>
          <p:spPr bwMode="auto">
            <a:xfrm>
              <a:off x="5500429" y="4252459"/>
              <a:ext cx="550121" cy="26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5" tIns="45713" rIns="91425" bIns="45713">
              <a:spAutoFit/>
            </a:bodyPr>
            <a:lstStyle>
              <a:lvl1pPr marL="341313" indent="-341313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11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rPr>
                <a:t>Arinos</a:t>
              </a:r>
              <a:endParaRPr lang="en-US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auto">
            <a:xfrm flipV="1">
              <a:off x="5538790" y="4508142"/>
              <a:ext cx="82550" cy="80963"/>
            </a:xfrm>
            <a:prstGeom prst="ellipse">
              <a:avLst/>
            </a:prstGeom>
            <a:solidFill>
              <a:srgbClr val="C00000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wrap="none" lIns="130046" tIns="65023" rIns="130046" bIns="65023" anchor="ctr"/>
            <a:lstStyle>
              <a:lvl1pPr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sp>
          <p:nvSpPr>
            <p:cNvPr id="13" name="Oval 58"/>
            <p:cNvSpPr>
              <a:spLocks noChangeArrowheads="1"/>
            </p:cNvSpPr>
            <p:nvPr/>
          </p:nvSpPr>
          <p:spPr bwMode="auto">
            <a:xfrm flipV="1">
              <a:off x="5703707" y="5056795"/>
              <a:ext cx="80962" cy="80962"/>
            </a:xfrm>
            <a:prstGeom prst="ellipse">
              <a:avLst/>
            </a:prstGeom>
            <a:solidFill>
              <a:srgbClr val="C00000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wrap="none" lIns="130046" tIns="65023" rIns="130046" bIns="65023" anchor="ctr"/>
            <a:lstStyle>
              <a:lvl1pPr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sp>
          <p:nvSpPr>
            <p:cNvPr id="14" name="Text Box 54"/>
            <p:cNvSpPr txBox="1">
              <a:spLocks noChangeArrowheads="1"/>
            </p:cNvSpPr>
            <p:nvPr/>
          </p:nvSpPr>
          <p:spPr bwMode="auto">
            <a:xfrm>
              <a:off x="4996103" y="4995102"/>
              <a:ext cx="748893" cy="26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5" tIns="45713" rIns="91425" bIns="45713">
              <a:spAutoFit/>
            </a:bodyPr>
            <a:lstStyle>
              <a:lvl1pPr marL="341313" indent="-341313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11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rPr>
                <a:t>Pirapora 2</a:t>
              </a:r>
              <a:endParaRPr lang="en-US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sp>
          <p:nvSpPr>
            <p:cNvPr id="15" name="Oval 58"/>
            <p:cNvSpPr>
              <a:spLocks noChangeArrowheads="1"/>
            </p:cNvSpPr>
            <p:nvPr/>
          </p:nvSpPr>
          <p:spPr bwMode="auto">
            <a:xfrm flipV="1">
              <a:off x="5345092" y="3977826"/>
              <a:ext cx="80962" cy="80962"/>
            </a:xfrm>
            <a:prstGeom prst="ellipse">
              <a:avLst/>
            </a:prstGeom>
            <a:solidFill>
              <a:srgbClr val="C00000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wrap="none" lIns="130046" tIns="65023" rIns="130046" bIns="65023" anchor="ctr"/>
            <a:lstStyle>
              <a:lvl1pPr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sp>
          <p:nvSpPr>
            <p:cNvPr id="16" name="Text Box 54"/>
            <p:cNvSpPr txBox="1">
              <a:spLocks noChangeArrowheads="1"/>
            </p:cNvSpPr>
            <p:nvPr/>
          </p:nvSpPr>
          <p:spPr bwMode="auto">
            <a:xfrm>
              <a:off x="4776630" y="3754891"/>
              <a:ext cx="979726" cy="26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5" tIns="45713" rIns="91425" bIns="45713">
              <a:spAutoFit/>
            </a:bodyPr>
            <a:lstStyle>
              <a:lvl1pPr marL="341313" indent="-341313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11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rPr>
                <a:t>Rio das Éguas</a:t>
              </a:r>
              <a:endParaRPr lang="en-US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sp>
          <p:nvSpPr>
            <p:cNvPr id="17" name="Oval 58"/>
            <p:cNvSpPr>
              <a:spLocks noChangeArrowheads="1"/>
            </p:cNvSpPr>
            <p:nvPr/>
          </p:nvSpPr>
          <p:spPr bwMode="auto">
            <a:xfrm flipV="1">
              <a:off x="6091825" y="3879704"/>
              <a:ext cx="80962" cy="80962"/>
            </a:xfrm>
            <a:prstGeom prst="ellipse">
              <a:avLst/>
            </a:prstGeom>
            <a:solidFill>
              <a:srgbClr val="C00000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wrap="none" lIns="130046" tIns="65023" rIns="130046" bIns="65023" anchor="ctr"/>
            <a:lstStyle>
              <a:lvl1pPr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sp>
          <p:nvSpPr>
            <p:cNvPr id="18" name="Text Box 54"/>
            <p:cNvSpPr txBox="1">
              <a:spLocks noChangeArrowheads="1"/>
            </p:cNvSpPr>
            <p:nvPr/>
          </p:nvSpPr>
          <p:spPr bwMode="auto">
            <a:xfrm>
              <a:off x="5741559" y="3577743"/>
              <a:ext cx="832249" cy="26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5" tIns="45713" rIns="91425" bIns="45713">
              <a:spAutoFit/>
            </a:bodyPr>
            <a:lstStyle>
              <a:lvl1pPr marL="341313" indent="-341313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11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rPr>
                <a:t>B.J.da Lapa</a:t>
              </a:r>
              <a:endParaRPr lang="en-US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sp>
          <p:nvSpPr>
            <p:cNvPr id="19" name="Oval 58"/>
            <p:cNvSpPr>
              <a:spLocks noChangeArrowheads="1"/>
            </p:cNvSpPr>
            <p:nvPr/>
          </p:nvSpPr>
          <p:spPr bwMode="auto">
            <a:xfrm flipV="1">
              <a:off x="6050550" y="4589104"/>
              <a:ext cx="82550" cy="80963"/>
            </a:xfrm>
            <a:prstGeom prst="ellipse">
              <a:avLst/>
            </a:prstGeom>
            <a:solidFill>
              <a:srgbClr val="C00000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wrap="none" lIns="130046" tIns="65023" rIns="130046" bIns="65023" anchor="ctr"/>
            <a:lstStyle>
              <a:lvl1pPr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sp>
          <p:nvSpPr>
            <p:cNvPr id="20" name="Text Box 54"/>
            <p:cNvSpPr txBox="1">
              <a:spLocks noChangeArrowheads="1"/>
            </p:cNvSpPr>
            <p:nvPr/>
          </p:nvSpPr>
          <p:spPr bwMode="auto">
            <a:xfrm>
              <a:off x="6113473" y="4458306"/>
              <a:ext cx="748893" cy="26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5" tIns="45713" rIns="91425" bIns="45713">
              <a:spAutoFit/>
            </a:bodyPr>
            <a:lstStyle>
              <a:lvl1pPr marL="341313" indent="-341313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11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rPr>
                <a:t>Janauba 3</a:t>
              </a:r>
              <a:endParaRPr lang="en-US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sp>
          <p:nvSpPr>
            <p:cNvPr id="21" name="Oval 58"/>
            <p:cNvSpPr>
              <a:spLocks noChangeArrowheads="1"/>
            </p:cNvSpPr>
            <p:nvPr/>
          </p:nvSpPr>
          <p:spPr bwMode="auto">
            <a:xfrm flipV="1">
              <a:off x="6010863" y="5399299"/>
              <a:ext cx="80962" cy="80962"/>
            </a:xfrm>
            <a:prstGeom prst="ellipse">
              <a:avLst/>
            </a:prstGeom>
            <a:solidFill>
              <a:srgbClr val="C00000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wrap="none" lIns="130046" tIns="65023" rIns="130046" bIns="65023" anchor="ctr"/>
            <a:lstStyle>
              <a:lvl1pPr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sp>
          <p:nvSpPr>
            <p:cNvPr id="22" name="Text Box 54"/>
            <p:cNvSpPr txBox="1">
              <a:spLocks noChangeArrowheads="1"/>
            </p:cNvSpPr>
            <p:nvPr/>
          </p:nvSpPr>
          <p:spPr bwMode="auto">
            <a:xfrm>
              <a:off x="4639564" y="5345665"/>
              <a:ext cx="1338798" cy="26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5" tIns="45713" rIns="91425" bIns="45713">
              <a:spAutoFit/>
            </a:bodyPr>
            <a:lstStyle>
              <a:lvl1pPr marL="341313" indent="-341313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11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rPr>
                <a:t>Presidente Juscelino</a:t>
              </a:r>
              <a:endParaRPr lang="en-US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sp>
          <p:nvSpPr>
            <p:cNvPr id="23" name="Oval 58"/>
            <p:cNvSpPr>
              <a:spLocks noChangeArrowheads="1"/>
            </p:cNvSpPr>
            <p:nvPr/>
          </p:nvSpPr>
          <p:spPr bwMode="auto">
            <a:xfrm flipV="1">
              <a:off x="6580093" y="5877314"/>
              <a:ext cx="80962" cy="80962"/>
            </a:xfrm>
            <a:prstGeom prst="ellipse">
              <a:avLst/>
            </a:prstGeom>
            <a:solidFill>
              <a:srgbClr val="C00000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wrap="none" lIns="130046" tIns="65023" rIns="130046" bIns="65023" anchor="ctr"/>
            <a:lstStyle>
              <a:lvl1pPr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sp>
          <p:nvSpPr>
            <p:cNvPr id="24" name="Text Box 54"/>
            <p:cNvSpPr txBox="1">
              <a:spLocks noChangeArrowheads="1"/>
            </p:cNvSpPr>
            <p:nvPr/>
          </p:nvSpPr>
          <p:spPr bwMode="auto">
            <a:xfrm>
              <a:off x="6171848" y="5877314"/>
              <a:ext cx="562945" cy="26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5" tIns="45713" rIns="91425" bIns="45713">
              <a:spAutoFit/>
            </a:bodyPr>
            <a:lstStyle>
              <a:lvl1pPr marL="341313" indent="-341313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11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rPr>
                <a:t>Mutum</a:t>
              </a:r>
              <a:endParaRPr lang="en-US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sp>
          <p:nvSpPr>
            <p:cNvPr id="25" name="Text Box 54"/>
            <p:cNvSpPr txBox="1">
              <a:spLocks noChangeArrowheads="1"/>
            </p:cNvSpPr>
            <p:nvPr/>
          </p:nvSpPr>
          <p:spPr bwMode="auto">
            <a:xfrm>
              <a:off x="5621340" y="5610455"/>
              <a:ext cx="627064" cy="26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5" tIns="45713" rIns="91425" bIns="45713">
              <a:spAutoFit/>
            </a:bodyPr>
            <a:lstStyle>
              <a:lvl1pPr marL="341313" indent="-341313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11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rPr>
                <a:t>Itabira 5</a:t>
              </a:r>
              <a:endParaRPr lang="en-US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auto">
            <a:xfrm flipV="1">
              <a:off x="6971800" y="4149687"/>
              <a:ext cx="80962" cy="80962"/>
            </a:xfrm>
            <a:prstGeom prst="ellipse">
              <a:avLst/>
            </a:prstGeom>
            <a:solidFill>
              <a:srgbClr val="C00000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wrap="none" lIns="130046" tIns="65023" rIns="130046" bIns="65023" anchor="ctr"/>
            <a:lstStyle>
              <a:lvl1pPr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sp>
          <p:nvSpPr>
            <p:cNvPr id="27" name="Text Box 54"/>
            <p:cNvSpPr txBox="1">
              <a:spLocks noChangeArrowheads="1"/>
            </p:cNvSpPr>
            <p:nvPr/>
          </p:nvSpPr>
          <p:spPr bwMode="auto">
            <a:xfrm>
              <a:off x="6953807" y="4190009"/>
              <a:ext cx="691185" cy="26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5" tIns="45713" rIns="91425" bIns="45713">
              <a:spAutoFit/>
            </a:bodyPr>
            <a:lstStyle>
              <a:lvl1pPr marL="341313" indent="-341313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11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rPr>
                <a:t>Poções II</a:t>
              </a:r>
              <a:endParaRPr lang="en-US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sp>
          <p:nvSpPr>
            <p:cNvPr id="28" name="Oval 58"/>
            <p:cNvSpPr>
              <a:spLocks noChangeArrowheads="1"/>
            </p:cNvSpPr>
            <p:nvPr/>
          </p:nvSpPr>
          <p:spPr bwMode="auto">
            <a:xfrm flipV="1">
              <a:off x="7336606" y="3753644"/>
              <a:ext cx="80962" cy="80962"/>
            </a:xfrm>
            <a:prstGeom prst="ellipse">
              <a:avLst/>
            </a:prstGeom>
            <a:solidFill>
              <a:srgbClr val="C00000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wrap="none" lIns="130046" tIns="65023" rIns="130046" bIns="65023" anchor="ctr"/>
            <a:lstStyle>
              <a:lvl1pPr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sp>
          <p:nvSpPr>
            <p:cNvPr id="29" name="Text Box 54"/>
            <p:cNvSpPr txBox="1">
              <a:spLocks noChangeArrowheads="1"/>
            </p:cNvSpPr>
            <p:nvPr/>
          </p:nvSpPr>
          <p:spPr bwMode="auto">
            <a:xfrm>
              <a:off x="6887807" y="3482161"/>
              <a:ext cx="659125" cy="26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5" tIns="45713" rIns="91425" bIns="45713">
              <a:spAutoFit/>
            </a:bodyPr>
            <a:lstStyle>
              <a:lvl1pPr marL="341313" indent="-341313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11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rPr>
                <a:t>Sapeaçu</a:t>
              </a:r>
              <a:endParaRPr lang="en-US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sp>
          <p:nvSpPr>
            <p:cNvPr id="30" name="Oval 58"/>
            <p:cNvSpPr>
              <a:spLocks noChangeArrowheads="1"/>
            </p:cNvSpPr>
            <p:nvPr/>
          </p:nvSpPr>
          <p:spPr bwMode="auto">
            <a:xfrm flipV="1">
              <a:off x="6788944" y="4875012"/>
              <a:ext cx="80962" cy="80962"/>
            </a:xfrm>
            <a:prstGeom prst="ellipse">
              <a:avLst/>
            </a:prstGeom>
            <a:solidFill>
              <a:srgbClr val="C00000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wrap="none" lIns="130046" tIns="65023" rIns="130046" bIns="65023" anchor="ctr"/>
            <a:lstStyle>
              <a:lvl1pPr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sp>
          <p:nvSpPr>
            <p:cNvPr id="31" name="Text Box 54"/>
            <p:cNvSpPr txBox="1">
              <a:spLocks noChangeArrowheads="1"/>
            </p:cNvSpPr>
            <p:nvPr/>
          </p:nvSpPr>
          <p:spPr bwMode="auto">
            <a:xfrm>
              <a:off x="6811477" y="4784695"/>
              <a:ext cx="1050258" cy="26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5" tIns="45713" rIns="91425" bIns="45713">
              <a:spAutoFit/>
            </a:bodyPr>
            <a:lstStyle>
              <a:lvl1pPr marL="341313" indent="-341313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11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rPr>
                <a:t>Padre Paraíso 2</a:t>
              </a:r>
              <a:endParaRPr lang="en-US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sp>
          <p:nvSpPr>
            <p:cNvPr id="32" name="Text Box 54"/>
            <p:cNvSpPr txBox="1">
              <a:spLocks noChangeArrowheads="1"/>
            </p:cNvSpPr>
            <p:nvPr/>
          </p:nvSpPr>
          <p:spPr bwMode="auto">
            <a:xfrm>
              <a:off x="6602762" y="5445040"/>
              <a:ext cx="1114377" cy="26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5" tIns="45713" rIns="91425" bIns="45713">
              <a:spAutoFit/>
            </a:bodyPr>
            <a:lstStyle>
              <a:lvl1pPr marL="341313" indent="-341313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11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rPr>
                <a:t>Gov. Valadares 6</a:t>
              </a:r>
              <a:endParaRPr lang="en-US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sp>
          <p:nvSpPr>
            <p:cNvPr id="33" name="Oval 58"/>
            <p:cNvSpPr>
              <a:spLocks noChangeArrowheads="1"/>
            </p:cNvSpPr>
            <p:nvPr/>
          </p:nvSpPr>
          <p:spPr bwMode="auto">
            <a:xfrm flipV="1">
              <a:off x="6815138" y="5996892"/>
              <a:ext cx="80962" cy="80962"/>
            </a:xfrm>
            <a:prstGeom prst="ellipse">
              <a:avLst/>
            </a:prstGeom>
            <a:solidFill>
              <a:srgbClr val="C00000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wrap="none" lIns="130046" tIns="65023" rIns="130046" bIns="65023" anchor="ctr"/>
            <a:lstStyle>
              <a:lvl1pPr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sp>
          <p:nvSpPr>
            <p:cNvPr id="34" name="Text Box 54"/>
            <p:cNvSpPr txBox="1">
              <a:spLocks noChangeArrowheads="1"/>
            </p:cNvSpPr>
            <p:nvPr/>
          </p:nvSpPr>
          <p:spPr bwMode="auto">
            <a:xfrm>
              <a:off x="6896100" y="5968871"/>
              <a:ext cx="1075906" cy="26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5" tIns="45713" rIns="91425" bIns="45713">
              <a:spAutoFit/>
            </a:bodyPr>
            <a:lstStyle>
              <a:lvl1pPr marL="341313" indent="-341313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11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rPr>
                <a:t>Rio Novo do Sul</a:t>
              </a:r>
              <a:endParaRPr lang="en-US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sp>
          <p:nvSpPr>
            <p:cNvPr id="35" name="Text Box 54"/>
            <p:cNvSpPr txBox="1">
              <a:spLocks noChangeArrowheads="1"/>
            </p:cNvSpPr>
            <p:nvPr/>
          </p:nvSpPr>
          <p:spPr bwMode="auto">
            <a:xfrm>
              <a:off x="5190103" y="5824048"/>
              <a:ext cx="620652" cy="26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5" tIns="45713" rIns="91425" bIns="45713">
              <a:spAutoFit/>
            </a:bodyPr>
            <a:lstStyle>
              <a:lvl1pPr marL="341313" indent="-341313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11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rPr>
                <a:t>Neves 1</a:t>
              </a:r>
              <a:endParaRPr lang="en-US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sp>
          <p:nvSpPr>
            <p:cNvPr id="36" name="Oval 58"/>
            <p:cNvSpPr>
              <a:spLocks noChangeArrowheads="1"/>
            </p:cNvSpPr>
            <p:nvPr/>
          </p:nvSpPr>
          <p:spPr bwMode="auto">
            <a:xfrm flipV="1">
              <a:off x="5787182" y="5867560"/>
              <a:ext cx="80962" cy="80962"/>
            </a:xfrm>
            <a:prstGeom prst="ellipse">
              <a:avLst/>
            </a:prstGeom>
            <a:solidFill>
              <a:srgbClr val="00B0F0"/>
            </a:solidFill>
            <a:ln w="38100" algn="ctr">
              <a:solidFill>
                <a:srgbClr val="00B0F0"/>
              </a:solidFill>
              <a:round/>
              <a:headEnd/>
              <a:tailEnd/>
            </a:ln>
          </p:spPr>
          <p:txBody>
            <a:bodyPr wrap="none" lIns="130046" tIns="65023" rIns="130046" bIns="65023" anchor="ctr"/>
            <a:lstStyle>
              <a:lvl1pPr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sp>
          <p:nvSpPr>
            <p:cNvPr id="37" name="Text Box 54"/>
            <p:cNvSpPr txBox="1">
              <a:spLocks noChangeArrowheads="1"/>
            </p:cNvSpPr>
            <p:nvPr/>
          </p:nvSpPr>
          <p:spPr bwMode="auto">
            <a:xfrm>
              <a:off x="5353572" y="5962022"/>
              <a:ext cx="601416" cy="26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5" tIns="45713" rIns="91425" bIns="45713">
              <a:spAutoFit/>
            </a:bodyPr>
            <a:lstStyle>
              <a:lvl1pPr marL="341313" indent="-341313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11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rPr>
                <a:t>Betim 6</a:t>
              </a:r>
              <a:endParaRPr lang="en-US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sp>
          <p:nvSpPr>
            <p:cNvPr id="38" name="Oval 58"/>
            <p:cNvSpPr>
              <a:spLocks noChangeArrowheads="1"/>
            </p:cNvSpPr>
            <p:nvPr/>
          </p:nvSpPr>
          <p:spPr bwMode="auto">
            <a:xfrm flipV="1">
              <a:off x="5862176" y="5948522"/>
              <a:ext cx="80962" cy="80962"/>
            </a:xfrm>
            <a:prstGeom prst="ellipse">
              <a:avLst/>
            </a:prstGeom>
            <a:solidFill>
              <a:srgbClr val="00B0F0"/>
            </a:solidFill>
            <a:ln w="38100" algn="ctr">
              <a:solidFill>
                <a:srgbClr val="00B0F0"/>
              </a:solidFill>
              <a:round/>
              <a:headEnd/>
              <a:tailEnd/>
            </a:ln>
          </p:spPr>
          <p:txBody>
            <a:bodyPr wrap="none" lIns="130046" tIns="65023" rIns="130046" bIns="65023" anchor="ctr"/>
            <a:lstStyle>
              <a:lvl1pPr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sp>
          <p:nvSpPr>
            <p:cNvPr id="39" name="Oval 58"/>
            <p:cNvSpPr>
              <a:spLocks noChangeArrowheads="1"/>
            </p:cNvSpPr>
            <p:nvPr/>
          </p:nvSpPr>
          <p:spPr bwMode="auto">
            <a:xfrm flipV="1">
              <a:off x="6430110" y="5482178"/>
              <a:ext cx="82385" cy="81433"/>
            </a:xfrm>
            <a:prstGeom prst="ellipse">
              <a:avLst/>
            </a:prstGeom>
            <a:solidFill>
              <a:srgbClr val="0F7B48"/>
            </a:solidFill>
            <a:ln w="38100" algn="ctr">
              <a:solidFill>
                <a:srgbClr val="0F7B48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pt-BR" sz="1200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sp>
          <p:nvSpPr>
            <p:cNvPr id="40" name="Oval 58"/>
            <p:cNvSpPr>
              <a:spLocks noChangeArrowheads="1"/>
            </p:cNvSpPr>
            <p:nvPr/>
          </p:nvSpPr>
          <p:spPr bwMode="auto">
            <a:xfrm flipV="1">
              <a:off x="6499131" y="5535357"/>
              <a:ext cx="80962" cy="80962"/>
            </a:xfrm>
            <a:prstGeom prst="ellipse">
              <a:avLst/>
            </a:prstGeom>
            <a:solidFill>
              <a:srgbClr val="C00000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wrap="none" lIns="130046" tIns="65023" rIns="130046" bIns="65023" anchor="ctr"/>
            <a:lstStyle>
              <a:lvl1pPr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sp>
          <p:nvSpPr>
            <p:cNvPr id="41" name="Oval 58"/>
            <p:cNvSpPr>
              <a:spLocks noChangeArrowheads="1"/>
            </p:cNvSpPr>
            <p:nvPr/>
          </p:nvSpPr>
          <p:spPr bwMode="auto">
            <a:xfrm flipV="1">
              <a:off x="6163257" y="5741253"/>
              <a:ext cx="82385" cy="81433"/>
            </a:xfrm>
            <a:prstGeom prst="ellipse">
              <a:avLst/>
            </a:prstGeom>
            <a:solidFill>
              <a:srgbClr val="0F7B48"/>
            </a:solidFill>
            <a:ln w="38100" algn="ctr">
              <a:solidFill>
                <a:srgbClr val="0F7B48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pt-BR" sz="1200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sp>
          <p:nvSpPr>
            <p:cNvPr id="42" name="Oval 58"/>
            <p:cNvSpPr>
              <a:spLocks noChangeArrowheads="1"/>
            </p:cNvSpPr>
            <p:nvPr/>
          </p:nvSpPr>
          <p:spPr bwMode="auto">
            <a:xfrm flipV="1">
              <a:off x="6187548" y="5785762"/>
              <a:ext cx="80962" cy="80962"/>
            </a:xfrm>
            <a:prstGeom prst="ellipse">
              <a:avLst/>
            </a:prstGeom>
            <a:solidFill>
              <a:srgbClr val="C00000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wrap="none" lIns="130046" tIns="65023" rIns="130046" bIns="65023" anchor="ctr"/>
            <a:lstStyle>
              <a:lvl1pPr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cxnSp>
          <p:nvCxnSpPr>
            <p:cNvPr id="43" name="Conector reto 42"/>
            <p:cNvCxnSpPr>
              <a:stCxn id="12" idx="3"/>
            </p:cNvCxnSpPr>
            <p:nvPr/>
          </p:nvCxnSpPr>
          <p:spPr bwMode="auto">
            <a:xfrm flipH="1" flipV="1">
              <a:off x="5384672" y="4059208"/>
              <a:ext cx="166684" cy="460371"/>
            </a:xfrm>
            <a:prstGeom prst="lin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to 43"/>
            <p:cNvCxnSpPr>
              <a:stCxn id="13" idx="4"/>
            </p:cNvCxnSpPr>
            <p:nvPr/>
          </p:nvCxnSpPr>
          <p:spPr bwMode="auto">
            <a:xfrm flipH="1" flipV="1">
              <a:off x="5591042" y="4589428"/>
              <a:ext cx="152396" cy="466721"/>
            </a:xfrm>
            <a:prstGeom prst="lin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to 44"/>
            <p:cNvCxnSpPr>
              <a:stCxn id="19" idx="4"/>
            </p:cNvCxnSpPr>
            <p:nvPr/>
          </p:nvCxnSpPr>
          <p:spPr bwMode="auto">
            <a:xfrm flipV="1">
              <a:off x="6091093" y="3929035"/>
              <a:ext cx="46036" cy="660394"/>
            </a:xfrm>
            <a:prstGeom prst="lin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58"/>
            <p:cNvSpPr>
              <a:spLocks noChangeArrowheads="1"/>
            </p:cNvSpPr>
            <p:nvPr/>
          </p:nvSpPr>
          <p:spPr bwMode="auto">
            <a:xfrm flipV="1">
              <a:off x="6288916" y="4018307"/>
              <a:ext cx="80962" cy="80962"/>
            </a:xfrm>
            <a:prstGeom prst="ellipse">
              <a:avLst/>
            </a:prstGeom>
            <a:solidFill>
              <a:srgbClr val="C00000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wrap="none" lIns="130046" tIns="65023" rIns="130046" bIns="65023" anchor="ctr"/>
            <a:lstStyle>
              <a:lvl1pPr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sp>
          <p:nvSpPr>
            <p:cNvPr id="47" name="Text Box 54"/>
            <p:cNvSpPr txBox="1">
              <a:spLocks noChangeArrowheads="1"/>
            </p:cNvSpPr>
            <p:nvPr/>
          </p:nvSpPr>
          <p:spPr bwMode="auto">
            <a:xfrm>
              <a:off x="6282624" y="3834606"/>
              <a:ext cx="729657" cy="26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5" tIns="45713" rIns="91425" bIns="45713">
              <a:spAutoFit/>
            </a:bodyPr>
            <a:lstStyle>
              <a:lvl1pPr marL="341313" indent="-341313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11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rPr>
                <a:t>Igaporã III</a:t>
              </a:r>
              <a:endParaRPr lang="en-US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cxnSp>
          <p:nvCxnSpPr>
            <p:cNvPr id="48" name="Conector reto 47"/>
            <p:cNvCxnSpPr>
              <a:stCxn id="20" idx="1"/>
            </p:cNvCxnSpPr>
            <p:nvPr/>
          </p:nvCxnSpPr>
          <p:spPr bwMode="auto">
            <a:xfrm flipV="1">
              <a:off x="6113318" y="4075083"/>
              <a:ext cx="225420" cy="514345"/>
            </a:xfrm>
            <a:prstGeom prst="lin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to 48"/>
            <p:cNvCxnSpPr>
              <a:stCxn id="13" idx="7"/>
            </p:cNvCxnSpPr>
            <p:nvPr/>
          </p:nvCxnSpPr>
          <p:spPr bwMode="auto">
            <a:xfrm flipV="1">
              <a:off x="5772013" y="4659278"/>
              <a:ext cx="295268" cy="466721"/>
            </a:xfrm>
            <a:prstGeom prst="lin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to 49"/>
            <p:cNvCxnSpPr>
              <a:stCxn id="21" idx="0"/>
            </p:cNvCxnSpPr>
            <p:nvPr/>
          </p:nvCxnSpPr>
          <p:spPr bwMode="auto">
            <a:xfrm flipV="1">
              <a:off x="6051406" y="4670389"/>
              <a:ext cx="63498" cy="809617"/>
            </a:xfrm>
            <a:prstGeom prst="lin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to 50"/>
            <p:cNvCxnSpPr>
              <a:stCxn id="42" idx="0"/>
            </p:cNvCxnSpPr>
            <p:nvPr/>
          </p:nvCxnSpPr>
          <p:spPr bwMode="auto">
            <a:xfrm flipH="1" flipV="1">
              <a:off x="6067281" y="5449845"/>
              <a:ext cx="160334" cy="417508"/>
            </a:xfrm>
            <a:prstGeom prst="lin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to 51"/>
            <p:cNvCxnSpPr/>
            <p:nvPr/>
          </p:nvCxnSpPr>
          <p:spPr bwMode="auto">
            <a:xfrm flipV="1">
              <a:off x="7011821" y="3808386"/>
              <a:ext cx="350829" cy="380996"/>
            </a:xfrm>
            <a:prstGeom prst="lin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to 52"/>
            <p:cNvCxnSpPr>
              <a:stCxn id="31" idx="1"/>
            </p:cNvCxnSpPr>
            <p:nvPr/>
          </p:nvCxnSpPr>
          <p:spPr bwMode="auto">
            <a:xfrm flipV="1">
              <a:off x="6811801" y="4227482"/>
              <a:ext cx="188907" cy="687380"/>
            </a:xfrm>
            <a:prstGeom prst="lin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to 53"/>
            <p:cNvCxnSpPr>
              <a:stCxn id="40" idx="5"/>
            </p:cNvCxnSpPr>
            <p:nvPr/>
          </p:nvCxnSpPr>
          <p:spPr bwMode="auto">
            <a:xfrm flipV="1">
              <a:off x="6567332" y="4900575"/>
              <a:ext cx="260344" cy="646106"/>
            </a:xfrm>
            <a:prstGeom prst="lin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to 54"/>
            <p:cNvCxnSpPr>
              <a:stCxn id="23" idx="0"/>
            </p:cNvCxnSpPr>
            <p:nvPr/>
          </p:nvCxnSpPr>
          <p:spPr bwMode="auto">
            <a:xfrm flipH="1" flipV="1">
              <a:off x="6557807" y="5551444"/>
              <a:ext cx="61911" cy="406396"/>
            </a:xfrm>
            <a:prstGeom prst="lin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to 55"/>
            <p:cNvCxnSpPr>
              <a:stCxn id="33" idx="7"/>
            </p:cNvCxnSpPr>
            <p:nvPr/>
          </p:nvCxnSpPr>
          <p:spPr bwMode="auto">
            <a:xfrm flipH="1" flipV="1">
              <a:off x="6619718" y="5926090"/>
              <a:ext cx="265107" cy="139699"/>
            </a:xfrm>
            <a:prstGeom prst="lin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Elipse 56"/>
            <p:cNvSpPr/>
            <p:nvPr/>
          </p:nvSpPr>
          <p:spPr>
            <a:xfrm>
              <a:off x="4421083" y="2947969"/>
              <a:ext cx="4294085" cy="3749639"/>
            </a:xfrm>
            <a:prstGeom prst="ellipse">
              <a:avLst/>
            </a:prstGeom>
            <a:noFill/>
            <a:ln w="19050">
              <a:solidFill>
                <a:srgbClr val="904E1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graphicFrame>
        <p:nvGraphicFramePr>
          <p:cNvPr id="58" name="Tabela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378015"/>
              </p:ext>
            </p:extLst>
          </p:nvPr>
        </p:nvGraphicFramePr>
        <p:xfrm>
          <a:off x="180000" y="1800000"/>
          <a:ext cx="4296749" cy="235113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4296749"/>
              </a:tblGrid>
              <a:tr h="31745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Reforços na</a:t>
                      </a:r>
                      <a:r>
                        <a:rPr lang="pt-BR" sz="1600" b="1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rede de MG, BA e ES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4" marT="9526" marB="0" anchor="ctr">
                    <a:solidFill>
                      <a:srgbClr val="2E94B9"/>
                    </a:solidFill>
                  </a:tcPr>
                </a:tc>
              </a:tr>
              <a:tr h="31745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Linhas de Transmissão:    </a:t>
                      </a:r>
                      <a:r>
                        <a:rPr lang="pt-BR" sz="1600" b="1" u="none" strike="noStrike" dirty="0" smtClean="0">
                          <a:effectLst/>
                        </a:rPr>
                        <a:t>4.100 km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4" marT="9526" marB="0" anchor="ctr"/>
                </a:tc>
              </a:tr>
              <a:tr h="31745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Níveis de tensão:              </a:t>
                      </a:r>
                      <a:r>
                        <a:rPr lang="pt-BR" sz="1600" b="1" u="none" strike="noStrike" dirty="0" smtClean="0">
                          <a:effectLst/>
                        </a:rPr>
                        <a:t> 230, 345</a:t>
                      </a:r>
                      <a:r>
                        <a:rPr lang="pt-BR" sz="1600" b="1" u="none" strike="noStrike" baseline="0" dirty="0" smtClean="0">
                          <a:effectLst/>
                        </a:rPr>
                        <a:t> e 500 </a:t>
                      </a:r>
                      <a:r>
                        <a:rPr lang="pt-BR" sz="1600" b="1" u="none" strike="noStrike" dirty="0" smtClean="0">
                          <a:effectLst/>
                        </a:rPr>
                        <a:t>kV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4" marT="952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9724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 smtClean="0">
                          <a:effectLst/>
                        </a:rPr>
                        <a:t>Objetivo:</a:t>
                      </a:r>
                      <a:r>
                        <a:rPr lang="pt-BR" sz="1600" b="1" u="none" strike="noStrike" baseline="0" dirty="0" smtClean="0">
                          <a:effectLst/>
                        </a:rPr>
                        <a:t> </a:t>
                      </a:r>
                      <a:r>
                        <a:rPr lang="pt-BR" sz="1600" b="1" u="none" strike="noStrike" kern="1200" dirty="0" smtClean="0">
                          <a:effectLst/>
                        </a:rPr>
                        <a:t>Aumento na capacidade de intercâmbio  entre as regiões NE e SE em 6.000 MW</a:t>
                      </a:r>
                      <a:endParaRPr lang="pt-BR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4" marT="9526" marB="0" anchor="ctr"/>
                </a:tc>
              </a:tr>
              <a:tr h="31745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Prazo de execução:          </a:t>
                      </a:r>
                      <a:r>
                        <a:rPr lang="pt-BR" sz="1600" b="1" u="none" strike="noStrike" dirty="0" smtClean="0">
                          <a:effectLst/>
                        </a:rPr>
                        <a:t>  a definir                                             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4" marT="952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1745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Investimento estimado:  </a:t>
                      </a:r>
                      <a:r>
                        <a:rPr lang="pt-BR" sz="1600" b="1" u="none" strike="noStrike" baseline="0" dirty="0" smtClean="0">
                          <a:effectLst/>
                        </a:rPr>
                        <a:t> </a:t>
                      </a:r>
                      <a:r>
                        <a:rPr lang="pt-BR" sz="1600" b="1" u="none" strike="noStrike" dirty="0" smtClean="0">
                          <a:effectLst/>
                        </a:rPr>
                        <a:t>R</a:t>
                      </a:r>
                      <a:r>
                        <a:rPr lang="pt-BR" sz="1600" b="1" u="none" strike="noStrike" dirty="0">
                          <a:effectLst/>
                        </a:rPr>
                        <a:t>$ </a:t>
                      </a:r>
                      <a:r>
                        <a:rPr lang="pt-BR" sz="1600" b="1" u="none" strike="noStrike" dirty="0" smtClean="0">
                          <a:effectLst/>
                        </a:rPr>
                        <a:t>6,0</a:t>
                      </a:r>
                      <a:r>
                        <a:rPr lang="pt-BR" sz="1600" b="1" u="none" strike="noStrike" baseline="0" dirty="0" smtClean="0">
                          <a:effectLst/>
                        </a:rPr>
                        <a:t> </a:t>
                      </a:r>
                      <a:r>
                        <a:rPr lang="pt-BR" sz="1600" b="1" u="none" strike="noStrike" dirty="0" smtClean="0">
                          <a:effectLst/>
                        </a:rPr>
                        <a:t>bilhões</a:t>
                      </a:r>
                      <a:endParaRPr lang="pt-BR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4" marT="9526" marB="0" anchor="ctr"/>
                </a:tc>
              </a:tr>
              <a:tr h="2666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Duração da concessão:    </a:t>
                      </a:r>
                      <a:r>
                        <a:rPr lang="pt-BR" sz="1600" b="1" u="none" strike="noStrike" dirty="0" smtClean="0">
                          <a:effectLst/>
                        </a:rPr>
                        <a:t> 30 </a:t>
                      </a:r>
                      <a:r>
                        <a:rPr lang="pt-BR" sz="1600" b="1" u="none" strike="noStrike" dirty="0">
                          <a:effectLst/>
                        </a:rPr>
                        <a:t>anos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4" marT="952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59" name="Grupo 78"/>
          <p:cNvGrpSpPr>
            <a:grpSpLocks/>
          </p:cNvGrpSpPr>
          <p:nvPr/>
        </p:nvGrpSpPr>
        <p:grpSpPr bwMode="auto">
          <a:xfrm>
            <a:off x="1331913" y="5456238"/>
            <a:ext cx="1435100" cy="841375"/>
            <a:chOff x="629443" y="5012894"/>
            <a:chExt cx="1435100" cy="841522"/>
          </a:xfrm>
        </p:grpSpPr>
        <p:grpSp>
          <p:nvGrpSpPr>
            <p:cNvPr id="60" name="Group 11"/>
            <p:cNvGrpSpPr>
              <a:grpSpLocks/>
            </p:cNvGrpSpPr>
            <p:nvPr/>
          </p:nvGrpSpPr>
          <p:grpSpPr bwMode="auto">
            <a:xfrm>
              <a:off x="629443" y="5012894"/>
              <a:ext cx="1435100" cy="841522"/>
              <a:chOff x="0" y="145"/>
              <a:chExt cx="1285" cy="754"/>
            </a:xfrm>
          </p:grpSpPr>
          <p:sp>
            <p:nvSpPr>
              <p:cNvPr id="76" name="AutoShape 9"/>
              <p:cNvSpPr>
                <a:spLocks/>
              </p:cNvSpPr>
              <p:nvPr/>
            </p:nvSpPr>
            <p:spPr bwMode="auto">
              <a:xfrm>
                <a:off x="0" y="145"/>
                <a:ext cx="1285" cy="754"/>
              </a:xfrm>
              <a:prstGeom prst="roundRect">
                <a:avLst>
                  <a:gd name="adj" fmla="val 16097"/>
                </a:avLst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endParaRPr>
              </a:p>
            </p:txBody>
          </p:sp>
          <p:sp>
            <p:nvSpPr>
              <p:cNvPr id="77" name="Rectangle 10"/>
              <p:cNvSpPr>
                <a:spLocks/>
              </p:cNvSpPr>
              <p:nvPr/>
            </p:nvSpPr>
            <p:spPr bwMode="auto">
              <a:xfrm>
                <a:off x="640" y="259"/>
                <a:ext cx="645" cy="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en-US" altLang="pt-BR" sz="1500">
                    <a:solidFill>
                      <a:srgbClr val="193A59"/>
                    </a:solidFill>
                    <a:latin typeface="Calibri" panose="020F0502020204030204" pitchFamily="34" charset="0"/>
                    <a:ea typeface="ヒラギノ角ゴ ProN W3"/>
                    <a:cs typeface="ヒラギノ角ゴ ProN W3"/>
                    <a:sym typeface="Helvetica" panose="020B0604020202020204" pitchFamily="34" charset="0"/>
                  </a:rPr>
                  <a:t>500 kV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pt-BR" sz="1500">
                    <a:solidFill>
                      <a:srgbClr val="193A59"/>
                    </a:solidFill>
                    <a:latin typeface="Calibri" panose="020F0502020204030204" pitchFamily="34" charset="0"/>
                    <a:ea typeface="ヒラギノ角ゴ ProN W3"/>
                    <a:cs typeface="ヒラギノ角ゴ ProN W3"/>
                    <a:sym typeface="Helvetica" panose="020B0604020202020204" pitchFamily="34" charset="0"/>
                  </a:rPr>
                  <a:t>345 kV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pt-BR" sz="1500">
                    <a:solidFill>
                      <a:srgbClr val="193A59"/>
                    </a:solidFill>
                    <a:latin typeface="Calibri" panose="020F0502020204030204" pitchFamily="34" charset="0"/>
                    <a:ea typeface="ヒラギノ角ゴ ProN W3"/>
                    <a:cs typeface="ヒラギノ角ゴ ProN W3"/>
                    <a:sym typeface="Helvetica" panose="020B0604020202020204" pitchFamily="34" charset="0"/>
                  </a:rPr>
                  <a:t>230 kV</a:t>
                </a:r>
              </a:p>
            </p:txBody>
          </p:sp>
        </p:grpSp>
        <p:cxnSp>
          <p:nvCxnSpPr>
            <p:cNvPr id="61" name="Conector reto 248"/>
            <p:cNvCxnSpPr/>
            <p:nvPr/>
          </p:nvCxnSpPr>
          <p:spPr bwMode="auto">
            <a:xfrm>
              <a:off x="785018" y="5227243"/>
              <a:ext cx="79375" cy="0"/>
            </a:xfrm>
            <a:prstGeom prst="line">
              <a:avLst/>
            </a:prstGeom>
            <a:ln w="76200">
              <a:solidFill>
                <a:srgbClr val="E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to 273"/>
            <p:cNvCxnSpPr/>
            <p:nvPr/>
          </p:nvCxnSpPr>
          <p:spPr bwMode="auto">
            <a:xfrm>
              <a:off x="891380" y="5227243"/>
              <a:ext cx="79375" cy="0"/>
            </a:xfrm>
            <a:prstGeom prst="line">
              <a:avLst/>
            </a:prstGeom>
            <a:ln w="76200">
              <a:solidFill>
                <a:srgbClr val="E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to 275"/>
            <p:cNvCxnSpPr/>
            <p:nvPr/>
          </p:nvCxnSpPr>
          <p:spPr bwMode="auto">
            <a:xfrm>
              <a:off x="994568" y="5227243"/>
              <a:ext cx="79375" cy="0"/>
            </a:xfrm>
            <a:prstGeom prst="line">
              <a:avLst/>
            </a:prstGeom>
            <a:ln w="76200">
              <a:solidFill>
                <a:srgbClr val="E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to 276"/>
            <p:cNvCxnSpPr/>
            <p:nvPr/>
          </p:nvCxnSpPr>
          <p:spPr bwMode="auto">
            <a:xfrm>
              <a:off x="1099343" y="5227243"/>
              <a:ext cx="79375" cy="0"/>
            </a:xfrm>
            <a:prstGeom prst="line">
              <a:avLst/>
            </a:prstGeom>
            <a:ln w="76200">
              <a:solidFill>
                <a:srgbClr val="E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to 277"/>
            <p:cNvCxnSpPr/>
            <p:nvPr/>
          </p:nvCxnSpPr>
          <p:spPr bwMode="auto">
            <a:xfrm>
              <a:off x="1196180" y="5227243"/>
              <a:ext cx="80963" cy="0"/>
            </a:xfrm>
            <a:prstGeom prst="line">
              <a:avLst/>
            </a:prstGeom>
            <a:ln w="76200">
              <a:solidFill>
                <a:srgbClr val="E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to 278"/>
            <p:cNvCxnSpPr/>
            <p:nvPr/>
          </p:nvCxnSpPr>
          <p:spPr bwMode="auto">
            <a:xfrm>
              <a:off x="767555" y="5452708"/>
              <a:ext cx="79375" cy="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to 279"/>
            <p:cNvCxnSpPr/>
            <p:nvPr/>
          </p:nvCxnSpPr>
          <p:spPr bwMode="auto">
            <a:xfrm>
              <a:off x="873918" y="5452708"/>
              <a:ext cx="79375" cy="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to 280"/>
            <p:cNvCxnSpPr/>
            <p:nvPr/>
          </p:nvCxnSpPr>
          <p:spPr bwMode="auto">
            <a:xfrm>
              <a:off x="977105" y="5452708"/>
              <a:ext cx="79375" cy="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reto 281"/>
            <p:cNvCxnSpPr/>
            <p:nvPr/>
          </p:nvCxnSpPr>
          <p:spPr bwMode="auto">
            <a:xfrm>
              <a:off x="1081880" y="5452708"/>
              <a:ext cx="79375" cy="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 reto 282"/>
            <p:cNvCxnSpPr/>
            <p:nvPr/>
          </p:nvCxnSpPr>
          <p:spPr bwMode="auto">
            <a:xfrm>
              <a:off x="1178718" y="5452708"/>
              <a:ext cx="80962" cy="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ector reto 278"/>
            <p:cNvCxnSpPr/>
            <p:nvPr/>
          </p:nvCxnSpPr>
          <p:spPr bwMode="auto">
            <a:xfrm>
              <a:off x="767555" y="5660707"/>
              <a:ext cx="79375" cy="0"/>
            </a:xfrm>
            <a:prstGeom prst="line">
              <a:avLst/>
            </a:prstGeom>
            <a:ln w="76200">
              <a:solidFill>
                <a:srgbClr val="0F7B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 reto 279"/>
            <p:cNvCxnSpPr/>
            <p:nvPr/>
          </p:nvCxnSpPr>
          <p:spPr bwMode="auto">
            <a:xfrm>
              <a:off x="873918" y="5660707"/>
              <a:ext cx="79375" cy="0"/>
            </a:xfrm>
            <a:prstGeom prst="line">
              <a:avLst/>
            </a:prstGeom>
            <a:ln w="76200">
              <a:solidFill>
                <a:srgbClr val="0F7B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to 280"/>
            <p:cNvCxnSpPr/>
            <p:nvPr/>
          </p:nvCxnSpPr>
          <p:spPr bwMode="auto">
            <a:xfrm>
              <a:off x="977105" y="5660707"/>
              <a:ext cx="79375" cy="0"/>
            </a:xfrm>
            <a:prstGeom prst="line">
              <a:avLst/>
            </a:prstGeom>
            <a:ln w="76200">
              <a:solidFill>
                <a:srgbClr val="0F7B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reto 281"/>
            <p:cNvCxnSpPr/>
            <p:nvPr/>
          </p:nvCxnSpPr>
          <p:spPr bwMode="auto">
            <a:xfrm>
              <a:off x="1081880" y="5660707"/>
              <a:ext cx="79375" cy="0"/>
            </a:xfrm>
            <a:prstGeom prst="line">
              <a:avLst/>
            </a:prstGeom>
            <a:ln w="76200">
              <a:solidFill>
                <a:srgbClr val="0F7B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reto 282"/>
            <p:cNvCxnSpPr/>
            <p:nvPr/>
          </p:nvCxnSpPr>
          <p:spPr bwMode="auto">
            <a:xfrm>
              <a:off x="1178718" y="5660707"/>
              <a:ext cx="80962" cy="0"/>
            </a:xfrm>
            <a:prstGeom prst="line">
              <a:avLst/>
            </a:prstGeom>
            <a:ln w="76200">
              <a:solidFill>
                <a:srgbClr val="0F7B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ítulo 4"/>
          <p:cNvSpPr>
            <a:spLocks noGrp="1"/>
          </p:cNvSpPr>
          <p:nvPr>
            <p:ph type="title"/>
          </p:nvPr>
        </p:nvSpPr>
        <p:spPr>
          <a:xfrm>
            <a:off x="132260" y="16977"/>
            <a:ext cx="8920299" cy="68841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+mn-lt"/>
              </a:rPr>
              <a:t>INVESTIMENTO EM TRANSMISSÃO</a:t>
            </a:r>
            <a:endParaRPr lang="pt-BR" sz="2400" b="1" dirty="0">
              <a:latin typeface="+mn-lt"/>
            </a:endParaRPr>
          </a:p>
        </p:txBody>
      </p:sp>
      <p:sp>
        <p:nvSpPr>
          <p:cNvPr id="81" name="Pentágono 80"/>
          <p:cNvSpPr/>
          <p:nvPr/>
        </p:nvSpPr>
        <p:spPr>
          <a:xfrm>
            <a:off x="158750" y="1040329"/>
            <a:ext cx="4317999" cy="502721"/>
          </a:xfrm>
          <a:prstGeom prst="homePlate">
            <a:avLst/>
          </a:prstGeom>
          <a:solidFill>
            <a:srgbClr val="2E94B9"/>
          </a:solidFill>
          <a:ln>
            <a:solidFill>
              <a:srgbClr val="2E94B9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LEILÃO DE DEZEMBRO DE 2015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82" name="CaixaDeTexto 81"/>
          <p:cNvSpPr txBox="1"/>
          <p:nvPr/>
        </p:nvSpPr>
        <p:spPr>
          <a:xfrm>
            <a:off x="8300418" y="6545088"/>
            <a:ext cx="7986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 smtClean="0"/>
              <a:t>Fonte: EPE</a:t>
            </a:r>
            <a:endParaRPr lang="pt-BR" sz="1100" i="1" dirty="0"/>
          </a:p>
        </p:txBody>
      </p:sp>
    </p:spTree>
    <p:extLst>
      <p:ext uri="{BB962C8B-B14F-4D97-AF65-F5344CB8AC3E}">
        <p14:creationId xmlns:p14="http://schemas.microsoft.com/office/powerpoint/2010/main" val="61184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930"/>
            <a:ext cx="9144000" cy="909638"/>
          </a:xfrm>
          <a:prstGeom prst="rect">
            <a:avLst/>
          </a:prstGeom>
        </p:spPr>
      </p:pic>
      <p:sp>
        <p:nvSpPr>
          <p:cNvPr id="8" name="Retângulo de cantos arredondados 7"/>
          <p:cNvSpPr/>
          <p:nvPr/>
        </p:nvSpPr>
        <p:spPr>
          <a:xfrm>
            <a:off x="1113579" y="1602463"/>
            <a:ext cx="6907794" cy="2218099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</a:rPr>
              <a:t>EMPREENDIMENTOS A CONTRATAR DE AGO/2015 A DEZ/2018</a:t>
            </a:r>
          </a:p>
          <a:p>
            <a:pPr algn="ctr"/>
            <a:r>
              <a:rPr lang="pt-BR" sz="6000" b="1" dirty="0" smtClean="0">
                <a:solidFill>
                  <a:schemeClr val="tx1"/>
                </a:solidFill>
              </a:rPr>
              <a:t>R</a:t>
            </a:r>
            <a:r>
              <a:rPr lang="pt-BR" sz="6000" b="1" dirty="0">
                <a:solidFill>
                  <a:schemeClr val="tx1"/>
                </a:solidFill>
              </a:rPr>
              <a:t>$ </a:t>
            </a:r>
            <a:r>
              <a:rPr lang="pt-BR" sz="6000" b="1" dirty="0" smtClean="0">
                <a:solidFill>
                  <a:schemeClr val="tx1"/>
                </a:solidFill>
              </a:rPr>
              <a:t>186 </a:t>
            </a:r>
            <a:r>
              <a:rPr lang="pt-BR" sz="6000" b="1" dirty="0">
                <a:solidFill>
                  <a:schemeClr val="tx1"/>
                </a:solidFill>
              </a:rPr>
              <a:t>bilhões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605072" y="4490519"/>
            <a:ext cx="3453897" cy="1691488"/>
          </a:xfrm>
          <a:prstGeom prst="roundRect">
            <a:avLst/>
          </a:prstGeom>
          <a:gradFill>
            <a:gsLst>
              <a:gs pos="0">
                <a:srgbClr val="20D6F1"/>
              </a:gs>
              <a:gs pos="16000">
                <a:srgbClr val="2E94B9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GERAÇÃO DE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 ENERGIA ELÉTRICA</a:t>
            </a:r>
          </a:p>
          <a:p>
            <a:pPr algn="ctr">
              <a:lnSpc>
                <a:spcPct val="150000"/>
              </a:lnSpc>
            </a:pPr>
            <a:r>
              <a:rPr lang="pt-BR" sz="3200" b="1" dirty="0" smtClean="0">
                <a:solidFill>
                  <a:schemeClr val="bg1"/>
                </a:solidFill>
              </a:rPr>
              <a:t>R$ </a:t>
            </a:r>
            <a:r>
              <a:rPr lang="pt-BR" sz="3200" b="1" dirty="0" smtClean="0">
                <a:solidFill>
                  <a:schemeClr val="bg1">
                    <a:lumMod val="95000"/>
                  </a:schemeClr>
                </a:solidFill>
              </a:rPr>
              <a:t>116</a:t>
            </a:r>
            <a:r>
              <a:rPr lang="pt-BR" sz="3200" b="1" dirty="0" smtClean="0">
                <a:solidFill>
                  <a:schemeClr val="bg1"/>
                </a:solidFill>
              </a:rPr>
              <a:t> bilhões</a:t>
            </a:r>
            <a:endParaRPr lang="pt-BR" sz="3200" b="1" dirty="0">
              <a:solidFill>
                <a:schemeClr val="bg1"/>
              </a:solidFill>
            </a:endParaRPr>
          </a:p>
        </p:txBody>
      </p:sp>
      <p:cxnSp>
        <p:nvCxnSpPr>
          <p:cNvPr id="16" name="Conector reto 15"/>
          <p:cNvCxnSpPr/>
          <p:nvPr/>
        </p:nvCxnSpPr>
        <p:spPr>
          <a:xfrm flipV="1">
            <a:off x="5291081" y="5323807"/>
            <a:ext cx="2888055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7760388" y="6283478"/>
            <a:ext cx="7986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 smtClean="0"/>
              <a:t>Fonte: EPE</a:t>
            </a:r>
            <a:endParaRPr lang="pt-BR" sz="1100" i="1" dirty="0"/>
          </a:p>
        </p:txBody>
      </p:sp>
      <p:sp>
        <p:nvSpPr>
          <p:cNvPr id="18" name="Título 4"/>
          <p:cNvSpPr>
            <a:spLocks noGrp="1"/>
          </p:cNvSpPr>
          <p:nvPr>
            <p:ph type="title"/>
          </p:nvPr>
        </p:nvSpPr>
        <p:spPr>
          <a:xfrm>
            <a:off x="132260" y="16977"/>
            <a:ext cx="8920299" cy="68841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+mn-lt"/>
              </a:rPr>
              <a:t>INVESTIMENTO EM ENERGIA ELÉTRICA</a:t>
            </a:r>
            <a:endParaRPr lang="pt-BR" sz="1800" b="1" dirty="0">
              <a:latin typeface="+mn-lt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5091347" y="4509569"/>
            <a:ext cx="3453897" cy="1691488"/>
          </a:xfrm>
          <a:prstGeom prst="roundRect">
            <a:avLst/>
          </a:prstGeom>
          <a:gradFill>
            <a:gsLst>
              <a:gs pos="0">
                <a:srgbClr val="20D6F1"/>
              </a:gs>
              <a:gs pos="19000">
                <a:srgbClr val="2E94B9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TRANSMISSÃO DE ENERGIA ELÉTRICA </a:t>
            </a:r>
          </a:p>
          <a:p>
            <a:pPr algn="ctr">
              <a:lnSpc>
                <a:spcPct val="150000"/>
              </a:lnSpc>
            </a:pPr>
            <a:r>
              <a:rPr lang="pt-BR" sz="3200" b="1" dirty="0" smtClean="0">
                <a:solidFill>
                  <a:schemeClr val="bg1"/>
                </a:solidFill>
              </a:rPr>
              <a:t>R$ 70 bilhões</a:t>
            </a:r>
            <a:endParaRPr lang="pt-BR" sz="3200" b="1" dirty="0">
              <a:solidFill>
                <a:schemeClr val="bg1"/>
              </a:solidFill>
            </a:endParaRPr>
          </a:p>
        </p:txBody>
      </p:sp>
      <p:cxnSp>
        <p:nvCxnSpPr>
          <p:cNvPr id="19" name="Conector reto 18"/>
          <p:cNvCxnSpPr/>
          <p:nvPr/>
        </p:nvCxnSpPr>
        <p:spPr>
          <a:xfrm flipV="1">
            <a:off x="896293" y="5430095"/>
            <a:ext cx="2888055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V="1">
            <a:off x="5380779" y="5431513"/>
            <a:ext cx="2888055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44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m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930"/>
            <a:ext cx="9144000" cy="909638"/>
          </a:xfrm>
          <a:prstGeom prst="rect">
            <a:avLst/>
          </a:prstGeom>
        </p:spPr>
      </p:pic>
      <p:pic>
        <p:nvPicPr>
          <p:cNvPr id="4" name="Espaço Reservado para Conteúdo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61" y="-52464"/>
            <a:ext cx="821635" cy="821635"/>
          </a:xfrm>
          <a:prstGeom prst="rect">
            <a:avLst/>
          </a:prstGeom>
        </p:spPr>
      </p:pic>
      <p:sp>
        <p:nvSpPr>
          <p:cNvPr id="6" name="CaixaDeTexto 4"/>
          <p:cNvSpPr txBox="1">
            <a:spLocks noChangeArrowheads="1"/>
          </p:cNvSpPr>
          <p:nvPr/>
        </p:nvSpPr>
        <p:spPr bwMode="auto">
          <a:xfrm>
            <a:off x="7504113" y="6262688"/>
            <a:ext cx="109378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2" tIns="45702" rIns="91402" bIns="4570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200" i="1">
                <a:solidFill>
                  <a:srgbClr val="0070C0"/>
                </a:solidFill>
                <a:latin typeface="Cambria" panose="02040503050406030204" pitchFamily="18" charset="0"/>
                <a:ea typeface="ヒラギノ角ゴ ProN W3"/>
                <a:cs typeface="ヒラギノ角ゴ ProN W3"/>
              </a:rPr>
              <a:t>Fonte: EPE</a:t>
            </a:r>
          </a:p>
        </p:txBody>
      </p:sp>
      <p:pic>
        <p:nvPicPr>
          <p:cNvPr id="9" name="Picture 1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6" t="11855" r="7671" b="45767"/>
          <a:stretch>
            <a:fillRect/>
          </a:stretch>
        </p:blipFill>
        <p:spPr bwMode="auto">
          <a:xfrm>
            <a:off x="-20155" y="968375"/>
            <a:ext cx="9119189" cy="5626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54"/>
          <p:cNvSpPr txBox="1">
            <a:spLocks noChangeArrowheads="1"/>
          </p:cNvSpPr>
          <p:nvPr/>
        </p:nvSpPr>
        <p:spPr bwMode="auto">
          <a:xfrm>
            <a:off x="5897883" y="1856156"/>
            <a:ext cx="736037" cy="26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3" rIns="91425" bIns="45713">
            <a:spAutoFit/>
          </a:bodyPr>
          <a:lstStyle>
            <a:lvl1pPr marL="341313" indent="-341313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rPr>
              <a:t>Bacabeira</a:t>
            </a:r>
            <a:endParaRPr lang="en-US" altLang="pt-BR" sz="1100" b="1">
              <a:solidFill>
                <a:srgbClr val="000000"/>
              </a:solidFill>
              <a:latin typeface="Arial Narrow" panose="020B0606020202030204" pitchFamily="34" charset="0"/>
              <a:ea typeface="ヒラギノ角ゴ ProN W3"/>
              <a:cs typeface="ヒラギノ角ゴ ProN W3"/>
              <a:sym typeface="Helvetica" panose="020B0604020202020204" pitchFamily="34" charset="0"/>
            </a:endParaRPr>
          </a:p>
        </p:txBody>
      </p:sp>
      <p:sp>
        <p:nvSpPr>
          <p:cNvPr id="12" name="Oval 58"/>
          <p:cNvSpPr>
            <a:spLocks noChangeArrowheads="1"/>
          </p:cNvSpPr>
          <p:nvPr/>
        </p:nvSpPr>
        <p:spPr bwMode="auto">
          <a:xfrm flipV="1">
            <a:off x="6742275" y="2670323"/>
            <a:ext cx="83442" cy="86076"/>
          </a:xfrm>
          <a:prstGeom prst="ellipse">
            <a:avLst/>
          </a:prstGeom>
          <a:solidFill>
            <a:srgbClr val="0F7B48"/>
          </a:solidFill>
          <a:ln w="38100" algn="ctr">
            <a:solidFill>
              <a:srgbClr val="0F7B48"/>
            </a:solidFill>
            <a:round/>
            <a:headEnd/>
            <a:tailEnd/>
          </a:ln>
        </p:spPr>
        <p:txBody>
          <a:bodyPr wrap="none" anchor="ctr"/>
          <a:lstStyle>
            <a:lvl1pPr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pt-BR" sz="1200">
              <a:solidFill>
                <a:srgbClr val="000000"/>
              </a:solidFill>
              <a:latin typeface="Arial Narrow" panose="020B0606020202030204" pitchFamily="34" charset="0"/>
              <a:ea typeface="ヒラギノ角ゴ ProN W3"/>
              <a:cs typeface="ヒラギノ角ゴ ProN W3"/>
              <a:sym typeface="Helvetica" panose="020B0604020202020204" pitchFamily="34" charset="0"/>
            </a:endParaRPr>
          </a:p>
        </p:txBody>
      </p:sp>
      <p:sp>
        <p:nvSpPr>
          <p:cNvPr id="13" name="Oval 58"/>
          <p:cNvSpPr>
            <a:spLocks noChangeArrowheads="1"/>
          </p:cNvSpPr>
          <p:nvPr/>
        </p:nvSpPr>
        <p:spPr bwMode="auto">
          <a:xfrm flipV="1">
            <a:off x="6121489" y="2132668"/>
            <a:ext cx="82001" cy="85578"/>
          </a:xfrm>
          <a:prstGeom prst="ellipse">
            <a:avLst/>
          </a:prstGeom>
          <a:solidFill>
            <a:srgbClr val="C00000"/>
          </a:solidFill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 wrap="none" lIns="130046" tIns="65023" rIns="130046" bIns="65023" anchor="ctr"/>
          <a:lstStyle>
            <a:lvl1pPr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pt-BR" sz="1100" b="1">
              <a:solidFill>
                <a:srgbClr val="000000"/>
              </a:solidFill>
              <a:latin typeface="Arial Narrow" panose="020B0606020202030204" pitchFamily="34" charset="0"/>
              <a:ea typeface="ヒラギノ角ゴ ProN W3"/>
              <a:cs typeface="ヒラギノ角ゴ ProN W3"/>
              <a:sym typeface="Helvetica" panose="020B0604020202020204" pitchFamily="34" charset="0"/>
            </a:endParaRPr>
          </a:p>
        </p:txBody>
      </p:sp>
      <p:sp>
        <p:nvSpPr>
          <p:cNvPr id="14" name="Oval 58"/>
          <p:cNvSpPr>
            <a:spLocks noChangeArrowheads="1"/>
          </p:cNvSpPr>
          <p:nvPr/>
        </p:nvSpPr>
        <p:spPr bwMode="auto">
          <a:xfrm flipV="1">
            <a:off x="6974980" y="2270946"/>
            <a:ext cx="82001" cy="85578"/>
          </a:xfrm>
          <a:prstGeom prst="ellipse">
            <a:avLst/>
          </a:prstGeom>
          <a:solidFill>
            <a:srgbClr val="C00000"/>
          </a:solidFill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 wrap="none" lIns="130046" tIns="65023" rIns="130046" bIns="65023" anchor="ctr"/>
          <a:lstStyle>
            <a:lvl1pPr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pt-BR" sz="1100" b="1">
              <a:solidFill>
                <a:srgbClr val="000000"/>
              </a:solidFill>
              <a:latin typeface="Arial Narrow" panose="020B0606020202030204" pitchFamily="34" charset="0"/>
              <a:ea typeface="ヒラギノ角ゴ ProN W3"/>
              <a:cs typeface="ヒラギノ角ゴ ProN W3"/>
              <a:sym typeface="Helvetica" panose="020B0604020202020204" pitchFamily="34" charset="0"/>
            </a:endParaRPr>
          </a:p>
        </p:txBody>
      </p:sp>
      <p:sp>
        <p:nvSpPr>
          <p:cNvPr id="15" name="Text Box 54"/>
          <p:cNvSpPr txBox="1">
            <a:spLocks noChangeArrowheads="1"/>
          </p:cNvSpPr>
          <p:nvPr/>
        </p:nvSpPr>
        <p:spPr bwMode="auto">
          <a:xfrm>
            <a:off x="6770965" y="1995274"/>
            <a:ext cx="800154" cy="26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3" rIns="91425" bIns="45713">
            <a:spAutoFit/>
          </a:bodyPr>
          <a:lstStyle>
            <a:lvl1pPr marL="341313" indent="-341313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rPr>
              <a:t>Parnaíba III</a:t>
            </a:r>
            <a:endParaRPr lang="en-US" altLang="pt-BR" sz="1100" b="1">
              <a:solidFill>
                <a:srgbClr val="000000"/>
              </a:solidFill>
              <a:latin typeface="Arial Narrow" panose="020B0606020202030204" pitchFamily="34" charset="0"/>
              <a:ea typeface="ヒラギノ角ゴ ProN W3"/>
              <a:cs typeface="ヒラギノ角ゴ ProN W3"/>
              <a:sym typeface="Helvetica" panose="020B0604020202020204" pitchFamily="34" charset="0"/>
            </a:endParaRPr>
          </a:p>
        </p:txBody>
      </p:sp>
      <p:sp>
        <p:nvSpPr>
          <p:cNvPr id="16" name="Text Box 54"/>
          <p:cNvSpPr txBox="1">
            <a:spLocks noChangeArrowheads="1"/>
          </p:cNvSpPr>
          <p:nvPr/>
        </p:nvSpPr>
        <p:spPr bwMode="auto">
          <a:xfrm>
            <a:off x="6516332" y="2375079"/>
            <a:ext cx="716801" cy="26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3" rIns="91425" bIns="45713">
            <a:spAutoFit/>
          </a:bodyPr>
          <a:lstStyle>
            <a:lvl1pPr marL="341313" indent="-341313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rPr>
              <a:t>Ibiapina II</a:t>
            </a:r>
            <a:endParaRPr lang="en-US" altLang="pt-BR" sz="1100" b="1">
              <a:solidFill>
                <a:srgbClr val="000000"/>
              </a:solidFill>
              <a:latin typeface="Arial Narrow" panose="020B0606020202030204" pitchFamily="34" charset="0"/>
              <a:ea typeface="ヒラギノ角ゴ ProN W3"/>
              <a:cs typeface="ヒラギノ角ゴ ProN W3"/>
              <a:sym typeface="Helvetica" panose="020B0604020202020204" pitchFamily="34" charset="0"/>
            </a:endParaRPr>
          </a:p>
        </p:txBody>
      </p:sp>
      <p:sp>
        <p:nvSpPr>
          <p:cNvPr id="17" name="Oval 58"/>
          <p:cNvSpPr>
            <a:spLocks noChangeArrowheads="1"/>
          </p:cNvSpPr>
          <p:nvPr/>
        </p:nvSpPr>
        <p:spPr bwMode="auto">
          <a:xfrm flipV="1">
            <a:off x="7465727" y="2245417"/>
            <a:ext cx="82001" cy="85578"/>
          </a:xfrm>
          <a:prstGeom prst="ellipse">
            <a:avLst/>
          </a:prstGeom>
          <a:solidFill>
            <a:srgbClr val="C00000"/>
          </a:solidFill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 wrap="none" lIns="130046" tIns="65023" rIns="130046" bIns="65023" anchor="ctr"/>
          <a:lstStyle>
            <a:lvl1pPr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pt-BR" sz="1100" b="1">
              <a:solidFill>
                <a:srgbClr val="000000"/>
              </a:solidFill>
              <a:latin typeface="Arial Narrow" panose="020B0606020202030204" pitchFamily="34" charset="0"/>
              <a:ea typeface="ヒラギノ角ゴ ProN W3"/>
              <a:cs typeface="ヒラギノ角ゴ ProN W3"/>
              <a:sym typeface="Helvetica" panose="020B0604020202020204" pitchFamily="34" charset="0"/>
            </a:endParaRPr>
          </a:p>
        </p:txBody>
      </p:sp>
      <p:sp>
        <p:nvSpPr>
          <p:cNvPr id="18" name="Text Box 54"/>
          <p:cNvSpPr txBox="1">
            <a:spLocks noChangeArrowheads="1"/>
          </p:cNvSpPr>
          <p:nvPr/>
        </p:nvSpPr>
        <p:spPr bwMode="auto">
          <a:xfrm>
            <a:off x="7465727" y="2052191"/>
            <a:ext cx="703978" cy="26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3" rIns="91425" bIns="45713">
            <a:spAutoFit/>
          </a:bodyPr>
          <a:lstStyle>
            <a:lvl1pPr marL="341313" indent="-341313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rPr>
              <a:t>Acaraú III</a:t>
            </a:r>
            <a:endParaRPr lang="en-US" altLang="pt-BR" sz="1100" b="1">
              <a:solidFill>
                <a:srgbClr val="000000"/>
              </a:solidFill>
              <a:latin typeface="Arial Narrow" panose="020B0606020202030204" pitchFamily="34" charset="0"/>
              <a:ea typeface="ヒラギノ角ゴ ProN W3"/>
              <a:cs typeface="ヒラギノ角ゴ ProN W3"/>
              <a:sym typeface="Helvetica" panose="020B0604020202020204" pitchFamily="34" charset="0"/>
            </a:endParaRPr>
          </a:p>
        </p:txBody>
      </p:sp>
      <p:sp>
        <p:nvSpPr>
          <p:cNvPr id="19" name="Oval 58"/>
          <p:cNvSpPr>
            <a:spLocks noChangeArrowheads="1"/>
          </p:cNvSpPr>
          <p:nvPr/>
        </p:nvSpPr>
        <p:spPr bwMode="auto">
          <a:xfrm flipV="1">
            <a:off x="7787565" y="2400229"/>
            <a:ext cx="82001" cy="85578"/>
          </a:xfrm>
          <a:prstGeom prst="ellipse">
            <a:avLst/>
          </a:prstGeom>
          <a:solidFill>
            <a:srgbClr val="C00000"/>
          </a:solidFill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 wrap="none" lIns="130046" tIns="65023" rIns="130046" bIns="65023" anchor="ctr"/>
          <a:lstStyle>
            <a:lvl1pPr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pt-BR" sz="1100" b="1">
              <a:solidFill>
                <a:srgbClr val="000000"/>
              </a:solidFill>
              <a:latin typeface="Arial Narrow" panose="020B0606020202030204" pitchFamily="34" charset="0"/>
              <a:ea typeface="ヒラギノ角ゴ ProN W3"/>
              <a:cs typeface="ヒラギノ角ゴ ProN W3"/>
              <a:sym typeface="Helvetica" panose="020B0604020202020204" pitchFamily="34" charset="0"/>
            </a:endParaRPr>
          </a:p>
        </p:txBody>
      </p:sp>
      <p:sp>
        <p:nvSpPr>
          <p:cNvPr id="20" name="Text Box 54"/>
          <p:cNvSpPr txBox="1">
            <a:spLocks noChangeArrowheads="1"/>
          </p:cNvSpPr>
          <p:nvPr/>
        </p:nvSpPr>
        <p:spPr bwMode="auto">
          <a:xfrm>
            <a:off x="7828565" y="2229361"/>
            <a:ext cx="652684" cy="26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3" rIns="91425" bIns="45713">
            <a:spAutoFit/>
          </a:bodyPr>
          <a:lstStyle>
            <a:lvl1pPr marL="341313" indent="-341313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rPr>
              <a:t>Pecém II</a:t>
            </a:r>
            <a:endParaRPr lang="en-US" altLang="pt-BR" sz="1100" b="1">
              <a:solidFill>
                <a:srgbClr val="000000"/>
              </a:solidFill>
              <a:latin typeface="Arial Narrow" panose="020B0606020202030204" pitchFamily="34" charset="0"/>
              <a:ea typeface="ヒラギノ角ゴ ProN W3"/>
              <a:cs typeface="ヒラギノ角ゴ ProN W3"/>
              <a:sym typeface="Helvetica" panose="020B0604020202020204" pitchFamily="34" charset="0"/>
            </a:endParaRPr>
          </a:p>
        </p:txBody>
      </p:sp>
      <p:sp>
        <p:nvSpPr>
          <p:cNvPr id="21" name="Oval 58"/>
          <p:cNvSpPr>
            <a:spLocks noChangeArrowheads="1"/>
          </p:cNvSpPr>
          <p:nvPr/>
        </p:nvSpPr>
        <p:spPr bwMode="auto">
          <a:xfrm flipV="1">
            <a:off x="7329198" y="2557030"/>
            <a:ext cx="82001" cy="85578"/>
          </a:xfrm>
          <a:prstGeom prst="ellipse">
            <a:avLst/>
          </a:prstGeom>
          <a:solidFill>
            <a:srgbClr val="C00000"/>
          </a:solidFill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 wrap="none" lIns="130046" tIns="65023" rIns="130046" bIns="65023" anchor="ctr"/>
          <a:lstStyle>
            <a:lvl1pPr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pt-BR" sz="1100" b="1">
              <a:solidFill>
                <a:srgbClr val="000000"/>
              </a:solidFill>
              <a:latin typeface="Arial Narrow" panose="020B0606020202030204" pitchFamily="34" charset="0"/>
              <a:ea typeface="ヒラギノ角ゴ ProN W3"/>
              <a:cs typeface="ヒラギノ角ゴ ProN W3"/>
              <a:sym typeface="Helvetica" panose="020B0604020202020204" pitchFamily="34" charset="0"/>
            </a:endParaRPr>
          </a:p>
        </p:txBody>
      </p:sp>
      <p:sp>
        <p:nvSpPr>
          <p:cNvPr id="22" name="Text Box 54"/>
          <p:cNvSpPr txBox="1">
            <a:spLocks noChangeArrowheads="1"/>
          </p:cNvSpPr>
          <p:nvPr/>
        </p:nvSpPr>
        <p:spPr bwMode="auto">
          <a:xfrm>
            <a:off x="7329198" y="2582588"/>
            <a:ext cx="627036" cy="26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3" rIns="91425" bIns="45713">
            <a:spAutoFit/>
          </a:bodyPr>
          <a:lstStyle>
            <a:lvl1pPr marL="341313" indent="-341313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rPr>
              <a:t>Tianguá</a:t>
            </a:r>
            <a:endParaRPr lang="en-US" altLang="pt-BR" sz="1100" b="1">
              <a:solidFill>
                <a:srgbClr val="000000"/>
              </a:solidFill>
              <a:latin typeface="Arial Narrow" panose="020B0606020202030204" pitchFamily="34" charset="0"/>
              <a:ea typeface="ヒラギノ角ゴ ProN W3"/>
              <a:cs typeface="ヒラギノ角ゴ ProN W3"/>
              <a:sym typeface="Helvetica" panose="020B0604020202020204" pitchFamily="34" charset="0"/>
            </a:endParaRPr>
          </a:p>
        </p:txBody>
      </p:sp>
      <p:sp>
        <p:nvSpPr>
          <p:cNvPr id="23" name="Oval 58"/>
          <p:cNvSpPr>
            <a:spLocks noChangeArrowheads="1"/>
          </p:cNvSpPr>
          <p:nvPr/>
        </p:nvSpPr>
        <p:spPr bwMode="auto">
          <a:xfrm flipV="1">
            <a:off x="7129320" y="2616466"/>
            <a:ext cx="83442" cy="86076"/>
          </a:xfrm>
          <a:prstGeom prst="ellipse">
            <a:avLst/>
          </a:prstGeom>
          <a:solidFill>
            <a:srgbClr val="0F7B48"/>
          </a:solidFill>
          <a:ln w="38100" algn="ctr">
            <a:solidFill>
              <a:srgbClr val="0F7B48"/>
            </a:solidFill>
            <a:round/>
            <a:headEnd/>
            <a:tailEnd/>
          </a:ln>
        </p:spPr>
        <p:txBody>
          <a:bodyPr wrap="none" anchor="ctr"/>
          <a:lstStyle>
            <a:lvl1pPr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pt-BR" sz="1200">
              <a:solidFill>
                <a:srgbClr val="000000"/>
              </a:solidFill>
              <a:latin typeface="Arial Narrow" panose="020B0606020202030204" pitchFamily="34" charset="0"/>
              <a:ea typeface="ヒラギノ角ゴ ProN W3"/>
              <a:cs typeface="ヒラギノ角ゴ ProN W3"/>
              <a:sym typeface="Helvetica" panose="020B0604020202020204" pitchFamily="34" charset="0"/>
            </a:endParaRPr>
          </a:p>
        </p:txBody>
      </p:sp>
      <p:sp>
        <p:nvSpPr>
          <p:cNvPr id="24" name="Oval 58"/>
          <p:cNvSpPr>
            <a:spLocks noChangeArrowheads="1"/>
          </p:cNvSpPr>
          <p:nvPr/>
        </p:nvSpPr>
        <p:spPr bwMode="auto">
          <a:xfrm flipV="1">
            <a:off x="7190885" y="2593834"/>
            <a:ext cx="82001" cy="85578"/>
          </a:xfrm>
          <a:prstGeom prst="ellipse">
            <a:avLst/>
          </a:prstGeom>
          <a:solidFill>
            <a:srgbClr val="C00000"/>
          </a:solidFill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 wrap="none" lIns="130046" tIns="65023" rIns="130046" bIns="65023" anchor="ctr"/>
          <a:lstStyle>
            <a:lvl1pPr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pt-BR" sz="1100" b="1">
              <a:solidFill>
                <a:srgbClr val="000000"/>
              </a:solidFill>
              <a:latin typeface="Arial Narrow" panose="020B0606020202030204" pitchFamily="34" charset="0"/>
              <a:ea typeface="ヒラギノ角ゴ ProN W3"/>
              <a:cs typeface="ヒラギノ角ゴ ProN W3"/>
              <a:sym typeface="Helvetica" panose="020B0604020202020204" pitchFamily="34" charset="0"/>
            </a:endParaRPr>
          </a:p>
        </p:txBody>
      </p:sp>
      <p:sp>
        <p:nvSpPr>
          <p:cNvPr id="25" name="Text Box 54"/>
          <p:cNvSpPr txBox="1">
            <a:spLocks noChangeArrowheads="1"/>
          </p:cNvSpPr>
          <p:nvPr/>
        </p:nvSpPr>
        <p:spPr bwMode="auto">
          <a:xfrm>
            <a:off x="5958633" y="2696129"/>
            <a:ext cx="1229740" cy="26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3" rIns="91425" bIns="45713">
            <a:spAutoFit/>
          </a:bodyPr>
          <a:lstStyle>
            <a:lvl1pPr marL="341313" indent="-341313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rPr>
              <a:t>S.João do Arraial II</a:t>
            </a:r>
            <a:endParaRPr lang="en-US" altLang="pt-BR" sz="1100" b="1">
              <a:solidFill>
                <a:srgbClr val="000000"/>
              </a:solidFill>
              <a:latin typeface="Arial Narrow" panose="020B0606020202030204" pitchFamily="34" charset="0"/>
              <a:ea typeface="ヒラギノ角ゴ ProN W3"/>
              <a:cs typeface="ヒラギノ角ゴ ProN W3"/>
              <a:sym typeface="Helvetica" panose="020B0604020202020204" pitchFamily="34" charset="0"/>
            </a:endParaRPr>
          </a:p>
        </p:txBody>
      </p:sp>
      <p:sp>
        <p:nvSpPr>
          <p:cNvPr id="26" name="Oval 58"/>
          <p:cNvSpPr>
            <a:spLocks noChangeArrowheads="1"/>
          </p:cNvSpPr>
          <p:nvPr/>
        </p:nvSpPr>
        <p:spPr bwMode="auto">
          <a:xfrm flipV="1">
            <a:off x="6270418" y="2557030"/>
            <a:ext cx="83442" cy="86076"/>
          </a:xfrm>
          <a:prstGeom prst="ellipse">
            <a:avLst/>
          </a:prstGeom>
          <a:solidFill>
            <a:srgbClr val="0F7B48"/>
          </a:solidFill>
          <a:ln w="38100" algn="ctr">
            <a:solidFill>
              <a:srgbClr val="0F7B48"/>
            </a:solidFill>
            <a:round/>
            <a:headEnd/>
            <a:tailEnd/>
          </a:ln>
        </p:spPr>
        <p:txBody>
          <a:bodyPr wrap="none" anchor="ctr"/>
          <a:lstStyle>
            <a:lvl1pPr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pt-BR" sz="1200">
              <a:solidFill>
                <a:srgbClr val="000000"/>
              </a:solidFill>
              <a:latin typeface="Arial Narrow" panose="020B0606020202030204" pitchFamily="34" charset="0"/>
              <a:ea typeface="ヒラギノ角ゴ ProN W3"/>
              <a:cs typeface="ヒラギノ角ゴ ProN W3"/>
              <a:sym typeface="Helvetica" panose="020B0604020202020204" pitchFamily="34" charset="0"/>
            </a:endParaRPr>
          </a:p>
        </p:txBody>
      </p:sp>
      <p:sp>
        <p:nvSpPr>
          <p:cNvPr id="27" name="Text Box 54"/>
          <p:cNvSpPr txBox="1">
            <a:spLocks noChangeArrowheads="1"/>
          </p:cNvSpPr>
          <p:nvPr/>
        </p:nvSpPr>
        <p:spPr bwMode="auto">
          <a:xfrm>
            <a:off x="5395616" y="2475860"/>
            <a:ext cx="845036" cy="26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3" rIns="91425" bIns="45713">
            <a:spAutoFit/>
          </a:bodyPr>
          <a:lstStyle>
            <a:lvl1pPr marL="341313" indent="-341313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100" b="1" dirty="0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rPr>
              <a:t>Chapadinha</a:t>
            </a:r>
            <a:endParaRPr lang="en-US" altLang="pt-BR" sz="1100" b="1" dirty="0">
              <a:solidFill>
                <a:srgbClr val="000000"/>
              </a:solidFill>
              <a:latin typeface="Arial Narrow" panose="020B0606020202030204" pitchFamily="34" charset="0"/>
              <a:ea typeface="ヒラギノ角ゴ ProN W3"/>
              <a:cs typeface="ヒラギノ角ゴ ProN W3"/>
              <a:sym typeface="Helvetica" panose="020B0604020202020204" pitchFamily="34" charset="0"/>
            </a:endParaRPr>
          </a:p>
        </p:txBody>
      </p:sp>
      <p:sp>
        <p:nvSpPr>
          <p:cNvPr id="28" name="Elipse 27"/>
          <p:cNvSpPr/>
          <p:nvPr/>
        </p:nvSpPr>
        <p:spPr bwMode="auto">
          <a:xfrm>
            <a:off x="5241925" y="1400175"/>
            <a:ext cx="3457801" cy="2095500"/>
          </a:xfrm>
          <a:prstGeom prst="ellipse">
            <a:avLst/>
          </a:prstGeom>
          <a:noFill/>
          <a:ln w="22225">
            <a:solidFill>
              <a:srgbClr val="904E1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cxnSp>
        <p:nvCxnSpPr>
          <p:cNvPr id="29" name="Conector reto 28"/>
          <p:cNvCxnSpPr>
            <a:stCxn id="14" idx="6"/>
          </p:cNvCxnSpPr>
          <p:nvPr/>
        </p:nvCxnSpPr>
        <p:spPr bwMode="auto">
          <a:xfrm flipH="1" flipV="1">
            <a:off x="6169025" y="2169911"/>
            <a:ext cx="887413" cy="144432"/>
          </a:xfrm>
          <a:prstGeom prst="line">
            <a:avLst/>
          </a:prstGeom>
          <a:solidFill>
            <a:srgbClr val="C00000"/>
          </a:solidFill>
          <a:ln w="381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>
            <a:stCxn id="24" idx="4"/>
          </p:cNvCxnSpPr>
          <p:nvPr/>
        </p:nvCxnSpPr>
        <p:spPr bwMode="auto">
          <a:xfrm flipH="1" flipV="1">
            <a:off x="7016750" y="2314344"/>
            <a:ext cx="215900" cy="279343"/>
          </a:xfrm>
          <a:prstGeom prst="line">
            <a:avLst/>
          </a:prstGeom>
          <a:solidFill>
            <a:srgbClr val="C00000"/>
          </a:solidFill>
          <a:ln w="381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 bwMode="auto">
          <a:xfrm flipH="1">
            <a:off x="7056438" y="2303234"/>
            <a:ext cx="465137" cy="0"/>
          </a:xfrm>
          <a:prstGeom prst="line">
            <a:avLst/>
          </a:prstGeom>
          <a:solidFill>
            <a:srgbClr val="C00000"/>
          </a:solidFill>
          <a:ln w="381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>
            <a:stCxn id="19" idx="0"/>
          </p:cNvCxnSpPr>
          <p:nvPr/>
        </p:nvCxnSpPr>
        <p:spPr bwMode="auto">
          <a:xfrm flipH="1" flipV="1">
            <a:off x="7548563" y="2314344"/>
            <a:ext cx="279400" cy="171415"/>
          </a:xfrm>
          <a:prstGeom prst="line">
            <a:avLst/>
          </a:prstGeom>
          <a:solidFill>
            <a:srgbClr val="C00000"/>
          </a:solidFill>
          <a:ln w="381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>
            <a:stCxn id="21" idx="5"/>
          </p:cNvCxnSpPr>
          <p:nvPr/>
        </p:nvCxnSpPr>
        <p:spPr bwMode="auto">
          <a:xfrm flipV="1">
            <a:off x="7399338" y="2304821"/>
            <a:ext cx="138112" cy="265059"/>
          </a:xfrm>
          <a:prstGeom prst="line">
            <a:avLst/>
          </a:prstGeom>
          <a:solidFill>
            <a:srgbClr val="C00000"/>
          </a:solidFill>
          <a:ln w="381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>
            <a:endCxn id="23" idx="7"/>
          </p:cNvCxnSpPr>
          <p:nvPr/>
        </p:nvCxnSpPr>
        <p:spPr bwMode="auto">
          <a:xfrm flipV="1">
            <a:off x="6783388" y="2690505"/>
            <a:ext cx="417512" cy="14284"/>
          </a:xfrm>
          <a:prstGeom prst="line">
            <a:avLst/>
          </a:prstGeom>
          <a:ln w="38100">
            <a:solidFill>
              <a:srgbClr val="0F7B48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 bwMode="auto">
          <a:xfrm>
            <a:off x="6308725" y="2584164"/>
            <a:ext cx="474663" cy="153956"/>
          </a:xfrm>
          <a:prstGeom prst="line">
            <a:avLst/>
          </a:prstGeom>
          <a:ln w="38100">
            <a:solidFill>
              <a:srgbClr val="0F7B48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Tabela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228625"/>
              </p:ext>
            </p:extLst>
          </p:nvPr>
        </p:nvGraphicFramePr>
        <p:xfrm>
          <a:off x="180000" y="1800000"/>
          <a:ext cx="3499825" cy="202830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3499825"/>
              </a:tblGrid>
              <a:tr h="21489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Reforços na</a:t>
                      </a:r>
                      <a:r>
                        <a:rPr lang="pt-BR" sz="1600" b="1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rede do MA, PI  e CE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4" marT="9526" marB="0" anchor="ctr">
                    <a:solidFill>
                      <a:srgbClr val="2E94B9"/>
                    </a:solidFill>
                  </a:tcPr>
                </a:tc>
              </a:tr>
              <a:tr h="21489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Linhas de Transmissão:    </a:t>
                      </a:r>
                      <a:r>
                        <a:rPr lang="pt-BR" sz="1600" b="1" u="none" strike="noStrike" dirty="0" smtClean="0">
                          <a:effectLst/>
                        </a:rPr>
                        <a:t>1.500 km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4" marT="9526" marB="0" anchor="ctr"/>
                </a:tc>
              </a:tr>
              <a:tr h="26426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Níveis de tensão:              </a:t>
                      </a:r>
                      <a:r>
                        <a:rPr lang="pt-BR" sz="1600" b="1" u="none" strike="noStrike" dirty="0" smtClean="0">
                          <a:effectLst/>
                        </a:rPr>
                        <a:t> 230</a:t>
                      </a:r>
                      <a:r>
                        <a:rPr lang="pt-BR" sz="1600" b="1" u="none" strike="noStrike" baseline="0" dirty="0" smtClean="0">
                          <a:effectLst/>
                        </a:rPr>
                        <a:t> e 500 </a:t>
                      </a:r>
                      <a:r>
                        <a:rPr lang="pt-BR" sz="1600" b="1" u="none" strike="noStrike" dirty="0" smtClean="0">
                          <a:effectLst/>
                        </a:rPr>
                        <a:t>kV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4" marT="952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365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 smtClean="0">
                          <a:effectLst/>
                        </a:rPr>
                        <a:t>Objetivo:</a:t>
                      </a:r>
                      <a:r>
                        <a:rPr lang="pt-BR" sz="1600" b="1" u="none" strike="noStrike" baseline="0" dirty="0" smtClean="0">
                          <a:effectLst/>
                        </a:rPr>
                        <a:t> </a:t>
                      </a:r>
                      <a:r>
                        <a:rPr lang="pt-BR" sz="1600" b="1" u="none" strike="noStrike" kern="1200" dirty="0" smtClean="0">
                          <a:effectLst/>
                        </a:rPr>
                        <a:t>Escoamento de energia eólica da área norte da Região Nordeste</a:t>
                      </a:r>
                      <a:endParaRPr lang="pt-BR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4" marT="9526" marB="0" anchor="ctr"/>
                </a:tc>
              </a:tr>
              <a:tr h="21489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Prazo de execução:          </a:t>
                      </a:r>
                      <a:r>
                        <a:rPr lang="pt-BR" sz="1600" b="1" u="none" strike="noStrike" dirty="0" smtClean="0">
                          <a:effectLst/>
                        </a:rPr>
                        <a:t>  a definir                                             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4" marT="952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1489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Investimento estimado:  </a:t>
                      </a:r>
                      <a:r>
                        <a:rPr lang="pt-BR" sz="1600" b="1" u="none" strike="noStrike" dirty="0" smtClean="0">
                          <a:effectLst/>
                        </a:rPr>
                        <a:t> R</a:t>
                      </a:r>
                      <a:r>
                        <a:rPr lang="pt-BR" sz="1600" b="1" u="none" strike="noStrike" dirty="0">
                          <a:effectLst/>
                        </a:rPr>
                        <a:t>$ </a:t>
                      </a:r>
                      <a:r>
                        <a:rPr lang="pt-BR" sz="1600" b="1" u="none" strike="noStrike" dirty="0" smtClean="0">
                          <a:effectLst/>
                        </a:rPr>
                        <a:t>2,6</a:t>
                      </a:r>
                      <a:r>
                        <a:rPr lang="pt-BR" sz="1600" b="1" u="none" strike="noStrike" baseline="0" dirty="0" smtClean="0">
                          <a:effectLst/>
                        </a:rPr>
                        <a:t> </a:t>
                      </a:r>
                      <a:r>
                        <a:rPr lang="pt-BR" sz="1600" b="1" u="none" strike="noStrike" dirty="0" smtClean="0">
                          <a:effectLst/>
                        </a:rPr>
                        <a:t>bilhões</a:t>
                      </a:r>
                      <a:endParaRPr lang="pt-BR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4" marT="9526" marB="0" anchor="ctr"/>
                </a:tc>
              </a:tr>
              <a:tr h="18046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Duração da concessão:    </a:t>
                      </a:r>
                      <a:r>
                        <a:rPr lang="pt-BR" sz="1600" b="1" u="none" strike="noStrike" dirty="0" smtClean="0">
                          <a:effectLst/>
                        </a:rPr>
                        <a:t> 30 </a:t>
                      </a:r>
                      <a:r>
                        <a:rPr lang="pt-BR" sz="1600" b="1" u="none" strike="noStrike" dirty="0">
                          <a:effectLst/>
                        </a:rPr>
                        <a:t>anos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4" marT="952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7" name="Grupo 9"/>
          <p:cNvGrpSpPr>
            <a:grpSpLocks/>
          </p:cNvGrpSpPr>
          <p:nvPr/>
        </p:nvGrpSpPr>
        <p:grpSpPr bwMode="auto">
          <a:xfrm>
            <a:off x="3338513" y="5394325"/>
            <a:ext cx="1435100" cy="623888"/>
            <a:chOff x="1768475" y="5012906"/>
            <a:chExt cx="1435419" cy="623962"/>
          </a:xfrm>
        </p:grpSpPr>
        <p:grpSp>
          <p:nvGrpSpPr>
            <p:cNvPr id="38" name="Group 11"/>
            <p:cNvGrpSpPr>
              <a:grpSpLocks/>
            </p:cNvGrpSpPr>
            <p:nvPr/>
          </p:nvGrpSpPr>
          <p:grpSpPr bwMode="auto">
            <a:xfrm>
              <a:off x="1768475" y="5012906"/>
              <a:ext cx="1435419" cy="623962"/>
              <a:chOff x="0" y="145"/>
              <a:chExt cx="1285" cy="559"/>
            </a:xfrm>
          </p:grpSpPr>
          <p:sp>
            <p:nvSpPr>
              <p:cNvPr id="49" name="AutoShape 9"/>
              <p:cNvSpPr>
                <a:spLocks/>
              </p:cNvSpPr>
              <p:nvPr/>
            </p:nvSpPr>
            <p:spPr bwMode="auto">
              <a:xfrm>
                <a:off x="0" y="145"/>
                <a:ext cx="1285" cy="559"/>
              </a:xfrm>
              <a:prstGeom prst="roundRect">
                <a:avLst>
                  <a:gd name="adj" fmla="val 16097"/>
                </a:avLst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endParaRPr>
              </a:p>
            </p:txBody>
          </p:sp>
          <p:sp>
            <p:nvSpPr>
              <p:cNvPr id="50" name="Rectangle 10"/>
              <p:cNvSpPr>
                <a:spLocks/>
              </p:cNvSpPr>
              <p:nvPr/>
            </p:nvSpPr>
            <p:spPr bwMode="auto">
              <a:xfrm>
                <a:off x="640" y="259"/>
                <a:ext cx="645" cy="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en-US" altLang="pt-BR" sz="1500">
                    <a:solidFill>
                      <a:srgbClr val="193A59"/>
                    </a:solidFill>
                    <a:latin typeface="Calibri" panose="020F0502020204030204" pitchFamily="34" charset="0"/>
                    <a:ea typeface="ヒラギノ角ゴ ProN W3"/>
                    <a:cs typeface="ヒラギノ角ゴ ProN W3"/>
                    <a:sym typeface="Helvetica" panose="020B0604020202020204" pitchFamily="34" charset="0"/>
                  </a:rPr>
                  <a:t>500 kV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pt-BR" sz="1500">
                    <a:solidFill>
                      <a:srgbClr val="193A59"/>
                    </a:solidFill>
                    <a:latin typeface="Calibri" panose="020F0502020204030204" pitchFamily="34" charset="0"/>
                    <a:ea typeface="ヒラギノ角ゴ ProN W3"/>
                    <a:cs typeface="ヒラギノ角ゴ ProN W3"/>
                    <a:sym typeface="Helvetica" panose="020B0604020202020204" pitchFamily="34" charset="0"/>
                  </a:rPr>
                  <a:t>230 kV</a:t>
                </a:r>
              </a:p>
            </p:txBody>
          </p:sp>
        </p:grpSp>
        <p:cxnSp>
          <p:nvCxnSpPr>
            <p:cNvPr id="39" name="Conector reto 248"/>
            <p:cNvCxnSpPr/>
            <p:nvPr/>
          </p:nvCxnSpPr>
          <p:spPr bwMode="auto">
            <a:xfrm>
              <a:off x="1924085" y="5227244"/>
              <a:ext cx="79393" cy="0"/>
            </a:xfrm>
            <a:prstGeom prst="line">
              <a:avLst/>
            </a:prstGeom>
            <a:ln w="76200">
              <a:solidFill>
                <a:srgbClr val="E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to 273"/>
            <p:cNvCxnSpPr/>
            <p:nvPr/>
          </p:nvCxnSpPr>
          <p:spPr bwMode="auto">
            <a:xfrm>
              <a:off x="2030470" y="5227244"/>
              <a:ext cx="79393" cy="0"/>
            </a:xfrm>
            <a:prstGeom prst="line">
              <a:avLst/>
            </a:prstGeom>
            <a:ln w="76200">
              <a:solidFill>
                <a:srgbClr val="E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to 275"/>
            <p:cNvCxnSpPr/>
            <p:nvPr/>
          </p:nvCxnSpPr>
          <p:spPr bwMode="auto">
            <a:xfrm>
              <a:off x="2133681" y="5227244"/>
              <a:ext cx="79393" cy="0"/>
            </a:xfrm>
            <a:prstGeom prst="line">
              <a:avLst/>
            </a:prstGeom>
            <a:ln w="76200">
              <a:solidFill>
                <a:srgbClr val="E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to 276"/>
            <p:cNvCxnSpPr/>
            <p:nvPr/>
          </p:nvCxnSpPr>
          <p:spPr bwMode="auto">
            <a:xfrm>
              <a:off x="2238479" y="5227244"/>
              <a:ext cx="79393" cy="0"/>
            </a:xfrm>
            <a:prstGeom prst="line">
              <a:avLst/>
            </a:prstGeom>
            <a:ln w="76200">
              <a:solidFill>
                <a:srgbClr val="E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277"/>
            <p:cNvCxnSpPr/>
            <p:nvPr/>
          </p:nvCxnSpPr>
          <p:spPr bwMode="auto">
            <a:xfrm>
              <a:off x="2335338" y="5227244"/>
              <a:ext cx="80981" cy="0"/>
            </a:xfrm>
            <a:prstGeom prst="line">
              <a:avLst/>
            </a:prstGeom>
            <a:ln w="76200">
              <a:solidFill>
                <a:srgbClr val="E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to 278"/>
            <p:cNvCxnSpPr/>
            <p:nvPr/>
          </p:nvCxnSpPr>
          <p:spPr bwMode="auto">
            <a:xfrm>
              <a:off x="1924085" y="5452696"/>
              <a:ext cx="79393" cy="0"/>
            </a:xfrm>
            <a:prstGeom prst="line">
              <a:avLst/>
            </a:prstGeom>
            <a:ln w="76200">
              <a:solidFill>
                <a:srgbClr val="0F7B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to 279"/>
            <p:cNvCxnSpPr/>
            <p:nvPr/>
          </p:nvCxnSpPr>
          <p:spPr bwMode="auto">
            <a:xfrm>
              <a:off x="2030470" y="5452696"/>
              <a:ext cx="79393" cy="0"/>
            </a:xfrm>
            <a:prstGeom prst="line">
              <a:avLst/>
            </a:prstGeom>
            <a:ln w="76200">
              <a:solidFill>
                <a:srgbClr val="0F7B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to 280"/>
            <p:cNvCxnSpPr/>
            <p:nvPr/>
          </p:nvCxnSpPr>
          <p:spPr bwMode="auto">
            <a:xfrm>
              <a:off x="2133681" y="5452696"/>
              <a:ext cx="79393" cy="0"/>
            </a:xfrm>
            <a:prstGeom prst="line">
              <a:avLst/>
            </a:prstGeom>
            <a:ln w="76200">
              <a:solidFill>
                <a:srgbClr val="0F7B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to 281"/>
            <p:cNvCxnSpPr/>
            <p:nvPr/>
          </p:nvCxnSpPr>
          <p:spPr bwMode="auto">
            <a:xfrm>
              <a:off x="2238479" y="5452696"/>
              <a:ext cx="79393" cy="0"/>
            </a:xfrm>
            <a:prstGeom prst="line">
              <a:avLst/>
            </a:prstGeom>
            <a:ln w="76200">
              <a:solidFill>
                <a:srgbClr val="0F7B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to 282"/>
            <p:cNvCxnSpPr/>
            <p:nvPr/>
          </p:nvCxnSpPr>
          <p:spPr bwMode="auto">
            <a:xfrm>
              <a:off x="2335338" y="5452696"/>
              <a:ext cx="80981" cy="0"/>
            </a:xfrm>
            <a:prstGeom prst="line">
              <a:avLst/>
            </a:prstGeom>
            <a:ln w="76200">
              <a:solidFill>
                <a:srgbClr val="0F7B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ítulo 4"/>
          <p:cNvSpPr>
            <a:spLocks noGrp="1"/>
          </p:cNvSpPr>
          <p:nvPr>
            <p:ph type="title"/>
          </p:nvPr>
        </p:nvSpPr>
        <p:spPr>
          <a:xfrm>
            <a:off x="132260" y="16977"/>
            <a:ext cx="8920299" cy="68841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+mn-lt"/>
              </a:rPr>
              <a:t>INVESTIMENTO EM TRANSMISSÃO</a:t>
            </a:r>
            <a:endParaRPr lang="pt-BR" sz="2400" b="1" dirty="0">
              <a:latin typeface="+mn-lt"/>
            </a:endParaRPr>
          </a:p>
        </p:txBody>
      </p:sp>
      <p:sp>
        <p:nvSpPr>
          <p:cNvPr id="54" name="Pentágono 53"/>
          <p:cNvSpPr/>
          <p:nvPr/>
        </p:nvSpPr>
        <p:spPr>
          <a:xfrm>
            <a:off x="158750" y="1040329"/>
            <a:ext cx="4317999" cy="502721"/>
          </a:xfrm>
          <a:prstGeom prst="homePlate">
            <a:avLst/>
          </a:prstGeom>
          <a:solidFill>
            <a:srgbClr val="2E94B9"/>
          </a:solidFill>
          <a:ln>
            <a:solidFill>
              <a:srgbClr val="2E94B9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LEILÃO DE DEZEMBRO DE 2015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8300418" y="6545088"/>
            <a:ext cx="7986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 smtClean="0"/>
              <a:t>Fonte: EPE</a:t>
            </a:r>
            <a:endParaRPr lang="pt-BR" sz="1100" i="1" dirty="0"/>
          </a:p>
        </p:txBody>
      </p:sp>
    </p:spTree>
    <p:extLst>
      <p:ext uri="{BB962C8B-B14F-4D97-AF65-F5344CB8AC3E}">
        <p14:creationId xmlns:p14="http://schemas.microsoft.com/office/powerpoint/2010/main" val="267563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m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930"/>
            <a:ext cx="9144000" cy="909638"/>
          </a:xfrm>
          <a:prstGeom prst="rect">
            <a:avLst/>
          </a:prstGeom>
        </p:spPr>
      </p:pic>
      <p:pic>
        <p:nvPicPr>
          <p:cNvPr id="4" name="Espaço Reservado para Conteúdo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61" y="-52464"/>
            <a:ext cx="821635" cy="821635"/>
          </a:xfrm>
          <a:prstGeom prst="rect">
            <a:avLst/>
          </a:prstGeom>
        </p:spPr>
      </p:pic>
      <p:pic>
        <p:nvPicPr>
          <p:cNvPr id="6" name="Picture 1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7" t="45052" r="25423" b="7184"/>
          <a:stretch>
            <a:fillRect/>
          </a:stretch>
        </p:blipFill>
        <p:spPr bwMode="auto">
          <a:xfrm>
            <a:off x="1780321" y="1200944"/>
            <a:ext cx="7207250" cy="5543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37"/>
          <p:cNvSpPr>
            <a:spLocks noChangeShapeType="1"/>
          </p:cNvSpPr>
          <p:nvPr/>
        </p:nvSpPr>
        <p:spPr bwMode="auto">
          <a:xfrm>
            <a:off x="1780321" y="3017044"/>
            <a:ext cx="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69" tIns="45685" rIns="91369" bIns="45685" anchor="ctr"/>
          <a:lstStyle/>
          <a:p>
            <a:endParaRPr lang="pt-BR"/>
          </a:p>
        </p:txBody>
      </p:sp>
      <p:sp>
        <p:nvSpPr>
          <p:cNvPr id="10" name="Text Box 54"/>
          <p:cNvSpPr txBox="1">
            <a:spLocks noChangeArrowheads="1"/>
          </p:cNvSpPr>
          <p:nvPr/>
        </p:nvSpPr>
        <p:spPr bwMode="auto">
          <a:xfrm>
            <a:off x="4560034" y="4061619"/>
            <a:ext cx="8223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 marL="341313" indent="-341313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rPr>
              <a:t>Dourados 2</a:t>
            </a:r>
            <a:endParaRPr lang="en-US" altLang="pt-BR" sz="1100" b="1">
              <a:solidFill>
                <a:srgbClr val="000000"/>
              </a:solidFill>
              <a:latin typeface="Arial Narrow" panose="020B0606020202030204" pitchFamily="34" charset="0"/>
              <a:ea typeface="ヒラギノ角ゴ ProN W3"/>
              <a:cs typeface="ヒラギノ角ゴ ProN W3"/>
              <a:sym typeface="Helvetica" panose="020B0604020202020204" pitchFamily="34" charset="0"/>
            </a:endParaRPr>
          </a:p>
        </p:txBody>
      </p:sp>
      <p:grpSp>
        <p:nvGrpSpPr>
          <p:cNvPr id="11" name="Grupo 109"/>
          <p:cNvGrpSpPr>
            <a:grpSpLocks/>
          </p:cNvGrpSpPr>
          <p:nvPr/>
        </p:nvGrpSpPr>
        <p:grpSpPr bwMode="auto">
          <a:xfrm rot="-4419845">
            <a:off x="5187890" y="3879851"/>
            <a:ext cx="338137" cy="95250"/>
            <a:chOff x="5091965" y="3196714"/>
            <a:chExt cx="336384" cy="94255"/>
          </a:xfrm>
        </p:grpSpPr>
        <p:cxnSp>
          <p:nvCxnSpPr>
            <p:cNvPr id="12" name="Conector reto 11"/>
            <p:cNvCxnSpPr>
              <a:stCxn id="13" idx="1"/>
              <a:endCxn id="14" idx="6"/>
            </p:cNvCxnSpPr>
            <p:nvPr/>
          </p:nvCxnSpPr>
          <p:spPr bwMode="auto">
            <a:xfrm rot="4419845" flipH="1">
              <a:off x="5228216" y="3164809"/>
              <a:ext cx="76974" cy="168981"/>
            </a:xfrm>
            <a:prstGeom prst="line">
              <a:avLst/>
            </a:prstGeom>
            <a:ln w="38100">
              <a:solidFill>
                <a:srgbClr val="0F7B48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58"/>
            <p:cNvSpPr>
              <a:spLocks noChangeArrowheads="1"/>
            </p:cNvSpPr>
            <p:nvPr/>
          </p:nvSpPr>
          <p:spPr bwMode="auto">
            <a:xfrm flipV="1">
              <a:off x="5345790" y="3196714"/>
              <a:ext cx="82559" cy="80875"/>
            </a:xfrm>
            <a:prstGeom prst="ellipse">
              <a:avLst/>
            </a:prstGeom>
            <a:solidFill>
              <a:srgbClr val="0F7B48"/>
            </a:solidFill>
            <a:ln w="38100" algn="ctr">
              <a:solidFill>
                <a:srgbClr val="0F7B48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pt-BR" sz="1200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sp>
          <p:nvSpPr>
            <p:cNvPr id="14" name="Oval 58"/>
            <p:cNvSpPr>
              <a:spLocks noChangeArrowheads="1"/>
            </p:cNvSpPr>
            <p:nvPr/>
          </p:nvSpPr>
          <p:spPr bwMode="auto">
            <a:xfrm flipV="1">
              <a:off x="5091965" y="3198328"/>
              <a:ext cx="82559" cy="80874"/>
            </a:xfrm>
            <a:prstGeom prst="ellipse">
              <a:avLst/>
            </a:prstGeom>
            <a:solidFill>
              <a:srgbClr val="0F7B48"/>
            </a:solidFill>
            <a:ln w="38100" algn="ctr">
              <a:solidFill>
                <a:srgbClr val="0F7B48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pt-BR" sz="1200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</p:grp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753635"/>
              </p:ext>
            </p:extLst>
          </p:nvPr>
        </p:nvGraphicFramePr>
        <p:xfrm>
          <a:off x="180000" y="1800000"/>
          <a:ext cx="3506175" cy="1869506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3506175"/>
              </a:tblGrid>
              <a:tr h="22300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Reforços nas Regiões CO e S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5" marT="9528" marB="0" anchor="ctr">
                    <a:solidFill>
                      <a:srgbClr val="2E94B9"/>
                    </a:solidFill>
                  </a:tcPr>
                </a:tc>
              </a:tr>
              <a:tr h="22300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Linhas de Transmissão:    </a:t>
                      </a:r>
                      <a:r>
                        <a:rPr lang="pt-BR" sz="1600" b="1" u="none" strike="noStrike" dirty="0" smtClean="0">
                          <a:effectLst/>
                        </a:rPr>
                        <a:t>690 </a:t>
                      </a:r>
                      <a:r>
                        <a:rPr lang="pt-BR" sz="1600" b="1" u="none" strike="noStrike" dirty="0">
                          <a:effectLst/>
                        </a:rPr>
                        <a:t>km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5" marT="9528" marB="0" anchor="ctr"/>
                </a:tc>
              </a:tr>
              <a:tr h="18033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Níveis de tensão:              </a:t>
                      </a:r>
                      <a:r>
                        <a:rPr lang="pt-BR" sz="1600" b="1" u="none" strike="noStrike" dirty="0" smtClean="0">
                          <a:effectLst/>
                        </a:rPr>
                        <a:t> 230</a:t>
                      </a:r>
                      <a:r>
                        <a:rPr lang="pt-BR" sz="1600" b="1" u="none" strike="noStrike" baseline="0" dirty="0" smtClean="0">
                          <a:effectLst/>
                        </a:rPr>
                        <a:t> </a:t>
                      </a:r>
                      <a:r>
                        <a:rPr lang="pt-BR" sz="1600" b="1" u="none" strike="noStrike" dirty="0" smtClean="0">
                          <a:effectLst/>
                        </a:rPr>
                        <a:t>kV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5" marT="952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492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 smtClean="0">
                          <a:effectLst/>
                        </a:rPr>
                        <a:t>Objetivo:</a:t>
                      </a:r>
                      <a:r>
                        <a:rPr lang="pt-BR" sz="1600" b="1" u="none" strike="noStrike" baseline="0" dirty="0" smtClean="0">
                          <a:effectLst/>
                        </a:rPr>
                        <a:t> </a:t>
                      </a:r>
                      <a:r>
                        <a:rPr lang="pt-BR" sz="1600" b="1" u="none" strike="noStrike" kern="1200" dirty="0" smtClean="0">
                          <a:effectLst/>
                        </a:rPr>
                        <a:t>Atendimento</a:t>
                      </a:r>
                      <a:r>
                        <a:rPr lang="pt-BR" sz="1600" b="1" u="none" strike="noStrike" kern="1200" baseline="0" dirty="0" smtClean="0">
                          <a:effectLst/>
                        </a:rPr>
                        <a:t> estado do MS</a:t>
                      </a:r>
                      <a:r>
                        <a:rPr lang="pt-BR" sz="1600" b="1" u="none" strike="noStrike" kern="1200" dirty="0" smtClean="0">
                          <a:effectLst/>
                        </a:rPr>
                        <a:t> </a:t>
                      </a:r>
                      <a:endParaRPr lang="pt-BR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5" marT="9528" marB="0" anchor="ctr"/>
                </a:tc>
              </a:tr>
              <a:tr h="22300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Prazo de execução:          </a:t>
                      </a:r>
                      <a:r>
                        <a:rPr lang="pt-BR" sz="1600" b="1" u="none" strike="noStrike" dirty="0" smtClean="0">
                          <a:effectLst/>
                        </a:rPr>
                        <a:t> a definir                                             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5" marT="952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2300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Investimento estimado:  </a:t>
                      </a:r>
                      <a:r>
                        <a:rPr lang="pt-BR" sz="1600" b="1" u="none" strike="noStrike" dirty="0" smtClean="0">
                          <a:effectLst/>
                        </a:rPr>
                        <a:t>R</a:t>
                      </a:r>
                      <a:r>
                        <a:rPr lang="pt-BR" sz="1600" b="1" u="none" strike="noStrike" dirty="0">
                          <a:effectLst/>
                        </a:rPr>
                        <a:t>$ </a:t>
                      </a:r>
                      <a:r>
                        <a:rPr lang="pt-BR" sz="1600" b="1" u="none" strike="noStrike" dirty="0" smtClean="0">
                          <a:effectLst/>
                        </a:rPr>
                        <a:t>670 milhões</a:t>
                      </a:r>
                      <a:endParaRPr lang="pt-BR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5" marT="9528" marB="0" anchor="ctr"/>
                </a:tc>
              </a:tr>
              <a:tr h="18727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Duração da concessão:   </a:t>
                      </a:r>
                      <a:r>
                        <a:rPr lang="pt-BR" sz="1600" b="1" u="none" strike="noStrike" dirty="0" smtClean="0">
                          <a:effectLst/>
                        </a:rPr>
                        <a:t>30 </a:t>
                      </a:r>
                      <a:r>
                        <a:rPr lang="pt-BR" sz="1600" b="1" u="none" strike="noStrike" dirty="0">
                          <a:effectLst/>
                        </a:rPr>
                        <a:t>anos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5" marT="952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6" name="Grupo 9"/>
          <p:cNvGrpSpPr>
            <a:grpSpLocks/>
          </p:cNvGrpSpPr>
          <p:nvPr/>
        </p:nvGrpSpPr>
        <p:grpSpPr bwMode="auto">
          <a:xfrm>
            <a:off x="1462821" y="6225382"/>
            <a:ext cx="1435100" cy="496887"/>
            <a:chOff x="1768475" y="5140154"/>
            <a:chExt cx="1435419" cy="496714"/>
          </a:xfrm>
        </p:grpSpPr>
        <p:grpSp>
          <p:nvGrpSpPr>
            <p:cNvPr id="17" name="Group 11"/>
            <p:cNvGrpSpPr>
              <a:grpSpLocks/>
            </p:cNvGrpSpPr>
            <p:nvPr/>
          </p:nvGrpSpPr>
          <p:grpSpPr bwMode="auto">
            <a:xfrm>
              <a:off x="1768475" y="5140154"/>
              <a:ext cx="1435419" cy="496714"/>
              <a:chOff x="0" y="259"/>
              <a:chExt cx="1285" cy="445"/>
            </a:xfrm>
          </p:grpSpPr>
          <p:sp>
            <p:nvSpPr>
              <p:cNvPr id="23" name="AutoShape 9"/>
              <p:cNvSpPr>
                <a:spLocks/>
              </p:cNvSpPr>
              <p:nvPr/>
            </p:nvSpPr>
            <p:spPr bwMode="auto">
              <a:xfrm>
                <a:off x="0" y="337"/>
                <a:ext cx="1285" cy="367"/>
              </a:xfrm>
              <a:prstGeom prst="roundRect">
                <a:avLst>
                  <a:gd name="adj" fmla="val 16097"/>
                </a:avLst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endParaRPr>
              </a:p>
            </p:txBody>
          </p:sp>
          <p:sp>
            <p:nvSpPr>
              <p:cNvPr id="24" name="Rectangle 10"/>
              <p:cNvSpPr>
                <a:spLocks/>
              </p:cNvSpPr>
              <p:nvPr/>
            </p:nvSpPr>
            <p:spPr bwMode="auto">
              <a:xfrm>
                <a:off x="640" y="259"/>
                <a:ext cx="645" cy="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endParaRPr lang="en-US" altLang="pt-BR" sz="1500">
                  <a:solidFill>
                    <a:srgbClr val="193A59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endParaRP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pt-BR" sz="1500">
                    <a:solidFill>
                      <a:srgbClr val="193A59"/>
                    </a:solidFill>
                    <a:latin typeface="Calibri" panose="020F0502020204030204" pitchFamily="34" charset="0"/>
                    <a:ea typeface="ヒラギノ角ゴ ProN W3"/>
                    <a:cs typeface="ヒラギノ角ゴ ProN W3"/>
                    <a:sym typeface="Helvetica" panose="020B0604020202020204" pitchFamily="34" charset="0"/>
                  </a:rPr>
                  <a:t>230 kV</a:t>
                </a:r>
              </a:p>
            </p:txBody>
          </p:sp>
        </p:grpSp>
        <p:cxnSp>
          <p:nvCxnSpPr>
            <p:cNvPr id="18" name="Conector reto 278"/>
            <p:cNvCxnSpPr/>
            <p:nvPr/>
          </p:nvCxnSpPr>
          <p:spPr bwMode="auto">
            <a:xfrm>
              <a:off x="1924085" y="5452782"/>
              <a:ext cx="79393" cy="0"/>
            </a:xfrm>
            <a:prstGeom prst="line">
              <a:avLst/>
            </a:prstGeom>
            <a:ln w="76200">
              <a:solidFill>
                <a:srgbClr val="0F7B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279"/>
            <p:cNvCxnSpPr/>
            <p:nvPr/>
          </p:nvCxnSpPr>
          <p:spPr bwMode="auto">
            <a:xfrm>
              <a:off x="2030471" y="5452782"/>
              <a:ext cx="79393" cy="0"/>
            </a:xfrm>
            <a:prstGeom prst="line">
              <a:avLst/>
            </a:prstGeom>
            <a:ln w="76200">
              <a:solidFill>
                <a:srgbClr val="0F7B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280"/>
            <p:cNvCxnSpPr/>
            <p:nvPr/>
          </p:nvCxnSpPr>
          <p:spPr bwMode="auto">
            <a:xfrm>
              <a:off x="2133681" y="5452782"/>
              <a:ext cx="79393" cy="0"/>
            </a:xfrm>
            <a:prstGeom prst="line">
              <a:avLst/>
            </a:prstGeom>
            <a:ln w="76200">
              <a:solidFill>
                <a:srgbClr val="0F7B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81"/>
            <p:cNvCxnSpPr/>
            <p:nvPr/>
          </p:nvCxnSpPr>
          <p:spPr bwMode="auto">
            <a:xfrm>
              <a:off x="2238479" y="5452782"/>
              <a:ext cx="79393" cy="0"/>
            </a:xfrm>
            <a:prstGeom prst="line">
              <a:avLst/>
            </a:prstGeom>
            <a:ln w="76200">
              <a:solidFill>
                <a:srgbClr val="0F7B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82"/>
            <p:cNvCxnSpPr/>
            <p:nvPr/>
          </p:nvCxnSpPr>
          <p:spPr bwMode="auto">
            <a:xfrm>
              <a:off x="2335339" y="5452782"/>
              <a:ext cx="80980" cy="0"/>
            </a:xfrm>
            <a:prstGeom prst="line">
              <a:avLst/>
            </a:prstGeom>
            <a:ln w="76200">
              <a:solidFill>
                <a:srgbClr val="0F7B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Elipse 24"/>
          <p:cNvSpPr/>
          <p:nvPr/>
        </p:nvSpPr>
        <p:spPr>
          <a:xfrm>
            <a:off x="4175859" y="2072482"/>
            <a:ext cx="4022725" cy="3021012"/>
          </a:xfrm>
          <a:prstGeom prst="ellipse">
            <a:avLst/>
          </a:prstGeom>
          <a:noFill/>
          <a:ln w="22225">
            <a:solidFill>
              <a:srgbClr val="904E1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26" name="Text Box 54"/>
          <p:cNvSpPr txBox="1">
            <a:spLocks noChangeArrowheads="1"/>
          </p:cNvSpPr>
          <p:nvPr/>
        </p:nvSpPr>
        <p:spPr bwMode="auto">
          <a:xfrm>
            <a:off x="5317271" y="3583782"/>
            <a:ext cx="9858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 marL="341313" indent="-341313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rPr>
              <a:t>Rio Brilhante</a:t>
            </a:r>
            <a:endParaRPr lang="en-US" altLang="pt-BR" sz="1100" b="1">
              <a:solidFill>
                <a:srgbClr val="000000"/>
              </a:solidFill>
              <a:latin typeface="Arial Narrow" panose="020B0606020202030204" pitchFamily="34" charset="0"/>
              <a:ea typeface="ヒラギノ角ゴ ProN W3"/>
              <a:cs typeface="ヒラギノ角ゴ ProN W3"/>
              <a:sym typeface="Helvetica" panose="020B0604020202020204" pitchFamily="34" charset="0"/>
            </a:endParaRPr>
          </a:p>
        </p:txBody>
      </p:sp>
      <p:sp>
        <p:nvSpPr>
          <p:cNvPr id="27" name="Oval 58"/>
          <p:cNvSpPr>
            <a:spLocks noChangeArrowheads="1"/>
          </p:cNvSpPr>
          <p:nvPr/>
        </p:nvSpPr>
        <p:spPr bwMode="auto">
          <a:xfrm rot="17180155" flipV="1">
            <a:off x="5148203" y="4008437"/>
            <a:ext cx="82550" cy="80963"/>
          </a:xfrm>
          <a:prstGeom prst="ellipse">
            <a:avLst/>
          </a:prstGeom>
          <a:solidFill>
            <a:srgbClr val="0F7B48"/>
          </a:solidFill>
          <a:ln w="38100" algn="ctr">
            <a:solidFill>
              <a:srgbClr val="0F7B48"/>
            </a:solidFill>
            <a:round/>
            <a:headEnd/>
            <a:tailEnd/>
          </a:ln>
        </p:spPr>
        <p:txBody>
          <a:bodyPr wrap="none" anchor="ctr"/>
          <a:lstStyle>
            <a:lvl1pPr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pt-BR" sz="1200">
              <a:solidFill>
                <a:srgbClr val="000000"/>
              </a:solidFill>
              <a:latin typeface="Arial Narrow" panose="020B0606020202030204" pitchFamily="34" charset="0"/>
              <a:ea typeface="ヒラギノ角ゴ ProN W3"/>
              <a:cs typeface="ヒラギノ角ゴ ProN W3"/>
              <a:sym typeface="Helvetica" panose="020B0604020202020204" pitchFamily="34" charset="0"/>
            </a:endParaRPr>
          </a:p>
        </p:txBody>
      </p:sp>
      <p:sp>
        <p:nvSpPr>
          <p:cNvPr id="28" name="Text Box 54"/>
          <p:cNvSpPr txBox="1">
            <a:spLocks noChangeArrowheads="1"/>
          </p:cNvSpPr>
          <p:nvPr/>
        </p:nvSpPr>
        <p:spPr bwMode="auto">
          <a:xfrm>
            <a:off x="4453671" y="3839369"/>
            <a:ext cx="7477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 marL="341313" indent="-341313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rPr>
              <a:t>Dourados</a:t>
            </a:r>
            <a:endParaRPr lang="en-US" altLang="pt-BR" sz="1100" b="1">
              <a:solidFill>
                <a:srgbClr val="000000"/>
              </a:solidFill>
              <a:latin typeface="Arial Narrow" panose="020B0606020202030204" pitchFamily="34" charset="0"/>
              <a:ea typeface="ヒラギノ角ゴ ProN W3"/>
              <a:cs typeface="ヒラギノ角ゴ ProN W3"/>
              <a:sym typeface="Helvetica" panose="020B0604020202020204" pitchFamily="34" charset="0"/>
            </a:endParaRPr>
          </a:p>
        </p:txBody>
      </p:sp>
      <p:cxnSp>
        <p:nvCxnSpPr>
          <p:cNvPr id="29" name="Conector reto 28"/>
          <p:cNvCxnSpPr/>
          <p:nvPr/>
        </p:nvCxnSpPr>
        <p:spPr bwMode="auto">
          <a:xfrm>
            <a:off x="5202971" y="4048919"/>
            <a:ext cx="82550" cy="0"/>
          </a:xfrm>
          <a:prstGeom prst="line">
            <a:avLst/>
          </a:prstGeom>
          <a:ln w="38100">
            <a:solidFill>
              <a:srgbClr val="0F7B48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58"/>
          <p:cNvSpPr>
            <a:spLocks noChangeArrowheads="1"/>
          </p:cNvSpPr>
          <p:nvPr/>
        </p:nvSpPr>
        <p:spPr bwMode="auto">
          <a:xfrm rot="17180155" flipV="1">
            <a:off x="5072003" y="3486150"/>
            <a:ext cx="82550" cy="80963"/>
          </a:xfrm>
          <a:prstGeom prst="ellipse">
            <a:avLst/>
          </a:prstGeom>
          <a:solidFill>
            <a:srgbClr val="0F7B48"/>
          </a:solidFill>
          <a:ln w="38100" algn="ctr">
            <a:solidFill>
              <a:srgbClr val="0F7B48"/>
            </a:solidFill>
            <a:round/>
            <a:headEnd/>
            <a:tailEnd/>
          </a:ln>
        </p:spPr>
        <p:txBody>
          <a:bodyPr wrap="none" anchor="ctr"/>
          <a:lstStyle>
            <a:lvl1pPr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pt-BR" sz="1200">
              <a:solidFill>
                <a:srgbClr val="000000"/>
              </a:solidFill>
              <a:latin typeface="Arial Narrow" panose="020B0606020202030204" pitchFamily="34" charset="0"/>
              <a:ea typeface="ヒラギノ角ゴ ProN W3"/>
              <a:cs typeface="ヒラギノ角ゴ ProN W3"/>
              <a:sym typeface="Helvetica" panose="020B0604020202020204" pitchFamily="34" charset="0"/>
            </a:endParaRPr>
          </a:p>
        </p:txBody>
      </p:sp>
      <p:sp>
        <p:nvSpPr>
          <p:cNvPr id="31" name="Text Box 54"/>
          <p:cNvSpPr txBox="1">
            <a:spLocks noChangeArrowheads="1"/>
          </p:cNvSpPr>
          <p:nvPr/>
        </p:nvSpPr>
        <p:spPr bwMode="auto">
          <a:xfrm>
            <a:off x="4256821" y="3096419"/>
            <a:ext cx="11303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 marL="341313" indent="-341313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rPr>
              <a:t>Campo Grande 2</a:t>
            </a:r>
            <a:endParaRPr lang="en-US" altLang="pt-BR" sz="1100" b="1">
              <a:solidFill>
                <a:srgbClr val="000000"/>
              </a:solidFill>
              <a:latin typeface="Arial Narrow" panose="020B0606020202030204" pitchFamily="34" charset="0"/>
              <a:ea typeface="ヒラギノ角ゴ ProN W3"/>
              <a:cs typeface="ヒラギノ角ゴ ProN W3"/>
              <a:sym typeface="Helvetica" panose="020B0604020202020204" pitchFamily="34" charset="0"/>
            </a:endParaRPr>
          </a:p>
        </p:txBody>
      </p:sp>
      <p:sp>
        <p:nvSpPr>
          <p:cNvPr id="32" name="Oval 58"/>
          <p:cNvSpPr>
            <a:spLocks noChangeArrowheads="1"/>
          </p:cNvSpPr>
          <p:nvPr/>
        </p:nvSpPr>
        <p:spPr bwMode="auto">
          <a:xfrm rot="17180155" flipV="1">
            <a:off x="5147409" y="3329781"/>
            <a:ext cx="84138" cy="80963"/>
          </a:xfrm>
          <a:prstGeom prst="ellipse">
            <a:avLst/>
          </a:prstGeom>
          <a:solidFill>
            <a:srgbClr val="0F7B48"/>
          </a:solidFill>
          <a:ln w="38100" algn="ctr">
            <a:solidFill>
              <a:srgbClr val="0F7B48"/>
            </a:solidFill>
            <a:round/>
            <a:headEnd/>
            <a:tailEnd/>
          </a:ln>
        </p:spPr>
        <p:txBody>
          <a:bodyPr wrap="none" anchor="ctr"/>
          <a:lstStyle>
            <a:lvl1pPr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pt-BR" sz="1200">
              <a:solidFill>
                <a:srgbClr val="000000"/>
              </a:solidFill>
              <a:latin typeface="Arial Narrow" panose="020B0606020202030204" pitchFamily="34" charset="0"/>
              <a:ea typeface="ヒラギノ角ゴ ProN W3"/>
              <a:cs typeface="ヒラギノ角ゴ ProN W3"/>
              <a:sym typeface="Helvetica" panose="020B0604020202020204" pitchFamily="34" charset="0"/>
            </a:endParaRPr>
          </a:p>
        </p:txBody>
      </p:sp>
      <p:cxnSp>
        <p:nvCxnSpPr>
          <p:cNvPr id="33" name="Conector reto 32"/>
          <p:cNvCxnSpPr>
            <a:stCxn id="30" idx="5"/>
            <a:endCxn id="32" idx="2"/>
          </p:cNvCxnSpPr>
          <p:nvPr/>
        </p:nvCxnSpPr>
        <p:spPr bwMode="auto">
          <a:xfrm flipV="1">
            <a:off x="5095021" y="3410744"/>
            <a:ext cx="82550" cy="79375"/>
          </a:xfrm>
          <a:prstGeom prst="line">
            <a:avLst/>
          </a:prstGeom>
          <a:ln w="38100">
            <a:solidFill>
              <a:srgbClr val="0F7B48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54"/>
          <p:cNvSpPr txBox="1">
            <a:spLocks noChangeArrowheads="1"/>
          </p:cNvSpPr>
          <p:nvPr/>
        </p:nvSpPr>
        <p:spPr bwMode="auto">
          <a:xfrm>
            <a:off x="4145696" y="3453607"/>
            <a:ext cx="10398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 marL="341313" indent="-341313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rPr>
              <a:t>Imbirussu</a:t>
            </a:r>
            <a:endParaRPr lang="en-US" altLang="pt-BR" sz="1100" b="1">
              <a:solidFill>
                <a:srgbClr val="000000"/>
              </a:solidFill>
              <a:latin typeface="Arial Narrow" panose="020B0606020202030204" pitchFamily="34" charset="0"/>
              <a:ea typeface="ヒラギノ角ゴ ProN W3"/>
              <a:cs typeface="ヒラギノ角ゴ ProN W3"/>
              <a:sym typeface="Helvetica" panose="020B0604020202020204" pitchFamily="34" charset="0"/>
            </a:endParaRPr>
          </a:p>
        </p:txBody>
      </p:sp>
      <p:cxnSp>
        <p:nvCxnSpPr>
          <p:cNvPr id="35" name="Conector reto 34"/>
          <p:cNvCxnSpPr>
            <a:stCxn id="32" idx="0"/>
          </p:cNvCxnSpPr>
          <p:nvPr/>
        </p:nvCxnSpPr>
        <p:spPr bwMode="auto">
          <a:xfrm>
            <a:off x="5228371" y="3382169"/>
            <a:ext cx="195263" cy="465138"/>
          </a:xfrm>
          <a:prstGeom prst="line">
            <a:avLst/>
          </a:prstGeom>
          <a:ln w="38100">
            <a:solidFill>
              <a:srgbClr val="0F7B48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>
            <a:stCxn id="37" idx="3"/>
          </p:cNvCxnSpPr>
          <p:nvPr/>
        </p:nvCxnSpPr>
        <p:spPr bwMode="auto">
          <a:xfrm flipH="1">
            <a:off x="6215796" y="2664619"/>
            <a:ext cx="407988" cy="233363"/>
          </a:xfrm>
          <a:prstGeom prst="line">
            <a:avLst/>
          </a:prstGeom>
          <a:ln w="38100">
            <a:solidFill>
              <a:srgbClr val="0F7B48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58"/>
          <p:cNvSpPr>
            <a:spLocks noChangeArrowheads="1"/>
          </p:cNvSpPr>
          <p:nvPr/>
        </p:nvSpPr>
        <p:spPr bwMode="auto">
          <a:xfrm rot="17180155" flipV="1">
            <a:off x="6617434" y="2604294"/>
            <a:ext cx="84137" cy="80963"/>
          </a:xfrm>
          <a:prstGeom prst="ellipse">
            <a:avLst/>
          </a:prstGeom>
          <a:solidFill>
            <a:srgbClr val="0F7B48"/>
          </a:solidFill>
          <a:ln w="38100" algn="ctr">
            <a:solidFill>
              <a:srgbClr val="0F7B48"/>
            </a:solidFill>
            <a:round/>
            <a:headEnd/>
            <a:tailEnd/>
          </a:ln>
        </p:spPr>
        <p:txBody>
          <a:bodyPr wrap="none" anchor="ctr"/>
          <a:lstStyle>
            <a:lvl1pPr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pt-BR" sz="1200">
              <a:solidFill>
                <a:srgbClr val="000000"/>
              </a:solidFill>
              <a:latin typeface="Arial Narrow" panose="020B0606020202030204" pitchFamily="34" charset="0"/>
              <a:ea typeface="ヒラギノ角ゴ ProN W3"/>
              <a:cs typeface="ヒラギノ角ゴ ProN W3"/>
              <a:sym typeface="Helvetica" panose="020B0604020202020204" pitchFamily="34" charset="0"/>
            </a:endParaRPr>
          </a:p>
        </p:txBody>
      </p:sp>
      <p:sp>
        <p:nvSpPr>
          <p:cNvPr id="38" name="Oval 58"/>
          <p:cNvSpPr>
            <a:spLocks noChangeArrowheads="1"/>
          </p:cNvSpPr>
          <p:nvPr/>
        </p:nvSpPr>
        <p:spPr bwMode="auto">
          <a:xfrm rot="17180155" flipV="1">
            <a:off x="6145152" y="2868613"/>
            <a:ext cx="84138" cy="82550"/>
          </a:xfrm>
          <a:prstGeom prst="ellipse">
            <a:avLst/>
          </a:prstGeom>
          <a:solidFill>
            <a:srgbClr val="0F7B48"/>
          </a:solidFill>
          <a:ln w="38100" algn="ctr">
            <a:solidFill>
              <a:srgbClr val="0F7B48"/>
            </a:solidFill>
            <a:round/>
            <a:headEnd/>
            <a:tailEnd/>
          </a:ln>
        </p:spPr>
        <p:txBody>
          <a:bodyPr wrap="none" anchor="ctr"/>
          <a:lstStyle>
            <a:lvl1pPr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pt-BR" sz="1200">
              <a:solidFill>
                <a:srgbClr val="000000"/>
              </a:solidFill>
              <a:latin typeface="Arial Narrow" panose="020B0606020202030204" pitchFamily="34" charset="0"/>
              <a:ea typeface="ヒラギノ角ゴ ProN W3"/>
              <a:cs typeface="ヒラギノ角ゴ ProN W3"/>
              <a:sym typeface="Helvetica" panose="020B0604020202020204" pitchFamily="34" charset="0"/>
            </a:endParaRPr>
          </a:p>
        </p:txBody>
      </p:sp>
      <p:sp>
        <p:nvSpPr>
          <p:cNvPr id="39" name="Text Box 54"/>
          <p:cNvSpPr txBox="1">
            <a:spLocks noChangeArrowheads="1"/>
          </p:cNvSpPr>
          <p:nvPr/>
        </p:nvSpPr>
        <p:spPr bwMode="auto">
          <a:xfrm>
            <a:off x="5718909" y="2710657"/>
            <a:ext cx="5349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 marL="341313" indent="-341313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rPr>
              <a:t>Jataí</a:t>
            </a:r>
            <a:endParaRPr lang="en-US" altLang="pt-BR" sz="1100" b="1">
              <a:solidFill>
                <a:srgbClr val="000000"/>
              </a:solidFill>
              <a:latin typeface="Arial Narrow" panose="020B0606020202030204" pitchFamily="34" charset="0"/>
              <a:ea typeface="ヒラギノ角ゴ ProN W3"/>
              <a:cs typeface="ヒラギノ角ゴ ProN W3"/>
              <a:sym typeface="Helvetica" panose="020B0604020202020204" pitchFamily="34" charset="0"/>
            </a:endParaRPr>
          </a:p>
        </p:txBody>
      </p:sp>
      <p:sp>
        <p:nvSpPr>
          <p:cNvPr id="40" name="Text Box 54"/>
          <p:cNvSpPr txBox="1">
            <a:spLocks noChangeArrowheads="1"/>
          </p:cNvSpPr>
          <p:nvPr/>
        </p:nvSpPr>
        <p:spPr bwMode="auto">
          <a:xfrm>
            <a:off x="6693634" y="2520157"/>
            <a:ext cx="10699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 marL="341313" indent="-341313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rPr>
              <a:t>Rio Verde Norte</a:t>
            </a:r>
            <a:endParaRPr lang="en-US" altLang="pt-BR" sz="1100" b="1">
              <a:solidFill>
                <a:srgbClr val="000000"/>
              </a:solidFill>
              <a:latin typeface="Arial Narrow" panose="020B0606020202030204" pitchFamily="34" charset="0"/>
              <a:ea typeface="ヒラギノ角ゴ ProN W3"/>
              <a:cs typeface="ヒラギノ角ゴ ProN W3"/>
              <a:sym typeface="Helvetica" panose="020B0604020202020204" pitchFamily="34" charset="0"/>
            </a:endParaRPr>
          </a:p>
        </p:txBody>
      </p:sp>
      <p:sp>
        <p:nvSpPr>
          <p:cNvPr id="41" name="Oval 58"/>
          <p:cNvSpPr>
            <a:spLocks noChangeArrowheads="1"/>
          </p:cNvSpPr>
          <p:nvPr/>
        </p:nvSpPr>
        <p:spPr bwMode="auto">
          <a:xfrm rot="17180155" flipV="1">
            <a:off x="6057840" y="4056063"/>
            <a:ext cx="84138" cy="82550"/>
          </a:xfrm>
          <a:prstGeom prst="ellipse">
            <a:avLst/>
          </a:prstGeom>
          <a:solidFill>
            <a:srgbClr val="0F7B48"/>
          </a:solidFill>
          <a:ln w="38100" algn="ctr">
            <a:solidFill>
              <a:srgbClr val="0F7B48"/>
            </a:solidFill>
            <a:round/>
            <a:headEnd/>
            <a:tailEnd/>
          </a:ln>
        </p:spPr>
        <p:txBody>
          <a:bodyPr wrap="none" anchor="ctr"/>
          <a:lstStyle>
            <a:lvl1pPr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pt-BR" sz="1200">
              <a:solidFill>
                <a:srgbClr val="000000"/>
              </a:solidFill>
              <a:latin typeface="Arial Narrow" panose="020B0606020202030204" pitchFamily="34" charset="0"/>
              <a:ea typeface="ヒラギノ角ゴ ProN W3"/>
              <a:cs typeface="ヒラギノ角ゴ ProN W3"/>
              <a:sym typeface="Helvetica" panose="020B0604020202020204" pitchFamily="34" charset="0"/>
            </a:endParaRPr>
          </a:p>
        </p:txBody>
      </p:sp>
      <p:sp>
        <p:nvSpPr>
          <p:cNvPr id="42" name="Text Box 54"/>
          <p:cNvSpPr txBox="1">
            <a:spLocks noChangeArrowheads="1"/>
          </p:cNvSpPr>
          <p:nvPr/>
        </p:nvSpPr>
        <p:spPr bwMode="auto">
          <a:xfrm>
            <a:off x="5893534" y="3866357"/>
            <a:ext cx="14303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 marL="341313" indent="-341313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rPr>
              <a:t>N. Porto Primavera</a:t>
            </a:r>
            <a:endParaRPr lang="en-US" altLang="pt-BR" sz="1100" b="1">
              <a:solidFill>
                <a:srgbClr val="000000"/>
              </a:solidFill>
              <a:latin typeface="Arial Narrow" panose="020B0606020202030204" pitchFamily="34" charset="0"/>
              <a:ea typeface="ヒラギノ角ゴ ProN W3"/>
              <a:cs typeface="ヒラギノ角ゴ ProN W3"/>
              <a:sym typeface="Helvetica" panose="020B0604020202020204" pitchFamily="34" charset="0"/>
            </a:endParaRPr>
          </a:p>
        </p:txBody>
      </p:sp>
      <p:cxnSp>
        <p:nvCxnSpPr>
          <p:cNvPr id="43" name="Conector reto 42"/>
          <p:cNvCxnSpPr/>
          <p:nvPr/>
        </p:nvCxnSpPr>
        <p:spPr bwMode="auto">
          <a:xfrm>
            <a:off x="5433159" y="3815557"/>
            <a:ext cx="666750" cy="284162"/>
          </a:xfrm>
          <a:prstGeom prst="line">
            <a:avLst/>
          </a:prstGeom>
          <a:ln w="38100">
            <a:solidFill>
              <a:srgbClr val="0F7B48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58"/>
          <p:cNvSpPr>
            <a:spLocks noChangeArrowheads="1"/>
          </p:cNvSpPr>
          <p:nvPr/>
        </p:nvSpPr>
        <p:spPr bwMode="auto">
          <a:xfrm rot="17180155" flipV="1">
            <a:off x="5539521" y="4020345"/>
            <a:ext cx="84137" cy="80962"/>
          </a:xfrm>
          <a:prstGeom prst="ellipse">
            <a:avLst/>
          </a:prstGeom>
          <a:solidFill>
            <a:srgbClr val="0F7B48"/>
          </a:solidFill>
          <a:ln w="38100" algn="ctr">
            <a:solidFill>
              <a:srgbClr val="0F7B48"/>
            </a:solidFill>
            <a:round/>
            <a:headEnd/>
            <a:tailEnd/>
          </a:ln>
        </p:spPr>
        <p:txBody>
          <a:bodyPr wrap="none" anchor="ctr"/>
          <a:lstStyle>
            <a:lvl1pPr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pt-BR" sz="1200">
              <a:solidFill>
                <a:srgbClr val="000000"/>
              </a:solidFill>
              <a:latin typeface="Arial Narrow" panose="020B0606020202030204" pitchFamily="34" charset="0"/>
              <a:ea typeface="ヒラギノ角ゴ ProN W3"/>
              <a:cs typeface="ヒラギノ角ゴ ProN W3"/>
              <a:sym typeface="Helvetica" panose="020B0604020202020204" pitchFamily="34" charset="0"/>
            </a:endParaRPr>
          </a:p>
        </p:txBody>
      </p:sp>
      <p:cxnSp>
        <p:nvCxnSpPr>
          <p:cNvPr id="45" name="Conector reto 44"/>
          <p:cNvCxnSpPr>
            <a:stCxn id="44" idx="7"/>
          </p:cNvCxnSpPr>
          <p:nvPr/>
        </p:nvCxnSpPr>
        <p:spPr bwMode="auto">
          <a:xfrm>
            <a:off x="5618896" y="4040982"/>
            <a:ext cx="481013" cy="71437"/>
          </a:xfrm>
          <a:prstGeom prst="line">
            <a:avLst/>
          </a:prstGeom>
          <a:ln w="38100">
            <a:solidFill>
              <a:srgbClr val="0F7B48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Box 54"/>
          <p:cNvSpPr txBox="1">
            <a:spLocks noChangeArrowheads="1"/>
          </p:cNvSpPr>
          <p:nvPr/>
        </p:nvSpPr>
        <p:spPr bwMode="auto">
          <a:xfrm>
            <a:off x="5528409" y="4175919"/>
            <a:ext cx="9826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 marL="341313" indent="-341313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rPr>
              <a:t>Ivinhema 2</a:t>
            </a:r>
            <a:endParaRPr lang="en-US" altLang="pt-BR" sz="1100" b="1">
              <a:solidFill>
                <a:srgbClr val="000000"/>
              </a:solidFill>
              <a:latin typeface="Arial Narrow" panose="020B0606020202030204" pitchFamily="34" charset="0"/>
              <a:ea typeface="ヒラギノ角ゴ ProN W3"/>
              <a:cs typeface="ヒラギノ角ゴ ProN W3"/>
              <a:sym typeface="Helvetica" panose="020B0604020202020204" pitchFamily="34" charset="0"/>
            </a:endParaRPr>
          </a:p>
        </p:txBody>
      </p:sp>
      <p:sp>
        <p:nvSpPr>
          <p:cNvPr id="47" name="Título 4"/>
          <p:cNvSpPr>
            <a:spLocks noGrp="1"/>
          </p:cNvSpPr>
          <p:nvPr>
            <p:ph type="title"/>
          </p:nvPr>
        </p:nvSpPr>
        <p:spPr>
          <a:xfrm>
            <a:off x="132260" y="16977"/>
            <a:ext cx="8920299" cy="68841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+mn-lt"/>
              </a:rPr>
              <a:t>INVESTIMENTO EM TRANSMISSÃO</a:t>
            </a:r>
            <a:endParaRPr lang="pt-BR" sz="2400" b="1" dirty="0">
              <a:latin typeface="+mn-lt"/>
            </a:endParaRPr>
          </a:p>
        </p:txBody>
      </p:sp>
      <p:sp>
        <p:nvSpPr>
          <p:cNvPr id="50" name="Pentágono 49"/>
          <p:cNvSpPr/>
          <p:nvPr/>
        </p:nvSpPr>
        <p:spPr>
          <a:xfrm>
            <a:off x="158751" y="1040329"/>
            <a:ext cx="2565400" cy="502721"/>
          </a:xfrm>
          <a:prstGeom prst="homePlate">
            <a:avLst/>
          </a:prstGeom>
          <a:solidFill>
            <a:srgbClr val="2E94B9"/>
          </a:solidFill>
          <a:ln>
            <a:solidFill>
              <a:srgbClr val="2E94B9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LEILÕES DE 2016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8300418" y="6545088"/>
            <a:ext cx="7986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 smtClean="0"/>
              <a:t>Fonte: EPE</a:t>
            </a:r>
            <a:endParaRPr lang="pt-BR" sz="1100" i="1" dirty="0"/>
          </a:p>
        </p:txBody>
      </p:sp>
    </p:spTree>
    <p:extLst>
      <p:ext uri="{BB962C8B-B14F-4D97-AF65-F5344CB8AC3E}">
        <p14:creationId xmlns:p14="http://schemas.microsoft.com/office/powerpoint/2010/main" val="296365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agem 7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930"/>
            <a:ext cx="9144000" cy="909638"/>
          </a:xfrm>
          <a:prstGeom prst="rect">
            <a:avLst/>
          </a:prstGeom>
        </p:spPr>
      </p:pic>
      <p:pic>
        <p:nvPicPr>
          <p:cNvPr id="11" name="Picture 1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7" t="51913" r="23669" b="980"/>
          <a:stretch>
            <a:fillRect/>
          </a:stretch>
        </p:blipFill>
        <p:spPr bwMode="auto">
          <a:xfrm>
            <a:off x="1522134" y="1390626"/>
            <a:ext cx="7432675" cy="54673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upo 22"/>
          <p:cNvGrpSpPr>
            <a:grpSpLocks/>
          </p:cNvGrpSpPr>
          <p:nvPr/>
        </p:nvGrpSpPr>
        <p:grpSpPr bwMode="auto">
          <a:xfrm>
            <a:off x="3965297" y="3335314"/>
            <a:ext cx="4260850" cy="3387725"/>
            <a:chOff x="4056440" y="2925752"/>
            <a:chExt cx="4260978" cy="3388310"/>
          </a:xfrm>
        </p:grpSpPr>
        <p:sp>
          <p:nvSpPr>
            <p:cNvPr id="14" name="Oval 58"/>
            <p:cNvSpPr>
              <a:spLocks noChangeArrowheads="1"/>
            </p:cNvSpPr>
            <p:nvPr/>
          </p:nvSpPr>
          <p:spPr bwMode="auto">
            <a:xfrm rot="17180155" flipV="1">
              <a:off x="6728005" y="5004963"/>
              <a:ext cx="82777" cy="82115"/>
            </a:xfrm>
            <a:prstGeom prst="ellipse">
              <a:avLst/>
            </a:prstGeom>
            <a:solidFill>
              <a:srgbClr val="0F7B48"/>
            </a:solidFill>
            <a:ln w="38100" algn="ctr">
              <a:solidFill>
                <a:srgbClr val="0F7B48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pt-BR" sz="1200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sp>
          <p:nvSpPr>
            <p:cNvPr id="15" name="Oval 58"/>
            <p:cNvSpPr>
              <a:spLocks noChangeArrowheads="1"/>
            </p:cNvSpPr>
            <p:nvPr/>
          </p:nvSpPr>
          <p:spPr bwMode="auto">
            <a:xfrm rot="17180155" flipV="1">
              <a:off x="6872403" y="4919343"/>
              <a:ext cx="82777" cy="82116"/>
            </a:xfrm>
            <a:prstGeom prst="ellipse">
              <a:avLst/>
            </a:prstGeom>
            <a:solidFill>
              <a:srgbClr val="C00000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pt-BR" sz="1200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sp>
          <p:nvSpPr>
            <p:cNvPr id="16" name="Text Box 71"/>
            <p:cNvSpPr txBox="1">
              <a:spLocks noChangeArrowheads="1"/>
            </p:cNvSpPr>
            <p:nvPr/>
          </p:nvSpPr>
          <p:spPr bwMode="auto">
            <a:xfrm>
              <a:off x="6923200" y="4819323"/>
              <a:ext cx="806450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1" tIns="45706" rIns="91411" bIns="45706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pt-BR" altLang="pt-BR" sz="11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</a:rPr>
                <a:t>Siderópolis</a:t>
              </a:r>
            </a:p>
          </p:txBody>
        </p:sp>
        <p:sp>
          <p:nvSpPr>
            <p:cNvPr id="17" name="Oval 58"/>
            <p:cNvSpPr>
              <a:spLocks noChangeArrowheads="1"/>
            </p:cNvSpPr>
            <p:nvPr/>
          </p:nvSpPr>
          <p:spPr bwMode="auto">
            <a:xfrm rot="17180155" flipV="1">
              <a:off x="6942789" y="4759169"/>
              <a:ext cx="74650" cy="86331"/>
            </a:xfrm>
            <a:prstGeom prst="ellipse">
              <a:avLst/>
            </a:prstGeom>
            <a:solidFill>
              <a:srgbClr val="0F7B48"/>
            </a:solidFill>
            <a:ln w="38100" algn="ctr">
              <a:solidFill>
                <a:srgbClr val="0F7B48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pt-BR" sz="1200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sp>
          <p:nvSpPr>
            <p:cNvPr id="18" name="Text Box 71"/>
            <p:cNvSpPr txBox="1">
              <a:spLocks noChangeArrowheads="1"/>
            </p:cNvSpPr>
            <p:nvPr/>
          </p:nvSpPr>
          <p:spPr bwMode="auto">
            <a:xfrm>
              <a:off x="6355936" y="4522587"/>
              <a:ext cx="640533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1" tIns="45706" rIns="91411" bIns="45706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pt-BR" altLang="pt-BR" sz="11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</a:rPr>
                <a:t>Biguaçu</a:t>
              </a:r>
            </a:p>
          </p:txBody>
        </p:sp>
        <p:sp>
          <p:nvSpPr>
            <p:cNvPr id="19" name="Text Box 54"/>
            <p:cNvSpPr txBox="1">
              <a:spLocks noChangeArrowheads="1"/>
            </p:cNvSpPr>
            <p:nvPr/>
          </p:nvSpPr>
          <p:spPr bwMode="auto">
            <a:xfrm>
              <a:off x="5129435" y="5053634"/>
              <a:ext cx="803275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13" rIns="91425" bIns="45713">
              <a:spAutoFit/>
            </a:bodyPr>
            <a:lstStyle>
              <a:lvl1pPr marL="341313" indent="-341313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11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rPr>
                <a:t>S.Maria</a:t>
              </a:r>
              <a:endParaRPr lang="en-US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cxnSp>
          <p:nvCxnSpPr>
            <p:cNvPr id="20" name="Conector reto 19"/>
            <p:cNvCxnSpPr>
              <a:stCxn id="26" idx="6"/>
              <a:endCxn id="22" idx="6"/>
            </p:cNvCxnSpPr>
            <p:nvPr/>
          </p:nvCxnSpPr>
          <p:spPr bwMode="auto">
            <a:xfrm flipV="1">
              <a:off x="5064532" y="5093063"/>
              <a:ext cx="185744" cy="469981"/>
            </a:xfrm>
            <a:prstGeom prst="line">
              <a:avLst/>
            </a:prstGeom>
            <a:ln w="38100">
              <a:solidFill>
                <a:srgbClr val="0F7B48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58"/>
            <p:cNvSpPr>
              <a:spLocks noChangeArrowheads="1"/>
            </p:cNvSpPr>
            <p:nvPr/>
          </p:nvSpPr>
          <p:spPr bwMode="auto">
            <a:xfrm rot="17180155" flipV="1">
              <a:off x="5825675" y="5876397"/>
              <a:ext cx="83265" cy="81276"/>
            </a:xfrm>
            <a:prstGeom prst="ellipse">
              <a:avLst/>
            </a:prstGeom>
            <a:solidFill>
              <a:srgbClr val="C00000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pt-BR" sz="1200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sp>
          <p:nvSpPr>
            <p:cNvPr id="22" name="Oval 58"/>
            <p:cNvSpPr>
              <a:spLocks noChangeArrowheads="1"/>
            </p:cNvSpPr>
            <p:nvPr/>
          </p:nvSpPr>
          <p:spPr bwMode="auto">
            <a:xfrm rot="17180155" flipV="1">
              <a:off x="5197252" y="5092382"/>
              <a:ext cx="83265" cy="81275"/>
            </a:xfrm>
            <a:prstGeom prst="ellipse">
              <a:avLst/>
            </a:prstGeom>
            <a:solidFill>
              <a:srgbClr val="0F7B48"/>
            </a:solidFill>
            <a:ln w="38100" algn="ctr">
              <a:solidFill>
                <a:srgbClr val="0F7B48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pt-BR" sz="1200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sp>
          <p:nvSpPr>
            <p:cNvPr id="23" name="Text Box 54"/>
            <p:cNvSpPr txBox="1">
              <a:spLocks noChangeArrowheads="1"/>
            </p:cNvSpPr>
            <p:nvPr/>
          </p:nvSpPr>
          <p:spPr bwMode="auto">
            <a:xfrm>
              <a:off x="7036805" y="4571364"/>
              <a:ext cx="803275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13" rIns="91425" bIns="45713">
              <a:spAutoFit/>
            </a:bodyPr>
            <a:lstStyle>
              <a:lvl1pPr marL="341313" indent="-341313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11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rPr>
                <a:t>Ratones</a:t>
              </a:r>
              <a:endParaRPr lang="en-US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sp>
          <p:nvSpPr>
            <p:cNvPr id="24" name="Text Box 71"/>
            <p:cNvSpPr txBox="1">
              <a:spLocks noChangeArrowheads="1"/>
            </p:cNvSpPr>
            <p:nvPr/>
          </p:nvSpPr>
          <p:spPr bwMode="auto">
            <a:xfrm>
              <a:off x="5436299" y="4917109"/>
              <a:ext cx="1198563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1" tIns="45706" rIns="91411" bIns="45706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pt-BR" altLang="pt-BR" sz="11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</a:rPr>
                <a:t>Lajeado Grande 2</a:t>
              </a:r>
            </a:p>
          </p:txBody>
        </p:sp>
        <p:grpSp>
          <p:nvGrpSpPr>
            <p:cNvPr id="25" name="Grupo 109"/>
            <p:cNvGrpSpPr>
              <a:grpSpLocks/>
            </p:cNvGrpSpPr>
            <p:nvPr/>
          </p:nvGrpSpPr>
          <p:grpSpPr bwMode="auto">
            <a:xfrm rot="-4419845">
              <a:off x="6609859" y="4919882"/>
              <a:ext cx="88094" cy="266400"/>
              <a:chOff x="5582235" y="2784051"/>
              <a:chExt cx="88104" cy="265035"/>
            </a:xfrm>
          </p:grpSpPr>
          <p:cxnSp>
            <p:nvCxnSpPr>
              <p:cNvPr id="50" name="Conector reto 49"/>
              <p:cNvCxnSpPr/>
              <p:nvPr/>
            </p:nvCxnSpPr>
            <p:spPr bwMode="auto">
              <a:xfrm rot="4419845" flipV="1">
                <a:off x="5538660" y="2916668"/>
                <a:ext cx="252706" cy="6352"/>
              </a:xfrm>
              <a:prstGeom prst="line">
                <a:avLst/>
              </a:prstGeom>
              <a:ln w="38100">
                <a:solidFill>
                  <a:srgbClr val="0F7B48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Oval 58"/>
              <p:cNvSpPr>
                <a:spLocks noChangeArrowheads="1"/>
              </p:cNvSpPr>
              <p:nvPr/>
            </p:nvSpPr>
            <p:spPr bwMode="auto">
              <a:xfrm flipV="1">
                <a:off x="5582235" y="2784051"/>
                <a:ext cx="82559" cy="80875"/>
              </a:xfrm>
              <a:prstGeom prst="ellipse">
                <a:avLst/>
              </a:prstGeom>
              <a:solidFill>
                <a:srgbClr val="0F7B48"/>
              </a:solidFill>
              <a:ln w="38100" algn="ctr">
                <a:solidFill>
                  <a:srgbClr val="0F7B48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en-US" altLang="pt-BR" sz="1200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endParaRPr>
              </a:p>
            </p:txBody>
          </p:sp>
        </p:grpSp>
        <p:sp>
          <p:nvSpPr>
            <p:cNvPr id="26" name="Oval 58"/>
            <p:cNvSpPr>
              <a:spLocks noChangeArrowheads="1"/>
            </p:cNvSpPr>
            <p:nvPr/>
          </p:nvSpPr>
          <p:spPr bwMode="auto">
            <a:xfrm rot="17180155" flipV="1">
              <a:off x="5011510" y="5561582"/>
              <a:ext cx="83265" cy="81276"/>
            </a:xfrm>
            <a:prstGeom prst="ellipse">
              <a:avLst/>
            </a:prstGeom>
            <a:solidFill>
              <a:srgbClr val="0F7B48"/>
            </a:solidFill>
            <a:ln w="38100" algn="ctr">
              <a:solidFill>
                <a:srgbClr val="0F7B48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pt-BR" sz="1200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sp>
          <p:nvSpPr>
            <p:cNvPr id="27" name="Text Box 54"/>
            <p:cNvSpPr txBox="1">
              <a:spLocks noChangeArrowheads="1"/>
            </p:cNvSpPr>
            <p:nvPr/>
          </p:nvSpPr>
          <p:spPr bwMode="auto">
            <a:xfrm>
              <a:off x="4727797" y="5629990"/>
              <a:ext cx="803275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13" rIns="91425" bIns="45713">
              <a:spAutoFit/>
            </a:bodyPr>
            <a:lstStyle>
              <a:lvl1pPr marL="341313" indent="-341313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11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rPr>
                <a:t>Livramento</a:t>
              </a:r>
              <a:endParaRPr lang="en-US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sp>
          <p:nvSpPr>
            <p:cNvPr id="28" name="Text Box 54"/>
            <p:cNvSpPr txBox="1">
              <a:spLocks noChangeArrowheads="1"/>
            </p:cNvSpPr>
            <p:nvPr/>
          </p:nvSpPr>
          <p:spPr bwMode="auto">
            <a:xfrm>
              <a:off x="5410082" y="5919815"/>
              <a:ext cx="803275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13" rIns="91425" bIns="45713">
              <a:spAutoFit/>
            </a:bodyPr>
            <a:lstStyle>
              <a:lvl1pPr marL="341313" indent="-341313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11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rPr>
                <a:t>Povo Novo</a:t>
              </a:r>
              <a:endParaRPr lang="en-US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sp>
          <p:nvSpPr>
            <p:cNvPr id="29" name="Oval 58"/>
            <p:cNvSpPr>
              <a:spLocks noChangeArrowheads="1"/>
            </p:cNvSpPr>
            <p:nvPr/>
          </p:nvSpPr>
          <p:spPr bwMode="auto">
            <a:xfrm rot="17180155" flipV="1">
              <a:off x="6181057" y="5496450"/>
              <a:ext cx="83265" cy="81276"/>
            </a:xfrm>
            <a:prstGeom prst="ellipse">
              <a:avLst/>
            </a:prstGeom>
            <a:solidFill>
              <a:srgbClr val="C00000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pt-BR" sz="1200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sp>
          <p:nvSpPr>
            <p:cNvPr id="30" name="Text Box 54"/>
            <p:cNvSpPr txBox="1">
              <a:spLocks noChangeArrowheads="1"/>
            </p:cNvSpPr>
            <p:nvPr/>
          </p:nvSpPr>
          <p:spPr bwMode="auto">
            <a:xfrm>
              <a:off x="5449403" y="5378020"/>
              <a:ext cx="803275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13" rIns="91425" bIns="45713">
              <a:spAutoFit/>
            </a:bodyPr>
            <a:lstStyle>
              <a:lvl1pPr marL="341313" indent="-341313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11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rPr>
                <a:t>Guaíba</a:t>
              </a:r>
              <a:endParaRPr lang="en-US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cxnSp>
          <p:nvCxnSpPr>
            <p:cNvPr id="31" name="Conector reto 30"/>
            <p:cNvCxnSpPr>
              <a:stCxn id="21" idx="6"/>
              <a:endCxn id="29" idx="3"/>
            </p:cNvCxnSpPr>
            <p:nvPr/>
          </p:nvCxnSpPr>
          <p:spPr bwMode="auto">
            <a:xfrm flipV="1">
              <a:off x="5878945" y="5556693"/>
              <a:ext cx="307984" cy="320730"/>
            </a:xfrm>
            <a:prstGeom prst="line">
              <a:avLst/>
            </a:prstGeom>
            <a:ln w="38100">
              <a:solidFill>
                <a:srgbClr val="C00000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o 109"/>
            <p:cNvGrpSpPr>
              <a:grpSpLocks/>
            </p:cNvGrpSpPr>
            <p:nvPr/>
          </p:nvGrpSpPr>
          <p:grpSpPr bwMode="auto">
            <a:xfrm rot="-4419845">
              <a:off x="6465045" y="5035386"/>
              <a:ext cx="436364" cy="303254"/>
              <a:chOff x="5303547" y="2585577"/>
              <a:chExt cx="482596" cy="284088"/>
            </a:xfrm>
          </p:grpSpPr>
          <p:cxnSp>
            <p:nvCxnSpPr>
              <p:cNvPr id="48" name="Conector reto 47"/>
              <p:cNvCxnSpPr/>
              <p:nvPr/>
            </p:nvCxnSpPr>
            <p:spPr bwMode="auto">
              <a:xfrm rot="4419845" flipV="1">
                <a:off x="5648956" y="2732442"/>
                <a:ext cx="124926" cy="147504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Oval 58"/>
              <p:cNvSpPr>
                <a:spLocks noChangeArrowheads="1"/>
              </p:cNvSpPr>
              <p:nvPr/>
            </p:nvSpPr>
            <p:spPr bwMode="auto">
              <a:xfrm flipV="1">
                <a:off x="5303547" y="2585577"/>
                <a:ext cx="82559" cy="80875"/>
              </a:xfrm>
              <a:prstGeom prst="ellipse">
                <a:avLst/>
              </a:prstGeom>
              <a:solidFill>
                <a:srgbClr val="C00000"/>
              </a:solidFill>
              <a:ln w="38100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en-US" altLang="pt-BR" sz="1200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endParaRPr>
              </a:p>
            </p:txBody>
          </p:sp>
        </p:grpSp>
        <p:cxnSp>
          <p:nvCxnSpPr>
            <p:cNvPr id="33" name="Conector reto 32"/>
            <p:cNvCxnSpPr>
              <a:stCxn id="49" idx="7"/>
            </p:cNvCxnSpPr>
            <p:nvPr/>
          </p:nvCxnSpPr>
          <p:spPr bwMode="auto">
            <a:xfrm flipV="1">
              <a:off x="6564765" y="5115292"/>
              <a:ext cx="204793" cy="198472"/>
            </a:xfrm>
            <a:prstGeom prst="line">
              <a:avLst/>
            </a:prstGeom>
            <a:ln w="3810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 Box 71"/>
            <p:cNvSpPr txBox="1">
              <a:spLocks noChangeArrowheads="1"/>
            </p:cNvSpPr>
            <p:nvPr/>
          </p:nvSpPr>
          <p:spPr bwMode="auto">
            <a:xfrm>
              <a:off x="6728073" y="4955625"/>
              <a:ext cx="1046162" cy="261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1" tIns="45706" rIns="91411" bIns="45706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pt-BR" altLang="pt-BR" sz="11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</a:rPr>
                <a:t>Forquilhinha</a:t>
              </a:r>
            </a:p>
          </p:txBody>
        </p:sp>
        <p:sp>
          <p:nvSpPr>
            <p:cNvPr id="35" name="Text Box 71"/>
            <p:cNvSpPr txBox="1">
              <a:spLocks noChangeArrowheads="1"/>
            </p:cNvSpPr>
            <p:nvPr/>
          </p:nvSpPr>
          <p:spPr bwMode="auto">
            <a:xfrm>
              <a:off x="6374871" y="5344007"/>
              <a:ext cx="1129334" cy="261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1" tIns="45706" rIns="91411" bIns="45706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pt-BR" altLang="pt-BR" sz="11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</a:rPr>
                <a:t>Capivari do Sul</a:t>
              </a:r>
            </a:p>
          </p:txBody>
        </p:sp>
        <p:sp>
          <p:nvSpPr>
            <p:cNvPr id="36" name="Oval 58"/>
            <p:cNvSpPr>
              <a:spLocks noChangeArrowheads="1"/>
            </p:cNvSpPr>
            <p:nvPr/>
          </p:nvSpPr>
          <p:spPr bwMode="auto">
            <a:xfrm rot="17180155" flipV="1">
              <a:off x="7094101" y="4746108"/>
              <a:ext cx="74650" cy="86331"/>
            </a:xfrm>
            <a:prstGeom prst="ellipse">
              <a:avLst/>
            </a:prstGeom>
            <a:solidFill>
              <a:srgbClr val="0F7B48"/>
            </a:solidFill>
            <a:ln w="38100" algn="ctr">
              <a:solidFill>
                <a:srgbClr val="0F7B48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pt-BR" sz="1200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cxnSp>
          <p:nvCxnSpPr>
            <p:cNvPr id="37" name="Conector reto 298"/>
            <p:cNvCxnSpPr>
              <a:cxnSpLocks noChangeShapeType="1"/>
              <a:endCxn id="36" idx="6"/>
            </p:cNvCxnSpPr>
            <p:nvPr/>
          </p:nvCxnSpPr>
          <p:spPr bwMode="auto">
            <a:xfrm flipV="1">
              <a:off x="6980400" y="4754361"/>
              <a:ext cx="161921" cy="60327"/>
            </a:xfrm>
            <a:prstGeom prst="line">
              <a:avLst/>
            </a:prstGeom>
            <a:noFill/>
            <a:ln w="38100" algn="ctr">
              <a:solidFill>
                <a:srgbClr val="0F7B48"/>
              </a:solidFill>
              <a:round/>
              <a:headEnd/>
              <a:tailEnd/>
            </a:ln>
          </p:spPr>
        </p:cxnSp>
        <p:sp>
          <p:nvSpPr>
            <p:cNvPr id="38" name="Elipse 37"/>
            <p:cNvSpPr/>
            <p:nvPr/>
          </p:nvSpPr>
          <p:spPr>
            <a:xfrm>
              <a:off x="4056440" y="2925752"/>
              <a:ext cx="4260978" cy="3388310"/>
            </a:xfrm>
            <a:prstGeom prst="ellipse">
              <a:avLst/>
            </a:prstGeom>
            <a:noFill/>
            <a:ln w="22225">
              <a:solidFill>
                <a:srgbClr val="904E1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pt-BR"/>
            </a:p>
          </p:txBody>
        </p:sp>
        <p:grpSp>
          <p:nvGrpSpPr>
            <p:cNvPr id="39" name="Grupo 28"/>
            <p:cNvGrpSpPr>
              <a:grpSpLocks/>
            </p:cNvGrpSpPr>
            <p:nvPr/>
          </p:nvGrpSpPr>
          <p:grpSpPr bwMode="auto">
            <a:xfrm>
              <a:off x="5816596" y="3387476"/>
              <a:ext cx="438132" cy="195099"/>
              <a:chOff x="4945733" y="2804522"/>
              <a:chExt cx="437156" cy="193473"/>
            </a:xfrm>
          </p:grpSpPr>
          <p:cxnSp>
            <p:nvCxnSpPr>
              <p:cNvPr id="45" name="Conector reto 44"/>
              <p:cNvCxnSpPr>
                <a:stCxn id="46" idx="7"/>
                <a:endCxn id="47" idx="3"/>
              </p:cNvCxnSpPr>
              <p:nvPr/>
            </p:nvCxnSpPr>
            <p:spPr bwMode="auto">
              <a:xfrm flipH="1" flipV="1">
                <a:off x="4958838" y="2817434"/>
                <a:ext cx="411843" cy="168477"/>
              </a:xfrm>
              <a:prstGeom prst="line">
                <a:avLst/>
              </a:prstGeom>
              <a:ln w="38100">
                <a:solidFill>
                  <a:srgbClr val="0F7B48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Oval 58"/>
              <p:cNvSpPr>
                <a:spLocks noChangeArrowheads="1"/>
              </p:cNvSpPr>
              <p:nvPr/>
            </p:nvSpPr>
            <p:spPr bwMode="auto">
              <a:xfrm flipV="1">
                <a:off x="5300330" y="2917120"/>
                <a:ext cx="82559" cy="80875"/>
              </a:xfrm>
              <a:prstGeom prst="ellipse">
                <a:avLst/>
              </a:prstGeom>
              <a:solidFill>
                <a:srgbClr val="0F7B48"/>
              </a:solidFill>
              <a:ln w="38100" algn="ctr">
                <a:solidFill>
                  <a:srgbClr val="0F7B48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en-US" altLang="pt-BR" sz="1200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endParaRPr>
              </a:p>
            </p:txBody>
          </p:sp>
          <p:sp>
            <p:nvSpPr>
              <p:cNvPr id="47" name="Oval 58"/>
              <p:cNvSpPr>
                <a:spLocks noChangeArrowheads="1"/>
              </p:cNvSpPr>
              <p:nvPr/>
            </p:nvSpPr>
            <p:spPr bwMode="auto">
              <a:xfrm flipV="1">
                <a:off x="4945733" y="2804522"/>
                <a:ext cx="82559" cy="80874"/>
              </a:xfrm>
              <a:prstGeom prst="ellipse">
                <a:avLst/>
              </a:prstGeom>
              <a:solidFill>
                <a:srgbClr val="0F7B48"/>
              </a:solidFill>
              <a:ln w="38100" algn="ctr">
                <a:solidFill>
                  <a:srgbClr val="0F7B48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en-US" altLang="pt-BR" sz="1200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endParaRPr>
              </a:p>
            </p:txBody>
          </p:sp>
        </p:grpSp>
        <p:sp>
          <p:nvSpPr>
            <p:cNvPr id="40" name="Text Box 54"/>
            <p:cNvSpPr txBox="1">
              <a:spLocks noChangeArrowheads="1"/>
            </p:cNvSpPr>
            <p:nvPr/>
          </p:nvSpPr>
          <p:spPr bwMode="auto">
            <a:xfrm>
              <a:off x="6144034" y="3593661"/>
              <a:ext cx="1011237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13" rIns="91425" bIns="45713">
              <a:spAutoFit/>
            </a:bodyPr>
            <a:lstStyle>
              <a:lvl1pPr marL="341313" indent="-341313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11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rPr>
                <a:t>Sarandi</a:t>
              </a:r>
              <a:endParaRPr lang="en-US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sp>
          <p:nvSpPr>
            <p:cNvPr id="41" name="Text Box 54"/>
            <p:cNvSpPr txBox="1">
              <a:spLocks noChangeArrowheads="1"/>
            </p:cNvSpPr>
            <p:nvPr/>
          </p:nvSpPr>
          <p:spPr bwMode="auto">
            <a:xfrm>
              <a:off x="5070672" y="3137823"/>
              <a:ext cx="1103631" cy="26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13" rIns="91425" bIns="45713">
              <a:spAutoFit/>
            </a:bodyPr>
            <a:lstStyle>
              <a:lvl1pPr marL="341313" indent="-341313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11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rPr>
                <a:t>Paranavai Norte</a:t>
              </a:r>
              <a:endParaRPr lang="en-US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sp>
          <p:nvSpPr>
            <p:cNvPr id="42" name="Oval 58"/>
            <p:cNvSpPr>
              <a:spLocks noChangeArrowheads="1"/>
            </p:cNvSpPr>
            <p:nvPr/>
          </p:nvSpPr>
          <p:spPr bwMode="auto">
            <a:xfrm rot="17180155" flipV="1">
              <a:off x="6227953" y="3515508"/>
              <a:ext cx="74650" cy="86331"/>
            </a:xfrm>
            <a:prstGeom prst="ellipse">
              <a:avLst/>
            </a:prstGeom>
            <a:solidFill>
              <a:srgbClr val="C00000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pt-BR" sz="1200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sp>
          <p:nvSpPr>
            <p:cNvPr id="43" name="Oval 58"/>
            <p:cNvSpPr>
              <a:spLocks noChangeArrowheads="1"/>
            </p:cNvSpPr>
            <p:nvPr/>
          </p:nvSpPr>
          <p:spPr bwMode="auto">
            <a:xfrm rot="17180155" flipV="1">
              <a:off x="6341775" y="3358104"/>
              <a:ext cx="74650" cy="86331"/>
            </a:xfrm>
            <a:prstGeom prst="ellipse">
              <a:avLst/>
            </a:prstGeom>
            <a:solidFill>
              <a:srgbClr val="C00000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pt-BR" sz="1200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sp>
          <p:nvSpPr>
            <p:cNvPr id="44" name="Text Box 54"/>
            <p:cNvSpPr txBox="1">
              <a:spLocks noChangeArrowheads="1"/>
            </p:cNvSpPr>
            <p:nvPr/>
          </p:nvSpPr>
          <p:spPr bwMode="auto">
            <a:xfrm>
              <a:off x="6117915" y="3149435"/>
              <a:ext cx="1011237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13" rIns="91425" bIns="45713">
              <a:spAutoFit/>
            </a:bodyPr>
            <a:lstStyle>
              <a:lvl1pPr marL="341313" indent="-341313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1100" b="1">
                  <a:solidFill>
                    <a:srgbClr val="000000"/>
                  </a:solidFill>
                  <a:latin typeface="Arial Narrow" panose="020B0606020202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rPr>
                <a:t>Londrina</a:t>
              </a:r>
              <a:endParaRPr lang="en-US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</p:grpSp>
      <p:pic>
        <p:nvPicPr>
          <p:cNvPr id="4" name="Espaço Reservado para Conteúdo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61" y="-52464"/>
            <a:ext cx="821635" cy="821635"/>
          </a:xfrm>
          <a:prstGeom prst="rect">
            <a:avLst/>
          </a:prstGeom>
        </p:spPr>
      </p:pic>
      <p:sp>
        <p:nvSpPr>
          <p:cNvPr id="8" name="Line 37"/>
          <p:cNvSpPr>
            <a:spLocks noChangeShapeType="1"/>
          </p:cNvSpPr>
          <p:nvPr/>
        </p:nvSpPr>
        <p:spPr bwMode="auto">
          <a:xfrm>
            <a:off x="877609" y="1916089"/>
            <a:ext cx="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69" tIns="45685" rIns="91369" bIns="45685" anchor="ctr"/>
          <a:lstStyle/>
          <a:p>
            <a:endParaRPr lang="pt-BR"/>
          </a:p>
        </p:txBody>
      </p:sp>
      <p:sp>
        <p:nvSpPr>
          <p:cNvPr id="9" name="Line 37"/>
          <p:cNvSpPr>
            <a:spLocks noChangeShapeType="1"/>
          </p:cNvSpPr>
          <p:nvPr/>
        </p:nvSpPr>
        <p:spPr bwMode="auto">
          <a:xfrm>
            <a:off x="1512609" y="2409801"/>
            <a:ext cx="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69" tIns="45685" rIns="91369" bIns="45685" anchor="ctr"/>
          <a:lstStyle/>
          <a:p>
            <a:endParaRPr lang="pt-BR"/>
          </a:p>
        </p:txBody>
      </p:sp>
      <p:graphicFrame>
        <p:nvGraphicFramePr>
          <p:cNvPr id="53" name="Tabela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927262"/>
              </p:ext>
            </p:extLst>
          </p:nvPr>
        </p:nvGraphicFramePr>
        <p:xfrm>
          <a:off x="180975" y="1800000"/>
          <a:ext cx="4086225" cy="2323705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4086225"/>
              </a:tblGrid>
              <a:tr h="21475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Reforços na Região S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4" marT="9523" marB="0" anchor="ctr">
                    <a:solidFill>
                      <a:srgbClr val="2E94B9"/>
                    </a:solidFill>
                  </a:tcPr>
                </a:tc>
              </a:tr>
              <a:tr h="26898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Linhas de Transmissão:    </a:t>
                      </a:r>
                      <a:r>
                        <a:rPr lang="pt-BR" sz="1600" b="1" u="none" strike="noStrike" dirty="0" smtClean="0">
                          <a:effectLst/>
                        </a:rPr>
                        <a:t>1.052 </a:t>
                      </a:r>
                      <a:r>
                        <a:rPr lang="pt-BR" sz="1600" b="1" u="none" strike="noStrike" dirty="0">
                          <a:effectLst/>
                        </a:rPr>
                        <a:t>km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4" marT="9523" marB="0" anchor="ctr"/>
                </a:tc>
              </a:tr>
              <a:tr h="26898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Níveis de tensão:              </a:t>
                      </a:r>
                      <a:r>
                        <a:rPr lang="pt-BR" sz="1600" b="1" u="none" strike="noStrike" dirty="0" smtClean="0">
                          <a:effectLst/>
                        </a:rPr>
                        <a:t> 230</a:t>
                      </a:r>
                      <a:r>
                        <a:rPr lang="pt-BR" sz="1600" b="1" u="none" strike="noStrike" baseline="0" dirty="0" smtClean="0">
                          <a:effectLst/>
                        </a:rPr>
                        <a:t> e 525 </a:t>
                      </a:r>
                      <a:r>
                        <a:rPr lang="pt-BR" sz="1600" b="1" u="none" strike="noStrike" dirty="0" smtClean="0">
                          <a:effectLst/>
                        </a:rPr>
                        <a:t>kV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4" marT="952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2812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 smtClean="0">
                          <a:effectLst/>
                        </a:rPr>
                        <a:t>Objetivo:</a:t>
                      </a:r>
                      <a:r>
                        <a:rPr lang="pt-BR" sz="1600" b="1" u="none" strike="noStrike" baseline="0" dirty="0" smtClean="0">
                          <a:effectLst/>
                        </a:rPr>
                        <a:t> </a:t>
                      </a:r>
                      <a:r>
                        <a:rPr lang="pt-BR" sz="1600" b="1" u="none" strike="noStrike" kern="1200" dirty="0" smtClean="0">
                          <a:effectLst/>
                        </a:rPr>
                        <a:t>Atendimento</a:t>
                      </a:r>
                      <a:r>
                        <a:rPr lang="pt-BR" sz="1600" b="1" u="none" strike="noStrike" kern="1200" baseline="0" dirty="0" smtClean="0">
                          <a:effectLst/>
                        </a:rPr>
                        <a:t> à carga dos estados SC e PR, escoamento de eólicas no RS e aumento do intercâmbio S/SE </a:t>
                      </a:r>
                      <a:endParaRPr lang="pt-BR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4" marT="9523" marB="0" anchor="ctr"/>
                </a:tc>
              </a:tr>
              <a:tr h="26898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Prazo de execução:          </a:t>
                      </a:r>
                      <a:r>
                        <a:rPr lang="pt-BR" sz="1600" b="1" u="none" strike="noStrike" dirty="0" smtClean="0">
                          <a:effectLst/>
                        </a:rPr>
                        <a:t> a definir                                             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4" marT="952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6898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Investimento estimado:  </a:t>
                      </a:r>
                      <a:r>
                        <a:rPr lang="pt-BR" sz="1600" b="1" u="none" strike="noStrike" dirty="0" smtClean="0">
                          <a:effectLst/>
                        </a:rPr>
                        <a:t>R</a:t>
                      </a:r>
                      <a:r>
                        <a:rPr lang="pt-BR" sz="1600" b="1" u="none" strike="noStrike" dirty="0">
                          <a:effectLst/>
                        </a:rPr>
                        <a:t>$ </a:t>
                      </a:r>
                      <a:r>
                        <a:rPr lang="pt-BR" sz="1600" b="1" u="none" strike="noStrike" dirty="0" smtClean="0">
                          <a:effectLst/>
                        </a:rPr>
                        <a:t>1,7 bilhão</a:t>
                      </a:r>
                      <a:endParaRPr lang="pt-BR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4" marT="9523" marB="0" anchor="ctr"/>
                </a:tc>
              </a:tr>
              <a:tr h="22589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Duração da concessão:    30 anos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4" marT="952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54" name="Grupo 78"/>
          <p:cNvGrpSpPr>
            <a:grpSpLocks/>
          </p:cNvGrpSpPr>
          <p:nvPr/>
        </p:nvGrpSpPr>
        <p:grpSpPr bwMode="auto">
          <a:xfrm>
            <a:off x="1866622" y="5383189"/>
            <a:ext cx="1435100" cy="625475"/>
            <a:chOff x="629443" y="5012894"/>
            <a:chExt cx="1435100" cy="626119"/>
          </a:xfrm>
        </p:grpSpPr>
        <p:grpSp>
          <p:nvGrpSpPr>
            <p:cNvPr id="55" name="Group 11"/>
            <p:cNvGrpSpPr>
              <a:grpSpLocks/>
            </p:cNvGrpSpPr>
            <p:nvPr/>
          </p:nvGrpSpPr>
          <p:grpSpPr bwMode="auto">
            <a:xfrm>
              <a:off x="629443" y="5012894"/>
              <a:ext cx="1435100" cy="626119"/>
              <a:chOff x="0" y="145"/>
              <a:chExt cx="1285" cy="561"/>
            </a:xfrm>
          </p:grpSpPr>
          <p:sp>
            <p:nvSpPr>
              <p:cNvPr id="66" name="AutoShape 9"/>
              <p:cNvSpPr>
                <a:spLocks/>
              </p:cNvSpPr>
              <p:nvPr/>
            </p:nvSpPr>
            <p:spPr bwMode="auto">
              <a:xfrm>
                <a:off x="0" y="145"/>
                <a:ext cx="1285" cy="561"/>
              </a:xfrm>
              <a:prstGeom prst="roundRect">
                <a:avLst>
                  <a:gd name="adj" fmla="val 16097"/>
                </a:avLst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endParaRPr>
              </a:p>
            </p:txBody>
          </p:sp>
          <p:sp>
            <p:nvSpPr>
              <p:cNvPr id="67" name="Rectangle 10"/>
              <p:cNvSpPr>
                <a:spLocks/>
              </p:cNvSpPr>
              <p:nvPr/>
            </p:nvSpPr>
            <p:spPr bwMode="auto">
              <a:xfrm>
                <a:off x="640" y="259"/>
                <a:ext cx="645" cy="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en-US" altLang="pt-BR" sz="1500">
                    <a:solidFill>
                      <a:srgbClr val="193A59"/>
                    </a:solidFill>
                    <a:latin typeface="Calibri" panose="020F0502020204030204" pitchFamily="34" charset="0"/>
                    <a:ea typeface="ヒラギノ角ゴ ProN W3"/>
                    <a:cs typeface="ヒラギノ角ゴ ProN W3"/>
                    <a:sym typeface="Helvetica" panose="020B0604020202020204" pitchFamily="34" charset="0"/>
                  </a:rPr>
                  <a:t>525 kV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pt-BR" sz="1500">
                    <a:solidFill>
                      <a:srgbClr val="193A59"/>
                    </a:solidFill>
                    <a:latin typeface="Calibri" panose="020F0502020204030204" pitchFamily="34" charset="0"/>
                    <a:ea typeface="ヒラギノ角ゴ ProN W3"/>
                    <a:cs typeface="ヒラギノ角ゴ ProN W3"/>
                    <a:sym typeface="Helvetica" panose="020B0604020202020204" pitchFamily="34" charset="0"/>
                  </a:rPr>
                  <a:t>230 kV</a:t>
                </a:r>
              </a:p>
            </p:txBody>
          </p:sp>
        </p:grpSp>
        <p:cxnSp>
          <p:nvCxnSpPr>
            <p:cNvPr id="56" name="Conector reto 248"/>
            <p:cNvCxnSpPr/>
            <p:nvPr/>
          </p:nvCxnSpPr>
          <p:spPr bwMode="auto">
            <a:xfrm>
              <a:off x="785018" y="5227427"/>
              <a:ext cx="79375" cy="0"/>
            </a:xfrm>
            <a:prstGeom prst="line">
              <a:avLst/>
            </a:prstGeom>
            <a:ln w="76200">
              <a:solidFill>
                <a:srgbClr val="E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to 273"/>
            <p:cNvCxnSpPr/>
            <p:nvPr/>
          </p:nvCxnSpPr>
          <p:spPr bwMode="auto">
            <a:xfrm>
              <a:off x="891380" y="5227427"/>
              <a:ext cx="79375" cy="0"/>
            </a:xfrm>
            <a:prstGeom prst="line">
              <a:avLst/>
            </a:prstGeom>
            <a:ln w="76200">
              <a:solidFill>
                <a:srgbClr val="E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to 275"/>
            <p:cNvCxnSpPr/>
            <p:nvPr/>
          </p:nvCxnSpPr>
          <p:spPr bwMode="auto">
            <a:xfrm>
              <a:off x="994568" y="5227427"/>
              <a:ext cx="79375" cy="0"/>
            </a:xfrm>
            <a:prstGeom prst="line">
              <a:avLst/>
            </a:prstGeom>
            <a:ln w="76200">
              <a:solidFill>
                <a:srgbClr val="E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to 276"/>
            <p:cNvCxnSpPr/>
            <p:nvPr/>
          </p:nvCxnSpPr>
          <p:spPr bwMode="auto">
            <a:xfrm>
              <a:off x="1099343" y="5227427"/>
              <a:ext cx="79375" cy="0"/>
            </a:xfrm>
            <a:prstGeom prst="line">
              <a:avLst/>
            </a:prstGeom>
            <a:ln w="76200">
              <a:solidFill>
                <a:srgbClr val="E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to 277"/>
            <p:cNvCxnSpPr/>
            <p:nvPr/>
          </p:nvCxnSpPr>
          <p:spPr bwMode="auto">
            <a:xfrm>
              <a:off x="1196180" y="5227427"/>
              <a:ext cx="80963" cy="0"/>
            </a:xfrm>
            <a:prstGeom prst="line">
              <a:avLst/>
            </a:prstGeom>
            <a:ln w="76200">
              <a:solidFill>
                <a:srgbClr val="E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to 278"/>
            <p:cNvCxnSpPr/>
            <p:nvPr/>
          </p:nvCxnSpPr>
          <p:spPr bwMode="auto">
            <a:xfrm>
              <a:off x="823118" y="5434014"/>
              <a:ext cx="79375" cy="0"/>
            </a:xfrm>
            <a:prstGeom prst="line">
              <a:avLst/>
            </a:prstGeom>
            <a:ln w="76200">
              <a:solidFill>
                <a:srgbClr val="0F7B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to 279"/>
            <p:cNvCxnSpPr/>
            <p:nvPr/>
          </p:nvCxnSpPr>
          <p:spPr bwMode="auto">
            <a:xfrm>
              <a:off x="929480" y="5434014"/>
              <a:ext cx="79375" cy="0"/>
            </a:xfrm>
            <a:prstGeom prst="line">
              <a:avLst/>
            </a:prstGeom>
            <a:ln w="76200">
              <a:solidFill>
                <a:srgbClr val="0F7B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to 280"/>
            <p:cNvCxnSpPr/>
            <p:nvPr/>
          </p:nvCxnSpPr>
          <p:spPr bwMode="auto">
            <a:xfrm>
              <a:off x="1032668" y="5434014"/>
              <a:ext cx="79375" cy="0"/>
            </a:xfrm>
            <a:prstGeom prst="line">
              <a:avLst/>
            </a:prstGeom>
            <a:ln w="76200">
              <a:solidFill>
                <a:srgbClr val="0F7B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to 281"/>
            <p:cNvCxnSpPr/>
            <p:nvPr/>
          </p:nvCxnSpPr>
          <p:spPr bwMode="auto">
            <a:xfrm>
              <a:off x="1137443" y="5434014"/>
              <a:ext cx="79375" cy="0"/>
            </a:xfrm>
            <a:prstGeom prst="line">
              <a:avLst/>
            </a:prstGeom>
            <a:ln w="76200">
              <a:solidFill>
                <a:srgbClr val="0F7B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to 282"/>
            <p:cNvCxnSpPr/>
            <p:nvPr/>
          </p:nvCxnSpPr>
          <p:spPr bwMode="auto">
            <a:xfrm>
              <a:off x="1234280" y="5434014"/>
              <a:ext cx="80963" cy="0"/>
            </a:xfrm>
            <a:prstGeom prst="line">
              <a:avLst/>
            </a:prstGeom>
            <a:ln w="76200">
              <a:solidFill>
                <a:srgbClr val="0F7B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Conector reto 67"/>
          <p:cNvCxnSpPr>
            <a:stCxn id="42" idx="7"/>
          </p:cNvCxnSpPr>
          <p:nvPr/>
        </p:nvCxnSpPr>
        <p:spPr bwMode="auto">
          <a:xfrm flipV="1">
            <a:off x="6211609" y="3817914"/>
            <a:ext cx="88900" cy="133350"/>
          </a:xfrm>
          <a:prstGeom prst="line">
            <a:avLst/>
          </a:prstGeom>
          <a:ln w="381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58"/>
          <p:cNvSpPr>
            <a:spLocks noChangeArrowheads="1"/>
          </p:cNvSpPr>
          <p:nvPr/>
        </p:nvSpPr>
        <p:spPr bwMode="auto">
          <a:xfrm rot="17180155" flipV="1">
            <a:off x="5266253" y="4026670"/>
            <a:ext cx="82550" cy="80962"/>
          </a:xfrm>
          <a:prstGeom prst="ellipse">
            <a:avLst/>
          </a:prstGeom>
          <a:solidFill>
            <a:srgbClr val="0F7B48"/>
          </a:solidFill>
          <a:ln w="38100" algn="ctr">
            <a:solidFill>
              <a:srgbClr val="0F7B48"/>
            </a:solidFill>
            <a:round/>
            <a:headEnd/>
            <a:tailEnd/>
          </a:ln>
        </p:spPr>
        <p:txBody>
          <a:bodyPr wrap="none" anchor="ctr"/>
          <a:lstStyle>
            <a:lvl1pPr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pt-BR" sz="1200">
              <a:solidFill>
                <a:srgbClr val="000000"/>
              </a:solidFill>
              <a:latin typeface="Arial Narrow" panose="020B0606020202030204" pitchFamily="34" charset="0"/>
              <a:ea typeface="ヒラギノ角ゴ ProN W3"/>
              <a:cs typeface="ヒラギノ角ゴ ProN W3"/>
              <a:sym typeface="Helvetica" panose="020B0604020202020204" pitchFamily="34" charset="0"/>
            </a:endParaRPr>
          </a:p>
        </p:txBody>
      </p:sp>
      <p:sp>
        <p:nvSpPr>
          <p:cNvPr id="70" name="Text Box 54"/>
          <p:cNvSpPr txBox="1">
            <a:spLocks noChangeArrowheads="1"/>
          </p:cNvSpPr>
          <p:nvPr/>
        </p:nvSpPr>
        <p:spPr bwMode="auto">
          <a:xfrm>
            <a:off x="4689197" y="3940151"/>
            <a:ext cx="5683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 marL="341313" indent="-341313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rPr>
              <a:t>Guaíra</a:t>
            </a:r>
            <a:endParaRPr lang="en-US" altLang="pt-BR" sz="1100" b="1">
              <a:solidFill>
                <a:srgbClr val="000000"/>
              </a:solidFill>
              <a:latin typeface="Arial Narrow" panose="020B0606020202030204" pitchFamily="34" charset="0"/>
              <a:ea typeface="ヒラギノ角ゴ ProN W3"/>
              <a:cs typeface="ヒラギノ角ゴ ProN W3"/>
              <a:sym typeface="Helvetica" panose="020B0604020202020204" pitchFamily="34" charset="0"/>
            </a:endParaRPr>
          </a:p>
        </p:txBody>
      </p:sp>
      <p:sp>
        <p:nvSpPr>
          <p:cNvPr id="71" name="Oval 58"/>
          <p:cNvSpPr>
            <a:spLocks noChangeArrowheads="1"/>
          </p:cNvSpPr>
          <p:nvPr/>
        </p:nvSpPr>
        <p:spPr bwMode="auto">
          <a:xfrm rot="17180155" flipV="1">
            <a:off x="5505966" y="3933007"/>
            <a:ext cx="82550" cy="80963"/>
          </a:xfrm>
          <a:prstGeom prst="ellipse">
            <a:avLst/>
          </a:prstGeom>
          <a:solidFill>
            <a:srgbClr val="0F7B48"/>
          </a:solidFill>
          <a:ln w="38100" algn="ctr">
            <a:solidFill>
              <a:srgbClr val="0F7B48"/>
            </a:solidFill>
            <a:round/>
            <a:headEnd/>
            <a:tailEnd/>
          </a:ln>
        </p:spPr>
        <p:txBody>
          <a:bodyPr wrap="none" anchor="ctr"/>
          <a:lstStyle>
            <a:lvl1pPr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pt-BR" sz="1200">
              <a:solidFill>
                <a:srgbClr val="000000"/>
              </a:solidFill>
              <a:latin typeface="Arial Narrow" panose="020B0606020202030204" pitchFamily="34" charset="0"/>
              <a:ea typeface="ヒラギノ角ゴ ProN W3"/>
              <a:cs typeface="ヒラギノ角ゴ ProN W3"/>
              <a:sym typeface="Helvetica" panose="020B0604020202020204" pitchFamily="34" charset="0"/>
            </a:endParaRPr>
          </a:p>
        </p:txBody>
      </p:sp>
      <p:sp>
        <p:nvSpPr>
          <p:cNvPr id="72" name="Text Box 54"/>
          <p:cNvSpPr txBox="1">
            <a:spLocks noChangeArrowheads="1"/>
          </p:cNvSpPr>
          <p:nvPr/>
        </p:nvSpPr>
        <p:spPr bwMode="auto">
          <a:xfrm>
            <a:off x="4665384" y="3725839"/>
            <a:ext cx="9874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 marL="341313" indent="-341313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rPr>
              <a:t>Umuarama Sul</a:t>
            </a:r>
            <a:endParaRPr lang="en-US" altLang="pt-BR" sz="1100" b="1">
              <a:solidFill>
                <a:srgbClr val="000000"/>
              </a:solidFill>
              <a:latin typeface="Arial Narrow" panose="020B0606020202030204" pitchFamily="34" charset="0"/>
              <a:ea typeface="ヒラギノ角ゴ ProN W3"/>
              <a:cs typeface="ヒラギノ角ゴ ProN W3"/>
              <a:sym typeface="Helvetica" panose="020B0604020202020204" pitchFamily="34" charset="0"/>
            </a:endParaRPr>
          </a:p>
        </p:txBody>
      </p:sp>
      <p:cxnSp>
        <p:nvCxnSpPr>
          <p:cNvPr id="73" name="Conector reto 72"/>
          <p:cNvCxnSpPr/>
          <p:nvPr/>
        </p:nvCxnSpPr>
        <p:spPr bwMode="auto">
          <a:xfrm flipH="1">
            <a:off x="5362297" y="3973489"/>
            <a:ext cx="185737" cy="80962"/>
          </a:xfrm>
          <a:prstGeom prst="line">
            <a:avLst/>
          </a:prstGeom>
          <a:ln w="38100">
            <a:solidFill>
              <a:srgbClr val="0F7B48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58"/>
          <p:cNvSpPr>
            <a:spLocks noChangeArrowheads="1"/>
          </p:cNvSpPr>
          <p:nvPr/>
        </p:nvSpPr>
        <p:spPr bwMode="auto">
          <a:xfrm rot="17180155" flipV="1">
            <a:off x="6121916" y="3948882"/>
            <a:ext cx="82550" cy="80963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pt-BR" sz="1200">
              <a:solidFill>
                <a:srgbClr val="000000"/>
              </a:solidFill>
              <a:latin typeface="Arial Narrow" panose="020B0606020202030204" pitchFamily="34" charset="0"/>
              <a:ea typeface="ヒラギノ角ゴ ProN W3"/>
              <a:cs typeface="ヒラギノ角ゴ ProN W3"/>
              <a:sym typeface="Helvetica" panose="020B0604020202020204" pitchFamily="34" charset="0"/>
            </a:endParaRPr>
          </a:p>
        </p:txBody>
      </p:sp>
      <p:cxnSp>
        <p:nvCxnSpPr>
          <p:cNvPr id="75" name="Conector reto 74"/>
          <p:cNvCxnSpPr>
            <a:stCxn id="74" idx="2"/>
            <a:endCxn id="76" idx="2"/>
          </p:cNvCxnSpPr>
          <p:nvPr/>
        </p:nvCxnSpPr>
        <p:spPr bwMode="auto">
          <a:xfrm flipH="1">
            <a:off x="5300384" y="4029051"/>
            <a:ext cx="850900" cy="120650"/>
          </a:xfrm>
          <a:prstGeom prst="line">
            <a:avLst/>
          </a:prstGeom>
          <a:ln w="38100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58"/>
          <p:cNvSpPr>
            <a:spLocks noChangeArrowheads="1"/>
          </p:cNvSpPr>
          <p:nvPr/>
        </p:nvSpPr>
        <p:spPr bwMode="auto">
          <a:xfrm rot="17180155" flipV="1">
            <a:off x="5270222" y="4068738"/>
            <a:ext cx="84138" cy="80963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397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pt-BR" sz="1200">
              <a:solidFill>
                <a:srgbClr val="000000"/>
              </a:solidFill>
              <a:latin typeface="Arial Narrow" panose="020B0606020202030204" pitchFamily="34" charset="0"/>
              <a:ea typeface="ヒラギノ角ゴ ProN W3"/>
              <a:cs typeface="ヒラギノ角ゴ ProN W3"/>
              <a:sym typeface="Helvetica" panose="020B0604020202020204" pitchFamily="34" charset="0"/>
            </a:endParaRPr>
          </a:p>
        </p:txBody>
      </p:sp>
      <p:sp>
        <p:nvSpPr>
          <p:cNvPr id="80" name="Título 4"/>
          <p:cNvSpPr>
            <a:spLocks noGrp="1"/>
          </p:cNvSpPr>
          <p:nvPr>
            <p:ph type="title"/>
          </p:nvPr>
        </p:nvSpPr>
        <p:spPr>
          <a:xfrm>
            <a:off x="132260" y="16977"/>
            <a:ext cx="8920299" cy="68841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+mn-lt"/>
              </a:rPr>
              <a:t>INVESTIMENTO EM TRANSMISSÃO</a:t>
            </a:r>
            <a:endParaRPr lang="pt-BR" sz="2400" b="1" dirty="0">
              <a:latin typeface="+mn-lt"/>
            </a:endParaRPr>
          </a:p>
        </p:txBody>
      </p:sp>
      <p:sp>
        <p:nvSpPr>
          <p:cNvPr id="81" name="Pentágono 80"/>
          <p:cNvSpPr/>
          <p:nvPr/>
        </p:nvSpPr>
        <p:spPr>
          <a:xfrm>
            <a:off x="158751" y="1040329"/>
            <a:ext cx="2565400" cy="502721"/>
          </a:xfrm>
          <a:prstGeom prst="homePlate">
            <a:avLst/>
          </a:prstGeom>
          <a:solidFill>
            <a:srgbClr val="2E94B9"/>
          </a:solidFill>
          <a:ln>
            <a:solidFill>
              <a:srgbClr val="2E94B9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LEILÕES DE 2016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82" name="CaixaDeTexto 81"/>
          <p:cNvSpPr txBox="1"/>
          <p:nvPr/>
        </p:nvSpPr>
        <p:spPr>
          <a:xfrm>
            <a:off x="8300418" y="6545088"/>
            <a:ext cx="7986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 smtClean="0"/>
              <a:t>Fonte: EPE</a:t>
            </a:r>
            <a:endParaRPr lang="pt-BR" sz="1100" i="1" dirty="0"/>
          </a:p>
        </p:txBody>
      </p:sp>
    </p:spTree>
    <p:extLst>
      <p:ext uri="{BB962C8B-B14F-4D97-AF65-F5344CB8AC3E}">
        <p14:creationId xmlns:p14="http://schemas.microsoft.com/office/powerpoint/2010/main" val="226018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m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930"/>
            <a:ext cx="9144000" cy="909638"/>
          </a:xfrm>
          <a:prstGeom prst="rect">
            <a:avLst/>
          </a:prstGeom>
        </p:spPr>
      </p:pic>
      <p:pic>
        <p:nvPicPr>
          <p:cNvPr id="4" name="Espaço Reservado para Conteúdo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61" y="-52464"/>
            <a:ext cx="821635" cy="821635"/>
          </a:xfrm>
          <a:prstGeom prst="rect">
            <a:avLst/>
          </a:prstGeom>
        </p:spPr>
      </p:pic>
      <p:sp>
        <p:nvSpPr>
          <p:cNvPr id="10" name="Line 37"/>
          <p:cNvSpPr>
            <a:spLocks noChangeShapeType="1"/>
          </p:cNvSpPr>
          <p:nvPr/>
        </p:nvSpPr>
        <p:spPr bwMode="auto">
          <a:xfrm>
            <a:off x="968375" y="1506538"/>
            <a:ext cx="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69" tIns="45685" rIns="91369" bIns="45685" anchor="ctr"/>
          <a:lstStyle/>
          <a:p>
            <a:endParaRPr lang="pt-BR"/>
          </a:p>
        </p:txBody>
      </p:sp>
      <p:sp>
        <p:nvSpPr>
          <p:cNvPr id="11" name="Line 37"/>
          <p:cNvSpPr>
            <a:spLocks noChangeShapeType="1"/>
          </p:cNvSpPr>
          <p:nvPr/>
        </p:nvSpPr>
        <p:spPr bwMode="auto">
          <a:xfrm>
            <a:off x="1603375" y="2000250"/>
            <a:ext cx="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69" tIns="45685" rIns="91369" bIns="45685" anchor="ctr"/>
          <a:lstStyle/>
          <a:p>
            <a:endParaRPr lang="pt-BR"/>
          </a:p>
        </p:txBody>
      </p:sp>
      <p:grpSp>
        <p:nvGrpSpPr>
          <p:cNvPr id="12" name="Grupo 9"/>
          <p:cNvGrpSpPr>
            <a:grpSpLocks/>
          </p:cNvGrpSpPr>
          <p:nvPr/>
        </p:nvGrpSpPr>
        <p:grpSpPr bwMode="auto">
          <a:xfrm>
            <a:off x="2354263" y="1001713"/>
            <a:ext cx="6789737" cy="5548312"/>
            <a:chOff x="1907704" y="1001730"/>
            <a:chExt cx="6789622" cy="5547136"/>
          </a:xfrm>
        </p:grpSpPr>
        <p:pic>
          <p:nvPicPr>
            <p:cNvPr id="13" name="Picture 14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85" t="17796" r="16341" b="23276"/>
            <a:stretch>
              <a:fillRect/>
            </a:stretch>
          </p:blipFill>
          <p:spPr bwMode="auto">
            <a:xfrm>
              <a:off x="1907704" y="1001730"/>
              <a:ext cx="6789622" cy="554713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Grupo 69"/>
            <p:cNvGrpSpPr>
              <a:grpSpLocks/>
            </p:cNvGrpSpPr>
            <p:nvPr/>
          </p:nvGrpSpPr>
          <p:grpSpPr bwMode="auto">
            <a:xfrm>
              <a:off x="4628977" y="1762969"/>
              <a:ext cx="2066269" cy="4251025"/>
              <a:chOff x="4794914" y="1790027"/>
              <a:chExt cx="2065611" cy="4251306"/>
            </a:xfrm>
          </p:grpSpPr>
          <p:sp>
            <p:nvSpPr>
              <p:cNvPr id="26" name="Text Box 177"/>
              <p:cNvSpPr txBox="1">
                <a:spLocks noChangeArrowheads="1"/>
              </p:cNvSpPr>
              <p:nvPr/>
            </p:nvSpPr>
            <p:spPr bwMode="auto">
              <a:xfrm>
                <a:off x="5823060" y="5765473"/>
                <a:ext cx="1037465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pt-BR" altLang="pt-BR" sz="1100" b="1">
                    <a:solidFill>
                      <a:srgbClr val="00000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SE Assis II (SP)</a:t>
                </a:r>
                <a:endParaRPr lang="en-US" altLang="pt-BR" sz="1100" b="1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Elipse 26"/>
              <p:cNvSpPr/>
              <p:nvPr/>
            </p:nvSpPr>
            <p:spPr bwMode="auto">
              <a:xfrm>
                <a:off x="5480140" y="1992210"/>
                <a:ext cx="101566" cy="9364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cxnSp>
            <p:nvCxnSpPr>
              <p:cNvPr id="28" name="Conector de seta reta 27"/>
              <p:cNvCxnSpPr/>
              <p:nvPr/>
            </p:nvCxnSpPr>
            <p:spPr bwMode="auto">
              <a:xfrm>
                <a:off x="5526162" y="2079510"/>
                <a:ext cx="276132" cy="3839602"/>
              </a:xfrm>
              <a:prstGeom prst="straightConnector1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Botão de ação: Fim 28">
                <a:hlinkClick r:id="" action="ppaction://noaction" highlightClick="1"/>
              </p:cNvPr>
              <p:cNvSpPr/>
              <p:nvPr/>
            </p:nvSpPr>
            <p:spPr bwMode="auto">
              <a:xfrm rot="4994612">
                <a:off x="5484096" y="2139045"/>
                <a:ext cx="125394" cy="133305"/>
              </a:xfrm>
              <a:prstGeom prst="actionButtonEnd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30" name="Elipse 29"/>
              <p:cNvSpPr/>
              <p:nvPr/>
            </p:nvSpPr>
            <p:spPr bwMode="auto">
              <a:xfrm>
                <a:off x="5772142" y="5947683"/>
                <a:ext cx="101566" cy="9364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31" name="Text Box 177"/>
              <p:cNvSpPr txBox="1">
                <a:spLocks noChangeArrowheads="1"/>
              </p:cNvSpPr>
              <p:nvPr/>
            </p:nvSpPr>
            <p:spPr bwMode="auto">
              <a:xfrm>
                <a:off x="4794914" y="1790027"/>
                <a:ext cx="1358064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pt-BR" altLang="pt-BR" sz="1100" b="1">
                    <a:solidFill>
                      <a:srgbClr val="00000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SE Parauapebas (PA)</a:t>
                </a:r>
                <a:endParaRPr lang="en-US" altLang="pt-BR" sz="1100" b="1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upo 76"/>
            <p:cNvGrpSpPr>
              <a:grpSpLocks/>
            </p:cNvGrpSpPr>
            <p:nvPr/>
          </p:nvGrpSpPr>
          <p:grpSpPr bwMode="auto">
            <a:xfrm>
              <a:off x="5879070" y="1673667"/>
              <a:ext cx="2024273" cy="3124297"/>
              <a:chOff x="6045219" y="1700423"/>
              <a:chExt cx="2023659" cy="3124137"/>
            </a:xfrm>
          </p:grpSpPr>
          <p:sp>
            <p:nvSpPr>
              <p:cNvPr id="19" name="Elipse 18"/>
              <p:cNvSpPr/>
              <p:nvPr/>
            </p:nvSpPr>
            <p:spPr bwMode="auto">
              <a:xfrm>
                <a:off x="7080430" y="1903003"/>
                <a:ext cx="101567" cy="9839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cxnSp>
            <p:nvCxnSpPr>
              <p:cNvPr id="20" name="Conector de seta reta 19"/>
              <p:cNvCxnSpPr>
                <a:stCxn id="22" idx="0"/>
              </p:cNvCxnSpPr>
              <p:nvPr/>
            </p:nvCxnSpPr>
            <p:spPr bwMode="auto">
              <a:xfrm flipH="1">
                <a:off x="6301216" y="2139478"/>
                <a:ext cx="779213" cy="2248895"/>
              </a:xfrm>
              <a:prstGeom prst="straightConnector1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Botão de ação: Fim 20">
                <a:hlinkClick r:id="" action="ppaction://noaction" highlightClick="1"/>
              </p:cNvPr>
              <p:cNvSpPr/>
              <p:nvPr/>
            </p:nvSpPr>
            <p:spPr bwMode="auto">
              <a:xfrm rot="16900079">
                <a:off x="6219483" y="4351081"/>
                <a:ext cx="125379" cy="133307"/>
              </a:xfrm>
              <a:prstGeom prst="actionButtonEnd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22" name="Botão de ação: Fim 21">
                <a:hlinkClick r:id="" action="ppaction://noaction" highlightClick="1"/>
              </p:cNvPr>
              <p:cNvSpPr/>
              <p:nvPr/>
            </p:nvSpPr>
            <p:spPr bwMode="auto">
              <a:xfrm rot="6297129">
                <a:off x="7033610" y="2011722"/>
                <a:ext cx="125379" cy="133307"/>
              </a:xfrm>
              <a:prstGeom prst="actionButtonEnd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23" name="Text Box 177"/>
              <p:cNvSpPr txBox="1">
                <a:spLocks noChangeArrowheads="1"/>
              </p:cNvSpPr>
              <p:nvPr/>
            </p:nvSpPr>
            <p:spPr bwMode="auto">
              <a:xfrm>
                <a:off x="6697990" y="1700423"/>
                <a:ext cx="1370888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pt-BR" altLang="pt-BR" sz="1100" b="1">
                    <a:solidFill>
                      <a:srgbClr val="00000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SE Pres. Dutra II (MA)</a:t>
                </a:r>
                <a:endParaRPr lang="en-US" altLang="pt-BR" sz="1100" b="1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Text Box 177"/>
              <p:cNvSpPr txBox="1">
                <a:spLocks noChangeArrowheads="1"/>
              </p:cNvSpPr>
              <p:nvPr/>
            </p:nvSpPr>
            <p:spPr bwMode="auto">
              <a:xfrm>
                <a:off x="6045219" y="4562950"/>
                <a:ext cx="1095173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pt-BR" altLang="pt-BR" sz="1100" b="1">
                    <a:solidFill>
                      <a:srgbClr val="00000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SE Silvânia (GO)</a:t>
                </a:r>
                <a:endParaRPr lang="en-US" altLang="pt-BR" sz="1100" b="1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Elipse 24"/>
              <p:cNvSpPr/>
              <p:nvPr/>
            </p:nvSpPr>
            <p:spPr bwMode="auto">
              <a:xfrm>
                <a:off x="6204410" y="4472490"/>
                <a:ext cx="101567" cy="9363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  <p:sp>
          <p:nvSpPr>
            <p:cNvPr id="16" name="Botão de ação: Fim 15">
              <a:hlinkClick r:id="" action="ppaction://noaction" highlightClick="1"/>
            </p:cNvPr>
            <p:cNvSpPr/>
            <p:nvPr/>
          </p:nvSpPr>
          <p:spPr bwMode="auto">
            <a:xfrm rot="15753716">
              <a:off x="5573985" y="5768762"/>
              <a:ext cx="125385" cy="133348"/>
            </a:xfrm>
            <a:prstGeom prst="actionButtonEnd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7" name="Retângulo 7"/>
            <p:cNvSpPr>
              <a:spLocks noChangeArrowheads="1"/>
            </p:cNvSpPr>
            <p:nvPr/>
          </p:nvSpPr>
          <p:spPr bwMode="auto">
            <a:xfrm>
              <a:off x="4800770" y="3719908"/>
              <a:ext cx="7232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ctr"/>
              <a:r>
                <a:rPr lang="pt-BR" altLang="pt-BR" b="1" dirty="0">
                  <a:solidFill>
                    <a:srgbClr val="000000"/>
                  </a:solidFill>
                </a:rPr>
                <a:t>N/SE</a:t>
              </a:r>
            </a:p>
          </p:txBody>
        </p:sp>
        <p:sp>
          <p:nvSpPr>
            <p:cNvPr id="18" name="Retângulo 93"/>
            <p:cNvSpPr>
              <a:spLocks noChangeArrowheads="1"/>
            </p:cNvSpPr>
            <p:nvPr/>
          </p:nvSpPr>
          <p:spPr bwMode="auto">
            <a:xfrm>
              <a:off x="6552714" y="2993060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ctr"/>
              <a:r>
                <a:rPr lang="pt-BR" altLang="pt-BR" b="1">
                  <a:solidFill>
                    <a:srgbClr val="000000"/>
                  </a:solidFill>
                </a:rPr>
                <a:t>NE/SE</a:t>
              </a:r>
            </a:p>
          </p:txBody>
        </p:sp>
      </p:grpSp>
      <p:graphicFrame>
        <p:nvGraphicFramePr>
          <p:cNvPr id="32" name="Tabela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738813"/>
              </p:ext>
            </p:extLst>
          </p:nvPr>
        </p:nvGraphicFramePr>
        <p:xfrm>
          <a:off x="180000" y="1800000"/>
          <a:ext cx="3896700" cy="250508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3896700"/>
              </a:tblGrid>
              <a:tr h="20079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Ampliação das Interligações N/SE</a:t>
                      </a:r>
                      <a:r>
                        <a:rPr lang="pt-BR" sz="1600" b="1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e NE/SE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4" marT="9526" marB="0" anchor="ctr">
                    <a:solidFill>
                      <a:srgbClr val="2E94B9"/>
                    </a:solidFill>
                  </a:tcPr>
                </a:tc>
              </a:tr>
              <a:tr h="39403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Linhas de Transmissão:    </a:t>
                      </a:r>
                      <a:r>
                        <a:rPr lang="pt-BR" sz="1600" b="1" u="none" strike="noStrike" dirty="0" smtClean="0">
                          <a:effectLst/>
                        </a:rPr>
                        <a:t>2.100 km N/SE</a:t>
                      </a:r>
                      <a:endParaRPr lang="pt-BR" sz="1600" b="1" u="none" strike="noStrike" kern="1200" dirty="0" smtClean="0">
                        <a:effectLst/>
                      </a:endParaRPr>
                    </a:p>
                    <a:p>
                      <a:pPr algn="l" rtl="0" fontAlgn="ctr"/>
                      <a:r>
                        <a:rPr lang="pt-BR" sz="1600" b="1" u="none" strike="noStrike" kern="1200" dirty="0" smtClean="0">
                          <a:effectLst/>
                        </a:rPr>
                        <a:t>                                              1.500 km NE/SE     </a:t>
                      </a:r>
                      <a:endParaRPr lang="pt-BR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4" marT="9526" marB="0" anchor="ctr"/>
                </a:tc>
              </a:tr>
              <a:tr h="25156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Níveis de tensão:            </a:t>
                      </a:r>
                      <a:r>
                        <a:rPr lang="pt-BR" sz="1600" b="1" u="none" strike="noStrike" dirty="0" smtClean="0">
                          <a:effectLst/>
                        </a:rPr>
                        <a:t>  +/- 800</a:t>
                      </a:r>
                      <a:r>
                        <a:rPr lang="pt-BR" sz="1600" b="1" u="none" strike="noStrike" baseline="0" dirty="0" smtClean="0">
                          <a:effectLst/>
                        </a:rPr>
                        <a:t> </a:t>
                      </a:r>
                      <a:r>
                        <a:rPr lang="pt-BR" sz="1600" b="1" u="none" strike="noStrike" dirty="0" smtClean="0">
                          <a:effectLst/>
                        </a:rPr>
                        <a:t>kV CC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4" marT="952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9403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 smtClean="0">
                          <a:effectLst/>
                        </a:rPr>
                        <a:t>Objetivo:</a:t>
                      </a:r>
                      <a:r>
                        <a:rPr lang="pt-BR" sz="1600" b="1" u="none" strike="noStrike" baseline="0" dirty="0" smtClean="0">
                          <a:effectLst/>
                        </a:rPr>
                        <a:t> </a:t>
                      </a:r>
                      <a:r>
                        <a:rPr lang="pt-BR" sz="1600" b="1" u="none" strike="noStrike" kern="1200" dirty="0" smtClean="0">
                          <a:effectLst/>
                        </a:rPr>
                        <a:t>Ampliação da capacidade</a:t>
                      </a:r>
                      <a:r>
                        <a:rPr lang="pt-BR" sz="1600" b="1" u="none" strike="noStrike" kern="1200" baseline="0" dirty="0" smtClean="0">
                          <a:effectLst/>
                        </a:rPr>
                        <a:t> das interligações N/SE e NE/SE em 7.500 MW</a:t>
                      </a:r>
                      <a:endParaRPr lang="pt-BR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4" marT="9526" marB="0" anchor="ctr"/>
                </a:tc>
              </a:tr>
              <a:tr h="25156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Prazo de execução:          </a:t>
                      </a:r>
                      <a:r>
                        <a:rPr lang="pt-BR" sz="1600" b="1" u="none" strike="noStrike" dirty="0" smtClean="0">
                          <a:effectLst/>
                        </a:rPr>
                        <a:t> a definir                                             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4" marT="952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9403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Investimento estimado:  </a:t>
                      </a:r>
                      <a:r>
                        <a:rPr lang="pt-BR" sz="1600" b="1" u="none" strike="noStrike" dirty="0" smtClean="0">
                          <a:effectLst/>
                        </a:rPr>
                        <a:t>R</a:t>
                      </a:r>
                      <a:r>
                        <a:rPr lang="pt-BR" sz="1600" b="1" u="none" strike="noStrike" dirty="0">
                          <a:effectLst/>
                        </a:rPr>
                        <a:t>$ </a:t>
                      </a:r>
                      <a:r>
                        <a:rPr lang="pt-BR" sz="1600" b="1" u="none" strike="noStrike" dirty="0" smtClean="0">
                          <a:effectLst/>
                        </a:rPr>
                        <a:t>6,0 </a:t>
                      </a:r>
                      <a:r>
                        <a:rPr lang="pt-BR" sz="1600" b="1" u="none" strike="noStrike" kern="1200" dirty="0" smtClean="0">
                          <a:effectLst/>
                        </a:rPr>
                        <a:t>bilhões N/SE</a:t>
                      </a:r>
                    </a:p>
                    <a:p>
                      <a:pPr algn="l" rtl="0" fontAlgn="ctr"/>
                      <a:r>
                        <a:rPr lang="pt-BR" sz="1600" b="1" u="none" strike="noStrike" kern="1200" dirty="0" smtClean="0">
                          <a:effectLst/>
                        </a:rPr>
                        <a:t>                                             R$ 4,0 bilhões NE/SE</a:t>
                      </a:r>
                      <a:endParaRPr lang="pt-BR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4" marT="9526" marB="0" anchor="ctr"/>
                </a:tc>
              </a:tr>
              <a:tr h="21126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Duração da concessão:   </a:t>
                      </a:r>
                      <a:r>
                        <a:rPr lang="pt-BR" sz="1600" b="1" u="none" strike="noStrike" dirty="0" smtClean="0">
                          <a:effectLst/>
                        </a:rPr>
                        <a:t> 30 </a:t>
                      </a:r>
                      <a:r>
                        <a:rPr lang="pt-BR" sz="1600" b="1" u="none" strike="noStrike" dirty="0">
                          <a:effectLst/>
                        </a:rPr>
                        <a:t>anos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4" marT="952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3" name="Grupo 1"/>
          <p:cNvGrpSpPr>
            <a:grpSpLocks/>
          </p:cNvGrpSpPr>
          <p:nvPr/>
        </p:nvGrpSpPr>
        <p:grpSpPr bwMode="auto">
          <a:xfrm>
            <a:off x="2135188" y="4889500"/>
            <a:ext cx="1644650" cy="644525"/>
            <a:chOff x="2135618" y="4888885"/>
            <a:chExt cx="1644405" cy="644884"/>
          </a:xfrm>
        </p:grpSpPr>
        <p:sp>
          <p:nvSpPr>
            <p:cNvPr id="34" name="AutoShape 9"/>
            <p:cNvSpPr>
              <a:spLocks/>
            </p:cNvSpPr>
            <p:nvPr/>
          </p:nvSpPr>
          <p:spPr bwMode="auto">
            <a:xfrm>
              <a:off x="2135618" y="4888885"/>
              <a:ext cx="1644405" cy="626010"/>
            </a:xfrm>
            <a:prstGeom prst="roundRect">
              <a:avLst>
                <a:gd name="adj" fmla="val 16097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397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39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pt-BR" altLang="pt-BR">
                <a:solidFill>
                  <a:srgbClr val="000000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Helvetica" panose="020B0604020202020204" pitchFamily="34" charset="0"/>
              </a:endParaRPr>
            </a:p>
          </p:txBody>
        </p:sp>
        <p:grpSp>
          <p:nvGrpSpPr>
            <p:cNvPr id="35" name="Grupo 78"/>
            <p:cNvGrpSpPr>
              <a:grpSpLocks/>
            </p:cNvGrpSpPr>
            <p:nvPr/>
          </p:nvGrpSpPr>
          <p:grpSpPr bwMode="auto">
            <a:xfrm>
              <a:off x="2221153" y="5085184"/>
              <a:ext cx="1496883" cy="448585"/>
              <a:chOff x="785018" y="5140127"/>
              <a:chExt cx="1279525" cy="448663"/>
            </a:xfrm>
          </p:grpSpPr>
          <p:sp>
            <p:nvSpPr>
              <p:cNvPr id="36" name="Rectangle 10"/>
              <p:cNvSpPr>
                <a:spLocks/>
              </p:cNvSpPr>
              <p:nvPr/>
            </p:nvSpPr>
            <p:spPr bwMode="auto">
              <a:xfrm>
                <a:off x="1344201" y="5140127"/>
                <a:ext cx="720342" cy="448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en-US" altLang="pt-BR" sz="1500">
                    <a:solidFill>
                      <a:srgbClr val="193A59"/>
                    </a:solidFill>
                    <a:latin typeface="Calibri" panose="020F0502020204030204" pitchFamily="34" charset="0"/>
                    <a:ea typeface="ヒラギノ角ゴ ProN W3"/>
                    <a:cs typeface="ヒラギノ角ゴ ProN W3"/>
                    <a:sym typeface="Helvetica" panose="020B0604020202020204" pitchFamily="34" charset="0"/>
                  </a:rPr>
                  <a:t>800 kV CC</a:t>
                </a:r>
              </a:p>
            </p:txBody>
          </p:sp>
          <p:cxnSp>
            <p:nvCxnSpPr>
              <p:cNvPr id="37" name="Conector reto 248"/>
              <p:cNvCxnSpPr/>
              <p:nvPr/>
            </p:nvCxnSpPr>
            <p:spPr bwMode="auto">
              <a:xfrm>
                <a:off x="785169" y="5228164"/>
                <a:ext cx="78693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reto 273"/>
              <p:cNvCxnSpPr/>
              <p:nvPr/>
            </p:nvCxnSpPr>
            <p:spPr bwMode="auto">
              <a:xfrm>
                <a:off x="890998" y="5228164"/>
                <a:ext cx="80050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ector reto 275"/>
              <p:cNvCxnSpPr/>
              <p:nvPr/>
            </p:nvCxnSpPr>
            <p:spPr bwMode="auto">
              <a:xfrm>
                <a:off x="994114" y="5228164"/>
                <a:ext cx="80050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ector reto 276"/>
              <p:cNvCxnSpPr/>
              <p:nvPr/>
            </p:nvCxnSpPr>
            <p:spPr bwMode="auto">
              <a:xfrm>
                <a:off x="1099943" y="5228164"/>
                <a:ext cx="78693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ector reto 277"/>
              <p:cNvCxnSpPr/>
              <p:nvPr/>
            </p:nvCxnSpPr>
            <p:spPr bwMode="auto">
              <a:xfrm>
                <a:off x="1196274" y="5228164"/>
                <a:ext cx="81407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2" name="Elipse 41"/>
          <p:cNvSpPr/>
          <p:nvPr/>
        </p:nvSpPr>
        <p:spPr>
          <a:xfrm rot="788237">
            <a:off x="4498360" y="1339272"/>
            <a:ext cx="4033838" cy="4880617"/>
          </a:xfrm>
          <a:prstGeom prst="ellipse">
            <a:avLst/>
          </a:prstGeom>
          <a:noFill/>
          <a:ln w="22225">
            <a:solidFill>
              <a:srgbClr val="904E1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46" name="Título 4"/>
          <p:cNvSpPr>
            <a:spLocks noGrp="1"/>
          </p:cNvSpPr>
          <p:nvPr>
            <p:ph type="title"/>
          </p:nvPr>
        </p:nvSpPr>
        <p:spPr>
          <a:xfrm>
            <a:off x="132260" y="16977"/>
            <a:ext cx="8920299" cy="68841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+mn-lt"/>
              </a:rPr>
              <a:t>INVESTIMENTO EM TRANSMISSÃO</a:t>
            </a:r>
            <a:endParaRPr lang="pt-BR" sz="2400" b="1" dirty="0">
              <a:latin typeface="+mn-lt"/>
            </a:endParaRPr>
          </a:p>
        </p:txBody>
      </p:sp>
      <p:sp>
        <p:nvSpPr>
          <p:cNvPr id="47" name="Pentágono 46"/>
          <p:cNvSpPr/>
          <p:nvPr/>
        </p:nvSpPr>
        <p:spPr>
          <a:xfrm>
            <a:off x="158751" y="1040329"/>
            <a:ext cx="2565400" cy="502721"/>
          </a:xfrm>
          <a:prstGeom prst="homePlate">
            <a:avLst/>
          </a:prstGeom>
          <a:solidFill>
            <a:srgbClr val="2E94B9"/>
          </a:solidFill>
          <a:ln>
            <a:solidFill>
              <a:srgbClr val="2E94B9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LEILÕES DE 2016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8300418" y="6545088"/>
            <a:ext cx="7986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 smtClean="0"/>
              <a:t>Fonte: EPE</a:t>
            </a:r>
            <a:endParaRPr lang="pt-BR" sz="1100" i="1" dirty="0"/>
          </a:p>
        </p:txBody>
      </p:sp>
    </p:spTree>
    <p:extLst>
      <p:ext uri="{BB962C8B-B14F-4D97-AF65-F5344CB8AC3E}">
        <p14:creationId xmlns:p14="http://schemas.microsoft.com/office/powerpoint/2010/main" val="48761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m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930"/>
            <a:ext cx="9144000" cy="909638"/>
          </a:xfrm>
          <a:prstGeom prst="rect">
            <a:avLst/>
          </a:prstGeom>
        </p:spPr>
      </p:pic>
      <p:pic>
        <p:nvPicPr>
          <p:cNvPr id="4" name="Espaço Reservado para Conteúdo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61" y="-52464"/>
            <a:ext cx="821635" cy="821635"/>
          </a:xfrm>
          <a:prstGeom prst="rect">
            <a:avLst/>
          </a:prstGeom>
        </p:spPr>
      </p:pic>
      <p:sp>
        <p:nvSpPr>
          <p:cNvPr id="9" name="Line 37"/>
          <p:cNvSpPr>
            <a:spLocks noChangeShapeType="1"/>
          </p:cNvSpPr>
          <p:nvPr/>
        </p:nvSpPr>
        <p:spPr bwMode="auto">
          <a:xfrm>
            <a:off x="1436688" y="2033588"/>
            <a:ext cx="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69" tIns="45685" rIns="91369" bIns="45685" anchor="ctr"/>
          <a:lstStyle/>
          <a:p>
            <a:endParaRPr lang="pt-BR"/>
          </a:p>
        </p:txBody>
      </p:sp>
      <p:sp>
        <p:nvSpPr>
          <p:cNvPr id="10" name="Line 37"/>
          <p:cNvSpPr>
            <a:spLocks noChangeShapeType="1"/>
          </p:cNvSpPr>
          <p:nvPr/>
        </p:nvSpPr>
        <p:spPr bwMode="auto">
          <a:xfrm>
            <a:off x="2071688" y="2527300"/>
            <a:ext cx="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69" tIns="45685" rIns="91369" bIns="45685" anchor="ctr"/>
          <a:lstStyle/>
          <a:p>
            <a:endParaRPr lang="pt-BR"/>
          </a:p>
        </p:txBody>
      </p:sp>
      <p:grpSp>
        <p:nvGrpSpPr>
          <p:cNvPr id="11" name="Grupo 9"/>
          <p:cNvGrpSpPr>
            <a:grpSpLocks/>
          </p:cNvGrpSpPr>
          <p:nvPr/>
        </p:nvGrpSpPr>
        <p:grpSpPr bwMode="auto">
          <a:xfrm>
            <a:off x="2822575" y="947738"/>
            <a:ext cx="6321425" cy="5649912"/>
            <a:chOff x="1907704" y="421697"/>
            <a:chExt cx="6321070" cy="5647637"/>
          </a:xfrm>
        </p:grpSpPr>
        <p:pic>
          <p:nvPicPr>
            <p:cNvPr id="12" name="Picture 14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85" t="11633" r="20847" b="28371"/>
            <a:stretch>
              <a:fillRect/>
            </a:stretch>
          </p:blipFill>
          <p:spPr bwMode="auto">
            <a:xfrm>
              <a:off x="1907704" y="421697"/>
              <a:ext cx="6321070" cy="564763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Grupo 69"/>
            <p:cNvGrpSpPr>
              <a:grpSpLocks/>
            </p:cNvGrpSpPr>
            <p:nvPr/>
          </p:nvGrpSpPr>
          <p:grpSpPr bwMode="auto">
            <a:xfrm>
              <a:off x="5643458" y="1789559"/>
              <a:ext cx="964439" cy="261554"/>
              <a:chOff x="5809062" y="1816625"/>
              <a:chExt cx="964130" cy="261572"/>
            </a:xfrm>
          </p:grpSpPr>
          <p:sp>
            <p:nvSpPr>
              <p:cNvPr id="14" name="Elipse 13"/>
              <p:cNvSpPr/>
              <p:nvPr/>
            </p:nvSpPr>
            <p:spPr bwMode="auto">
              <a:xfrm>
                <a:off x="5808486" y="1881702"/>
                <a:ext cx="101562" cy="93632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5" name="Text Box 177"/>
              <p:cNvSpPr txBox="1">
                <a:spLocks noChangeArrowheads="1"/>
              </p:cNvSpPr>
              <p:nvPr/>
            </p:nvSpPr>
            <p:spPr bwMode="auto">
              <a:xfrm>
                <a:off x="5838636" y="1816625"/>
                <a:ext cx="934556" cy="2615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pt-BR" altLang="pt-BR" sz="1100" b="1">
                    <a:solidFill>
                      <a:srgbClr val="00000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Parauapebas</a:t>
                </a:r>
                <a:endParaRPr lang="en-US" altLang="pt-BR" sz="1100" b="1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201639"/>
              </p:ext>
            </p:extLst>
          </p:nvPr>
        </p:nvGraphicFramePr>
        <p:xfrm>
          <a:off x="179388" y="1800000"/>
          <a:ext cx="4135437" cy="2417349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4135437"/>
              </a:tblGrid>
              <a:tr h="38255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Sistema de</a:t>
                      </a:r>
                      <a:r>
                        <a:rPr lang="pt-BR" sz="1600" b="1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Integração do Complexo Hidrelétrico do Tapajós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4" marT="9529" marB="0" anchor="ctr">
                    <a:solidFill>
                      <a:srgbClr val="2E94B9"/>
                    </a:solidFill>
                  </a:tcPr>
                </a:tc>
              </a:tr>
              <a:tr h="34674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Linhas de Transmissão:    </a:t>
                      </a:r>
                      <a:r>
                        <a:rPr lang="pt-BR" sz="1600" b="1" u="none" strike="noStrike" dirty="0" smtClean="0">
                          <a:effectLst/>
                        </a:rPr>
                        <a:t>1.000 km N/SE</a:t>
                      </a:r>
                      <a:endParaRPr lang="pt-BR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4" marT="9529" marB="0" anchor="ctr"/>
                </a:tc>
              </a:tr>
              <a:tr h="24424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Níveis de tensão:             </a:t>
                      </a:r>
                      <a:r>
                        <a:rPr lang="pt-BR" sz="1600" b="1" u="none" strike="noStrike" dirty="0" smtClean="0">
                          <a:effectLst/>
                        </a:rPr>
                        <a:t>  500</a:t>
                      </a:r>
                      <a:r>
                        <a:rPr lang="pt-BR" sz="1600" b="1" u="none" strike="noStrike" baseline="0" dirty="0" smtClean="0">
                          <a:effectLst/>
                        </a:rPr>
                        <a:t> </a:t>
                      </a:r>
                      <a:r>
                        <a:rPr lang="pt-BR" sz="1600" b="1" u="none" strike="noStrike" dirty="0" smtClean="0">
                          <a:effectLst/>
                        </a:rPr>
                        <a:t>kV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4" marT="952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8256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 smtClean="0">
                          <a:effectLst/>
                        </a:rPr>
                        <a:t>Objetivo:</a:t>
                      </a:r>
                      <a:r>
                        <a:rPr lang="pt-BR" sz="1600" b="1" u="none" strike="noStrike" baseline="0" dirty="0" smtClean="0">
                          <a:effectLst/>
                        </a:rPr>
                        <a:t> </a:t>
                      </a:r>
                      <a:r>
                        <a:rPr lang="pt-BR" sz="1600" b="1" u="none" strike="noStrike" kern="1200" dirty="0" smtClean="0">
                          <a:effectLst/>
                        </a:rPr>
                        <a:t>Escoamento</a:t>
                      </a:r>
                      <a:r>
                        <a:rPr lang="pt-BR" sz="1600" b="1" u="none" strike="noStrike" kern="1200" baseline="0" dirty="0" smtClean="0">
                          <a:effectLst/>
                        </a:rPr>
                        <a:t> da energia das primeiras máquinas da UHE São Luiz do Tapajós</a:t>
                      </a:r>
                      <a:endParaRPr lang="pt-BR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4" marT="9529" marB="0" anchor="ctr"/>
                </a:tc>
              </a:tr>
              <a:tr h="24424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Prazo de execução:          </a:t>
                      </a:r>
                      <a:r>
                        <a:rPr lang="pt-BR" sz="1600" b="1" u="none" strike="noStrike" dirty="0" smtClean="0">
                          <a:effectLst/>
                        </a:rPr>
                        <a:t> a definir                                             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4" marT="952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9242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Investimento estimado:  </a:t>
                      </a:r>
                      <a:r>
                        <a:rPr lang="pt-BR" sz="1600" b="1" u="none" strike="noStrike" dirty="0" smtClean="0">
                          <a:effectLst/>
                        </a:rPr>
                        <a:t>R</a:t>
                      </a:r>
                      <a:r>
                        <a:rPr lang="pt-BR" sz="1600" b="1" u="none" strike="noStrike" dirty="0">
                          <a:effectLst/>
                        </a:rPr>
                        <a:t>$ </a:t>
                      </a:r>
                      <a:r>
                        <a:rPr lang="pt-BR" sz="1600" b="1" u="none" strike="noStrike" dirty="0" smtClean="0">
                          <a:effectLst/>
                        </a:rPr>
                        <a:t>4,2 </a:t>
                      </a:r>
                      <a:r>
                        <a:rPr lang="pt-BR" sz="1600" b="1" u="none" strike="noStrike" kern="1200" dirty="0" smtClean="0">
                          <a:effectLst/>
                        </a:rPr>
                        <a:t>bilhões</a:t>
                      </a:r>
                      <a:endParaRPr lang="pt-BR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4" marT="9529" marB="0" anchor="ctr"/>
                </a:tc>
              </a:tr>
              <a:tr h="27702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u="none" strike="noStrike" dirty="0">
                          <a:effectLst/>
                        </a:rPr>
                        <a:t>Duração da concessão:    30 anos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4" marT="952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Elipse 16"/>
          <p:cNvSpPr/>
          <p:nvPr/>
        </p:nvSpPr>
        <p:spPr>
          <a:xfrm rot="788237">
            <a:off x="4438650" y="1687513"/>
            <a:ext cx="3527425" cy="2500312"/>
          </a:xfrm>
          <a:prstGeom prst="ellipse">
            <a:avLst/>
          </a:prstGeom>
          <a:noFill/>
          <a:ln w="22225">
            <a:solidFill>
              <a:srgbClr val="904E1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9" name="AutoShape 198"/>
          <p:cNvSpPr>
            <a:spLocks noChangeArrowheads="1"/>
          </p:cNvSpPr>
          <p:nvPr/>
        </p:nvSpPr>
        <p:spPr bwMode="auto">
          <a:xfrm>
            <a:off x="5137150" y="2573338"/>
            <a:ext cx="123825" cy="107950"/>
          </a:xfrm>
          <a:prstGeom prst="triangle">
            <a:avLst>
              <a:gd name="adj" fmla="val 50000"/>
            </a:avLst>
          </a:prstGeom>
          <a:noFill/>
          <a:ln w="19050" algn="ctr">
            <a:solidFill>
              <a:srgbClr val="1E1AB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altLang="pt-BR" sz="2400" b="1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Elipse 19"/>
          <p:cNvSpPr/>
          <p:nvPr/>
        </p:nvSpPr>
        <p:spPr bwMode="auto">
          <a:xfrm>
            <a:off x="5407025" y="2511425"/>
            <a:ext cx="101600" cy="9366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1" name="Text Box 177"/>
          <p:cNvSpPr txBox="1">
            <a:spLocks noChangeArrowheads="1"/>
          </p:cNvSpPr>
          <p:nvPr/>
        </p:nvSpPr>
        <p:spPr bwMode="auto">
          <a:xfrm>
            <a:off x="4879975" y="2219325"/>
            <a:ext cx="7032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Miritituba</a:t>
            </a:r>
            <a:endParaRPr lang="en-US" altLang="pt-BR" sz="1100" b="1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Conector reto 21"/>
          <p:cNvCxnSpPr>
            <a:stCxn id="14" idx="3"/>
          </p:cNvCxnSpPr>
          <p:nvPr/>
        </p:nvCxnSpPr>
        <p:spPr bwMode="auto">
          <a:xfrm flipH="1">
            <a:off x="5502275" y="2460625"/>
            <a:ext cx="1071563" cy="80963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ipse 22"/>
          <p:cNvSpPr/>
          <p:nvPr/>
        </p:nvSpPr>
        <p:spPr bwMode="auto">
          <a:xfrm>
            <a:off x="5838825" y="2460625"/>
            <a:ext cx="101600" cy="9366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4" name="Elipse 23"/>
          <p:cNvSpPr/>
          <p:nvPr/>
        </p:nvSpPr>
        <p:spPr bwMode="auto">
          <a:xfrm>
            <a:off x="6199188" y="2427288"/>
            <a:ext cx="101600" cy="9366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5" name="Text Box 177"/>
          <p:cNvSpPr txBox="1">
            <a:spLocks noChangeArrowheads="1"/>
          </p:cNvSpPr>
          <p:nvPr/>
        </p:nvSpPr>
        <p:spPr bwMode="auto">
          <a:xfrm>
            <a:off x="5546725" y="2538413"/>
            <a:ext cx="11858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Transamazônica II</a:t>
            </a:r>
            <a:endParaRPr lang="en-US" altLang="pt-BR" sz="1100" b="1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177"/>
          <p:cNvSpPr txBox="1">
            <a:spLocks noChangeArrowheads="1"/>
          </p:cNvSpPr>
          <p:nvPr/>
        </p:nvSpPr>
        <p:spPr bwMode="auto">
          <a:xfrm>
            <a:off x="5940425" y="2160588"/>
            <a:ext cx="5429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1100" b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Anapu</a:t>
            </a:r>
            <a:endParaRPr lang="en-US" altLang="pt-BR" sz="1100" b="1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upo 9"/>
          <p:cNvGrpSpPr>
            <a:grpSpLocks/>
          </p:cNvGrpSpPr>
          <p:nvPr/>
        </p:nvGrpSpPr>
        <p:grpSpPr bwMode="auto">
          <a:xfrm>
            <a:off x="3338513" y="5394325"/>
            <a:ext cx="1435100" cy="574675"/>
            <a:chOff x="1768475" y="5012906"/>
            <a:chExt cx="1435419" cy="575965"/>
          </a:xfrm>
        </p:grpSpPr>
        <p:grpSp>
          <p:nvGrpSpPr>
            <p:cNvPr id="28" name="Group 11"/>
            <p:cNvGrpSpPr>
              <a:grpSpLocks/>
            </p:cNvGrpSpPr>
            <p:nvPr/>
          </p:nvGrpSpPr>
          <p:grpSpPr bwMode="auto">
            <a:xfrm>
              <a:off x="1768475" y="5012906"/>
              <a:ext cx="1435419" cy="575965"/>
              <a:chOff x="0" y="145"/>
              <a:chExt cx="1285" cy="516"/>
            </a:xfrm>
          </p:grpSpPr>
          <p:sp>
            <p:nvSpPr>
              <p:cNvPr id="34" name="AutoShape 9"/>
              <p:cNvSpPr>
                <a:spLocks/>
              </p:cNvSpPr>
              <p:nvPr/>
            </p:nvSpPr>
            <p:spPr bwMode="auto">
              <a:xfrm>
                <a:off x="0" y="145"/>
                <a:ext cx="1285" cy="369"/>
              </a:xfrm>
              <a:prstGeom prst="roundRect">
                <a:avLst>
                  <a:gd name="adj" fmla="val 16097"/>
                </a:avLst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Helvetica" panose="020B0604020202020204" pitchFamily="34" charset="0"/>
                </a:endParaRPr>
              </a:p>
            </p:txBody>
          </p:sp>
          <p:sp>
            <p:nvSpPr>
              <p:cNvPr id="35" name="Rectangle 10"/>
              <p:cNvSpPr>
                <a:spLocks/>
              </p:cNvSpPr>
              <p:nvPr/>
            </p:nvSpPr>
            <p:spPr bwMode="auto">
              <a:xfrm>
                <a:off x="640" y="259"/>
                <a:ext cx="645" cy="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639763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639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en-US" altLang="pt-BR" sz="1500">
                    <a:solidFill>
                      <a:srgbClr val="193A59"/>
                    </a:solidFill>
                    <a:latin typeface="Calibri" panose="020F0502020204030204" pitchFamily="34" charset="0"/>
                    <a:ea typeface="ヒラギノ角ゴ ProN W3"/>
                    <a:cs typeface="ヒラギノ角ゴ ProN W3"/>
                    <a:sym typeface="Helvetica" panose="020B0604020202020204" pitchFamily="34" charset="0"/>
                  </a:rPr>
                  <a:t>500 kV</a:t>
                </a:r>
              </a:p>
            </p:txBody>
          </p:sp>
        </p:grpSp>
        <p:cxnSp>
          <p:nvCxnSpPr>
            <p:cNvPr id="29" name="Conector reto 248"/>
            <p:cNvCxnSpPr/>
            <p:nvPr/>
          </p:nvCxnSpPr>
          <p:spPr bwMode="auto">
            <a:xfrm>
              <a:off x="1924085" y="5227700"/>
              <a:ext cx="79393" cy="0"/>
            </a:xfrm>
            <a:prstGeom prst="line">
              <a:avLst/>
            </a:prstGeom>
            <a:ln w="76200">
              <a:solidFill>
                <a:srgbClr val="E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to 273"/>
            <p:cNvCxnSpPr/>
            <p:nvPr/>
          </p:nvCxnSpPr>
          <p:spPr bwMode="auto">
            <a:xfrm>
              <a:off x="2030470" y="5227700"/>
              <a:ext cx="79393" cy="0"/>
            </a:xfrm>
            <a:prstGeom prst="line">
              <a:avLst/>
            </a:prstGeom>
            <a:ln w="76200">
              <a:solidFill>
                <a:srgbClr val="E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275"/>
            <p:cNvCxnSpPr/>
            <p:nvPr/>
          </p:nvCxnSpPr>
          <p:spPr bwMode="auto">
            <a:xfrm>
              <a:off x="2133681" y="5227700"/>
              <a:ext cx="79393" cy="0"/>
            </a:xfrm>
            <a:prstGeom prst="line">
              <a:avLst/>
            </a:prstGeom>
            <a:ln w="76200">
              <a:solidFill>
                <a:srgbClr val="E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276"/>
            <p:cNvCxnSpPr/>
            <p:nvPr/>
          </p:nvCxnSpPr>
          <p:spPr bwMode="auto">
            <a:xfrm>
              <a:off x="2238479" y="5227700"/>
              <a:ext cx="79393" cy="0"/>
            </a:xfrm>
            <a:prstGeom prst="line">
              <a:avLst/>
            </a:prstGeom>
            <a:ln w="76200">
              <a:solidFill>
                <a:srgbClr val="E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277"/>
            <p:cNvCxnSpPr/>
            <p:nvPr/>
          </p:nvCxnSpPr>
          <p:spPr bwMode="auto">
            <a:xfrm>
              <a:off x="2335338" y="5227700"/>
              <a:ext cx="80981" cy="0"/>
            </a:xfrm>
            <a:prstGeom prst="line">
              <a:avLst/>
            </a:prstGeom>
            <a:ln w="76200">
              <a:solidFill>
                <a:srgbClr val="E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 Box 177"/>
          <p:cNvSpPr txBox="1">
            <a:spLocks noChangeArrowheads="1"/>
          </p:cNvSpPr>
          <p:nvPr/>
        </p:nvSpPr>
        <p:spPr bwMode="auto">
          <a:xfrm>
            <a:off x="4640263" y="2695575"/>
            <a:ext cx="9017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pt-BR" altLang="pt-BR" sz="1050" b="1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UHE São Luiz</a:t>
            </a:r>
          </a:p>
          <a:p>
            <a:pPr algn="ctr">
              <a:spcBef>
                <a:spcPts val="0"/>
              </a:spcBef>
              <a:defRPr/>
            </a:pPr>
            <a:r>
              <a:rPr lang="pt-BR" altLang="pt-BR" sz="1050" b="1" dirty="0" err="1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doTapajós</a:t>
            </a:r>
            <a:endParaRPr lang="en-US" altLang="pt-BR" sz="1050" b="1" dirty="0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0" name="Título 4"/>
          <p:cNvSpPr>
            <a:spLocks noGrp="1"/>
          </p:cNvSpPr>
          <p:nvPr>
            <p:ph type="title"/>
          </p:nvPr>
        </p:nvSpPr>
        <p:spPr>
          <a:xfrm>
            <a:off x="132260" y="16977"/>
            <a:ext cx="8920299" cy="68841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+mn-lt"/>
              </a:rPr>
              <a:t>INVESTIMENTO EM TRANSMISSÃO</a:t>
            </a:r>
            <a:endParaRPr lang="pt-BR" sz="2400" b="1" dirty="0">
              <a:latin typeface="+mn-lt"/>
            </a:endParaRPr>
          </a:p>
        </p:txBody>
      </p:sp>
      <p:sp>
        <p:nvSpPr>
          <p:cNvPr id="41" name="Pentágono 40"/>
          <p:cNvSpPr/>
          <p:nvPr/>
        </p:nvSpPr>
        <p:spPr>
          <a:xfrm>
            <a:off x="158751" y="1040329"/>
            <a:ext cx="2565400" cy="502721"/>
          </a:xfrm>
          <a:prstGeom prst="homePlate">
            <a:avLst/>
          </a:prstGeom>
          <a:solidFill>
            <a:srgbClr val="2E94B9"/>
          </a:solidFill>
          <a:ln>
            <a:solidFill>
              <a:srgbClr val="2E94B9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LEILÕES DE 2016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8300418" y="6545088"/>
            <a:ext cx="7986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 smtClean="0"/>
              <a:t>Fonte: EPE</a:t>
            </a:r>
            <a:endParaRPr lang="pt-BR" sz="1100" i="1" dirty="0"/>
          </a:p>
        </p:txBody>
      </p:sp>
    </p:spTree>
    <p:extLst>
      <p:ext uri="{BB962C8B-B14F-4D97-AF65-F5344CB8AC3E}">
        <p14:creationId xmlns:p14="http://schemas.microsoft.com/office/powerpoint/2010/main" val="97626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930"/>
            <a:ext cx="9144000" cy="909638"/>
          </a:xfrm>
          <a:prstGeom prst="rect">
            <a:avLst/>
          </a:prstGeom>
        </p:spPr>
      </p:pic>
      <p:pic>
        <p:nvPicPr>
          <p:cNvPr id="4" name="Espaço Reservado para Conteúdo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61" y="-52464"/>
            <a:ext cx="821635" cy="821635"/>
          </a:xfrm>
          <a:prstGeom prst="rect">
            <a:avLst/>
          </a:prstGeom>
        </p:spPr>
      </p:pic>
      <p:sp>
        <p:nvSpPr>
          <p:cNvPr id="8" name="Line 37"/>
          <p:cNvSpPr>
            <a:spLocks noChangeShapeType="1"/>
          </p:cNvSpPr>
          <p:nvPr/>
        </p:nvSpPr>
        <p:spPr bwMode="auto">
          <a:xfrm>
            <a:off x="787400" y="1506538"/>
            <a:ext cx="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69" tIns="45685" rIns="91369" bIns="45685" anchor="ctr"/>
          <a:lstStyle/>
          <a:p>
            <a:endParaRPr lang="pt-BR"/>
          </a:p>
        </p:txBody>
      </p:sp>
      <p:sp>
        <p:nvSpPr>
          <p:cNvPr id="9" name="Line 37"/>
          <p:cNvSpPr>
            <a:spLocks noChangeShapeType="1"/>
          </p:cNvSpPr>
          <p:nvPr/>
        </p:nvSpPr>
        <p:spPr bwMode="auto">
          <a:xfrm>
            <a:off x="1231900" y="2224250"/>
            <a:ext cx="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69" tIns="45685" rIns="91369" bIns="45685" anchor="ctr"/>
          <a:lstStyle/>
          <a:p>
            <a:endParaRPr lang="pt-BR"/>
          </a:p>
        </p:txBody>
      </p:sp>
      <p:pic>
        <p:nvPicPr>
          <p:cNvPr id="10" name="Picture 14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t="1274" r="938" b="-2215"/>
          <a:stretch/>
        </p:blipFill>
        <p:spPr bwMode="auto">
          <a:xfrm>
            <a:off x="1695048" y="1543050"/>
            <a:ext cx="5803090" cy="542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CaixaDeTexto 34"/>
          <p:cNvSpPr txBox="1"/>
          <p:nvPr/>
        </p:nvSpPr>
        <p:spPr>
          <a:xfrm>
            <a:off x="6457443" y="5813445"/>
            <a:ext cx="78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 smtClean="0"/>
              <a:t>Fonte: EPE</a:t>
            </a:r>
            <a:endParaRPr lang="pt-BR" sz="1100" i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2167909" y="2498959"/>
            <a:ext cx="1679090" cy="769441"/>
          </a:xfrm>
          <a:prstGeom prst="rect">
            <a:avLst/>
          </a:prstGeom>
          <a:solidFill>
            <a:srgbClr val="FBE5D6">
              <a:alpha val="5098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Atendimento ao estado do Amazonas e aumento de confiabilidade a Manaus</a:t>
            </a:r>
            <a:endParaRPr lang="pt-BR" sz="1100" b="1" dirty="0"/>
          </a:p>
        </p:txBody>
      </p:sp>
      <p:sp>
        <p:nvSpPr>
          <p:cNvPr id="42" name="CaixaDeTexto 41"/>
          <p:cNvSpPr txBox="1"/>
          <p:nvPr/>
        </p:nvSpPr>
        <p:spPr>
          <a:xfrm>
            <a:off x="4026142" y="3268400"/>
            <a:ext cx="1335409" cy="1277273"/>
          </a:xfrm>
          <a:prstGeom prst="rect">
            <a:avLst/>
          </a:prstGeom>
          <a:solidFill>
            <a:srgbClr val="FBE5D6">
              <a:alpha val="5098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/>
              <a:t>Sistema em corrente contínua para escoar</a:t>
            </a:r>
          </a:p>
          <a:p>
            <a:pPr algn="ctr"/>
            <a:r>
              <a:rPr lang="pt-BR" sz="1100" b="1" dirty="0"/>
              <a:t>a energia gerada pelas UHE São Luiz do </a:t>
            </a:r>
            <a:r>
              <a:rPr lang="pt-BR" sz="1100" b="1" dirty="0" smtClean="0"/>
              <a:t>Tapajós </a:t>
            </a:r>
            <a:r>
              <a:rPr lang="pt-BR" sz="1100" b="1" dirty="0"/>
              <a:t>e UHE Jatobá</a:t>
            </a:r>
          </a:p>
        </p:txBody>
      </p:sp>
      <p:sp>
        <p:nvSpPr>
          <p:cNvPr id="51" name="CaixaDeTexto 50"/>
          <p:cNvSpPr txBox="1"/>
          <p:nvPr/>
        </p:nvSpPr>
        <p:spPr>
          <a:xfrm>
            <a:off x="4596593" y="4800706"/>
            <a:ext cx="1671893" cy="1107996"/>
          </a:xfrm>
          <a:prstGeom prst="rect">
            <a:avLst/>
          </a:prstGeom>
          <a:solidFill>
            <a:srgbClr val="FBE5D6">
              <a:alpha val="5098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/>
              <a:t>Reforços nas </a:t>
            </a:r>
            <a:r>
              <a:rPr lang="pt-BR" sz="1100" b="1" dirty="0" smtClean="0"/>
              <a:t>regiões Sudeste/Sul para o </a:t>
            </a:r>
            <a:r>
              <a:rPr lang="pt-BR" sz="1100" b="1" dirty="0"/>
              <a:t>recebimento da energia gerada </a:t>
            </a:r>
            <a:r>
              <a:rPr lang="pt-BR" sz="1100" b="1" dirty="0" smtClean="0"/>
              <a:t>pelas UHE </a:t>
            </a:r>
            <a:r>
              <a:rPr lang="pt-BR" sz="1100" b="1" dirty="0"/>
              <a:t>São Luiz do Tapajós e UHE </a:t>
            </a:r>
            <a:r>
              <a:rPr lang="pt-BR" sz="1100" b="1" dirty="0" smtClean="0"/>
              <a:t>Jatobá.</a:t>
            </a:r>
          </a:p>
        </p:txBody>
      </p:sp>
      <p:sp>
        <p:nvSpPr>
          <p:cNvPr id="58" name="Retângulo 57"/>
          <p:cNvSpPr/>
          <p:nvPr/>
        </p:nvSpPr>
        <p:spPr>
          <a:xfrm>
            <a:off x="4464971" y="5859612"/>
            <a:ext cx="1562653" cy="600164"/>
          </a:xfrm>
          <a:prstGeom prst="rect">
            <a:avLst/>
          </a:prstGeom>
          <a:solidFill>
            <a:srgbClr val="FBE5D6">
              <a:alpha val="5098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/>
              <a:t>Expansão da Interligação </a:t>
            </a:r>
            <a:endParaRPr lang="pt-BR" sz="1100" b="1" dirty="0" smtClean="0"/>
          </a:p>
          <a:p>
            <a:pPr algn="ctr"/>
            <a:r>
              <a:rPr lang="pt-BR" sz="1100" b="1" dirty="0" smtClean="0"/>
              <a:t>Sul-Sudeste</a:t>
            </a:r>
            <a:endParaRPr lang="pt-BR" sz="1100" b="1" dirty="0"/>
          </a:p>
        </p:txBody>
      </p:sp>
      <p:sp>
        <p:nvSpPr>
          <p:cNvPr id="60" name="CaixaDeTexto 59"/>
          <p:cNvSpPr txBox="1"/>
          <p:nvPr/>
        </p:nvSpPr>
        <p:spPr>
          <a:xfrm>
            <a:off x="5439310" y="3350897"/>
            <a:ext cx="1719803" cy="769441"/>
          </a:xfrm>
          <a:prstGeom prst="rect">
            <a:avLst/>
          </a:prstGeom>
          <a:solidFill>
            <a:srgbClr val="FBE5D6">
              <a:alpha val="5098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Reforços nos sistemas das regiões Nordeste e Sudeste para escoamento de energia eólica e solar</a:t>
            </a:r>
            <a:endParaRPr lang="pt-BR" sz="1100" b="1" dirty="0"/>
          </a:p>
        </p:txBody>
      </p:sp>
      <p:sp>
        <p:nvSpPr>
          <p:cNvPr id="19" name="Retângulo 18"/>
          <p:cNvSpPr/>
          <p:nvPr/>
        </p:nvSpPr>
        <p:spPr>
          <a:xfrm>
            <a:off x="5246297" y="1788757"/>
            <a:ext cx="36421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2000" b="1" dirty="0" smtClean="0">
                <a:solidFill>
                  <a:srgbClr val="2E94B9"/>
                </a:solidFill>
              </a:rPr>
              <a:t>PRINCIPAIS EMPREENDIMENTOS</a:t>
            </a:r>
          </a:p>
          <a:p>
            <a:pPr algn="r"/>
            <a:r>
              <a:rPr lang="pt-BR" sz="2000" b="1" dirty="0">
                <a:solidFill>
                  <a:srgbClr val="2E94B9"/>
                </a:solidFill>
              </a:rPr>
              <a:t>LEILÕES DE 2016 - </a:t>
            </a:r>
            <a:r>
              <a:rPr lang="pt-BR" sz="2000" b="1" dirty="0" smtClean="0">
                <a:solidFill>
                  <a:srgbClr val="2E94B9"/>
                </a:solidFill>
              </a:rPr>
              <a:t>2018</a:t>
            </a:r>
            <a:endParaRPr lang="pt-BR" sz="2000" b="1" dirty="0">
              <a:solidFill>
                <a:srgbClr val="2E94B9"/>
              </a:solidFill>
            </a:endParaRPr>
          </a:p>
        </p:txBody>
      </p:sp>
      <p:sp>
        <p:nvSpPr>
          <p:cNvPr id="22" name="Título 4"/>
          <p:cNvSpPr>
            <a:spLocks noGrp="1"/>
          </p:cNvSpPr>
          <p:nvPr>
            <p:ph type="title"/>
          </p:nvPr>
        </p:nvSpPr>
        <p:spPr>
          <a:xfrm>
            <a:off x="132260" y="16977"/>
            <a:ext cx="8920299" cy="68841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+mn-lt"/>
              </a:rPr>
              <a:t>INVESTIMENTO EM TRANSMISSÃO</a:t>
            </a:r>
            <a:endParaRPr lang="pt-BR" sz="2400" b="1" dirty="0">
              <a:latin typeface="+mn-lt"/>
            </a:endParaRPr>
          </a:p>
        </p:txBody>
      </p:sp>
      <p:sp>
        <p:nvSpPr>
          <p:cNvPr id="23" name="Pentágono 22"/>
          <p:cNvSpPr/>
          <p:nvPr/>
        </p:nvSpPr>
        <p:spPr>
          <a:xfrm>
            <a:off x="158751" y="1040329"/>
            <a:ext cx="7470774" cy="502721"/>
          </a:xfrm>
          <a:prstGeom prst="homePlate">
            <a:avLst/>
          </a:prstGeom>
          <a:solidFill>
            <a:srgbClr val="2E94B9"/>
          </a:solidFill>
          <a:ln>
            <a:solidFill>
              <a:srgbClr val="2E94B9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bg1"/>
                </a:solidFill>
              </a:rPr>
              <a:t>EMPREENDIMENTOS COM ESTUDOS </a:t>
            </a:r>
            <a:r>
              <a:rPr lang="pt-BR" sz="2400" b="1" dirty="0" smtClean="0">
                <a:solidFill>
                  <a:schemeClr val="bg1"/>
                </a:solidFill>
              </a:rPr>
              <a:t>EM ANDAMENTO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50" name="Elipse 49"/>
          <p:cNvSpPr/>
          <p:nvPr/>
        </p:nvSpPr>
        <p:spPr>
          <a:xfrm rot="2196180">
            <a:off x="4458864" y="4537991"/>
            <a:ext cx="1740204" cy="2071860"/>
          </a:xfrm>
          <a:prstGeom prst="ellipse">
            <a:avLst/>
          </a:prstGeom>
          <a:noFill/>
          <a:ln w="22225">
            <a:solidFill>
              <a:srgbClr val="904E1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45" name="Elipse 44"/>
          <p:cNvSpPr/>
          <p:nvPr/>
        </p:nvSpPr>
        <p:spPr>
          <a:xfrm>
            <a:off x="5340044" y="2726178"/>
            <a:ext cx="1904794" cy="1968016"/>
          </a:xfrm>
          <a:prstGeom prst="ellipse">
            <a:avLst/>
          </a:prstGeom>
          <a:noFill/>
          <a:ln w="22225">
            <a:solidFill>
              <a:srgbClr val="904E1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2" name="Elipse 11"/>
          <p:cNvSpPr/>
          <p:nvPr/>
        </p:nvSpPr>
        <p:spPr>
          <a:xfrm rot="20905308">
            <a:off x="3991510" y="2463107"/>
            <a:ext cx="1304325" cy="2719640"/>
          </a:xfrm>
          <a:prstGeom prst="ellipse">
            <a:avLst/>
          </a:prstGeom>
          <a:noFill/>
          <a:ln w="22225">
            <a:solidFill>
              <a:srgbClr val="904E1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 dirty="0"/>
          </a:p>
        </p:txBody>
      </p:sp>
      <p:sp>
        <p:nvSpPr>
          <p:cNvPr id="38" name="Elipse 37"/>
          <p:cNvSpPr/>
          <p:nvPr/>
        </p:nvSpPr>
        <p:spPr>
          <a:xfrm rot="20905308">
            <a:off x="2241586" y="1966564"/>
            <a:ext cx="1588254" cy="1757194"/>
          </a:xfrm>
          <a:prstGeom prst="ellipse">
            <a:avLst/>
          </a:prstGeom>
          <a:noFill/>
          <a:ln w="22225">
            <a:solidFill>
              <a:srgbClr val="904E1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575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680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2"/>
          <a:stretch/>
        </p:blipFill>
        <p:spPr>
          <a:xfrm>
            <a:off x="-3437" y="5476315"/>
            <a:ext cx="9142858" cy="138169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956723" y="1977926"/>
            <a:ext cx="54006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algn="ctr"/>
            <a:r>
              <a:rPr lang="pt-BR" sz="4400" b="1" dirty="0" smtClean="0">
                <a:cs typeface="David" panose="020E0502060401010101" pitchFamily="34" charset="-79"/>
              </a:rPr>
              <a:t>EMPREENDIMENTOS</a:t>
            </a:r>
          </a:p>
          <a:p>
            <a:pPr marL="85725" algn="ctr"/>
            <a:r>
              <a:rPr lang="pt-BR" sz="4400" b="1" dirty="0" smtClean="0">
                <a:cs typeface="David" panose="020E0502060401010101" pitchFamily="34" charset="-79"/>
              </a:rPr>
              <a:t>JÁ CONTRATADOS</a:t>
            </a:r>
            <a:endParaRPr lang="pt-BR" sz="4400" b="1" dirty="0"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8479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930"/>
            <a:ext cx="9144000" cy="909638"/>
          </a:xfrm>
          <a:prstGeom prst="rect">
            <a:avLst/>
          </a:prstGeom>
        </p:spPr>
      </p:pic>
      <p:sp>
        <p:nvSpPr>
          <p:cNvPr id="8" name="Retângulo de cantos arredondados 7"/>
          <p:cNvSpPr/>
          <p:nvPr/>
        </p:nvSpPr>
        <p:spPr>
          <a:xfrm>
            <a:off x="765544" y="1403129"/>
            <a:ext cx="7644809" cy="269590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sz="3100" b="1" dirty="0" smtClean="0">
                <a:solidFill>
                  <a:schemeClr val="tx1"/>
                </a:solidFill>
              </a:rPr>
              <a:t>EMPREENDIMENTOS JÁ CONTRATADOS</a:t>
            </a:r>
          </a:p>
          <a:p>
            <a:pPr algn="ctr"/>
            <a:r>
              <a:rPr lang="pt-BR" sz="3100" b="1" dirty="0" smtClean="0">
                <a:solidFill>
                  <a:schemeClr val="tx1"/>
                </a:solidFill>
              </a:rPr>
              <a:t> INVESTIMENTOS </a:t>
            </a:r>
            <a:r>
              <a:rPr lang="pt-BR" sz="3100" b="1" dirty="0">
                <a:solidFill>
                  <a:schemeClr val="tx1"/>
                </a:solidFill>
              </a:rPr>
              <a:t>A REALIZAR </a:t>
            </a:r>
            <a:r>
              <a:rPr lang="pt-BR" sz="3100" b="1" dirty="0" smtClean="0">
                <a:solidFill>
                  <a:schemeClr val="tx1"/>
                </a:solidFill>
              </a:rPr>
              <a:t>- 2015 A 2018</a:t>
            </a:r>
          </a:p>
          <a:p>
            <a:pPr algn="ctr"/>
            <a:r>
              <a:rPr lang="pt-BR" sz="5800" b="1" dirty="0" smtClean="0">
                <a:solidFill>
                  <a:schemeClr val="tx1"/>
                </a:solidFill>
              </a:rPr>
              <a:t>R</a:t>
            </a:r>
            <a:r>
              <a:rPr lang="pt-BR" sz="5800" b="1" dirty="0">
                <a:solidFill>
                  <a:schemeClr val="tx1"/>
                </a:solidFill>
              </a:rPr>
              <a:t>$ </a:t>
            </a:r>
            <a:r>
              <a:rPr lang="pt-BR" sz="5800" b="1" dirty="0" smtClean="0">
                <a:solidFill>
                  <a:schemeClr val="tx1"/>
                </a:solidFill>
              </a:rPr>
              <a:t>114 </a:t>
            </a:r>
            <a:r>
              <a:rPr lang="pt-BR" sz="5800" b="1" dirty="0">
                <a:solidFill>
                  <a:schemeClr val="tx1"/>
                </a:solidFill>
              </a:rPr>
              <a:t>bilhões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605072" y="4490519"/>
            <a:ext cx="3453897" cy="1691488"/>
          </a:xfrm>
          <a:prstGeom prst="roundRect">
            <a:avLst/>
          </a:prstGeom>
          <a:gradFill>
            <a:gsLst>
              <a:gs pos="0">
                <a:srgbClr val="20D6F1"/>
              </a:gs>
              <a:gs pos="9000">
                <a:srgbClr val="2E94B9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GERAÇÃO DE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 ENERGIA ELÉTRICA</a:t>
            </a:r>
          </a:p>
          <a:p>
            <a:pPr algn="ctr">
              <a:lnSpc>
                <a:spcPct val="150000"/>
              </a:lnSpc>
            </a:pPr>
            <a:r>
              <a:rPr lang="pt-BR" sz="3200" b="1" dirty="0" smtClean="0">
                <a:solidFill>
                  <a:schemeClr val="bg1"/>
                </a:solidFill>
              </a:rPr>
              <a:t>R$ </a:t>
            </a:r>
            <a:r>
              <a:rPr lang="pt-BR" sz="3200" b="1" dirty="0" smtClean="0">
                <a:solidFill>
                  <a:schemeClr val="bg1">
                    <a:lumMod val="95000"/>
                  </a:schemeClr>
                </a:solidFill>
              </a:rPr>
              <a:t>92</a:t>
            </a:r>
            <a:r>
              <a:rPr lang="pt-BR" sz="3200" b="1" dirty="0" smtClean="0">
                <a:solidFill>
                  <a:schemeClr val="bg1"/>
                </a:solidFill>
              </a:rPr>
              <a:t> bilhões</a:t>
            </a:r>
            <a:endParaRPr lang="pt-BR" sz="3200" b="1" dirty="0">
              <a:solidFill>
                <a:schemeClr val="bg1"/>
              </a:solidFill>
            </a:endParaRPr>
          </a:p>
        </p:txBody>
      </p:sp>
      <p:cxnSp>
        <p:nvCxnSpPr>
          <p:cNvPr id="16" name="Conector reto 15"/>
          <p:cNvCxnSpPr/>
          <p:nvPr/>
        </p:nvCxnSpPr>
        <p:spPr>
          <a:xfrm flipV="1">
            <a:off x="5291081" y="5323807"/>
            <a:ext cx="2888055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7760388" y="6283478"/>
            <a:ext cx="7986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 smtClean="0"/>
              <a:t>Fonte: EPE</a:t>
            </a:r>
            <a:endParaRPr lang="pt-BR" sz="1100" i="1" dirty="0"/>
          </a:p>
        </p:txBody>
      </p:sp>
      <p:sp>
        <p:nvSpPr>
          <p:cNvPr id="18" name="Título 4"/>
          <p:cNvSpPr>
            <a:spLocks noGrp="1"/>
          </p:cNvSpPr>
          <p:nvPr>
            <p:ph type="title"/>
          </p:nvPr>
        </p:nvSpPr>
        <p:spPr>
          <a:xfrm>
            <a:off x="132260" y="16977"/>
            <a:ext cx="8920299" cy="68841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+mn-lt"/>
              </a:rPr>
              <a:t>INVESTIMENTO EM ENERGIA ELÉTRICA</a:t>
            </a:r>
            <a:endParaRPr lang="pt-BR" sz="1800" b="1" dirty="0">
              <a:latin typeface="+mn-lt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5091347" y="4509569"/>
            <a:ext cx="3453897" cy="1691488"/>
          </a:xfrm>
          <a:prstGeom prst="roundRect">
            <a:avLst/>
          </a:prstGeom>
          <a:gradFill>
            <a:gsLst>
              <a:gs pos="0">
                <a:srgbClr val="20D6F1"/>
              </a:gs>
              <a:gs pos="9000">
                <a:srgbClr val="2E94B9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TRANSMISSÃO DE ENERGIA ELÉTRICA</a:t>
            </a:r>
          </a:p>
          <a:p>
            <a:pPr algn="ctr">
              <a:lnSpc>
                <a:spcPct val="150000"/>
              </a:lnSpc>
            </a:pPr>
            <a:r>
              <a:rPr lang="pt-BR" sz="3200" b="1" dirty="0" smtClean="0">
                <a:solidFill>
                  <a:schemeClr val="bg1"/>
                </a:solidFill>
              </a:rPr>
              <a:t>R$ 22 bilhões</a:t>
            </a:r>
            <a:endParaRPr lang="pt-BR" sz="3200" b="1" dirty="0">
              <a:solidFill>
                <a:schemeClr val="bg1"/>
              </a:solidFill>
            </a:endParaRPr>
          </a:p>
        </p:txBody>
      </p:sp>
      <p:cxnSp>
        <p:nvCxnSpPr>
          <p:cNvPr id="19" name="Conector reto 18"/>
          <p:cNvCxnSpPr/>
          <p:nvPr/>
        </p:nvCxnSpPr>
        <p:spPr>
          <a:xfrm flipV="1">
            <a:off x="896293" y="5430095"/>
            <a:ext cx="2888055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V="1">
            <a:off x="5380779" y="5431513"/>
            <a:ext cx="2888055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211" y="-47625"/>
            <a:ext cx="889120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9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930"/>
            <a:ext cx="9144000" cy="909638"/>
          </a:xfrm>
          <a:prstGeom prst="rect">
            <a:avLst/>
          </a:prstGeom>
        </p:spPr>
      </p:pic>
      <p:sp>
        <p:nvSpPr>
          <p:cNvPr id="18" name="Título 4"/>
          <p:cNvSpPr>
            <a:spLocks noGrp="1"/>
          </p:cNvSpPr>
          <p:nvPr>
            <p:ph type="title"/>
          </p:nvPr>
        </p:nvSpPr>
        <p:spPr>
          <a:xfrm>
            <a:off x="132260" y="16977"/>
            <a:ext cx="8920299" cy="68841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+mn-lt"/>
              </a:rPr>
              <a:t>INVESTIMENTO EM GERAÇÃO</a:t>
            </a:r>
            <a:endParaRPr lang="pt-BR" sz="1800" b="1" dirty="0">
              <a:latin typeface="+mn-lt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4752772" y="5000894"/>
            <a:ext cx="24545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 smtClean="0"/>
              <a:t>Fonte: Acompanhamento Mensal CMSE</a:t>
            </a:r>
            <a:endParaRPr lang="pt-BR" sz="1100" i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9053" y="6251550"/>
            <a:ext cx="91188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i="1" dirty="0" smtClean="0"/>
              <a:t>(*) Valores Estimados</a:t>
            </a:r>
          </a:p>
          <a:p>
            <a:pPr algn="just"/>
            <a:r>
              <a:rPr lang="pt-BR" sz="1100" i="1" dirty="0" smtClean="0"/>
              <a:t>Nota: Parte dos  investimentos relativos aos empreendimentos que entram em operação comercial até 2018, principalmente hidrelétricos, foram realizados antes de agosto de 2015 e não constam na tabela (por exemplo, UHE Belo Monte com 11.233 MW)</a:t>
            </a:r>
            <a:endParaRPr lang="pt-BR" sz="1100" i="1" dirty="0"/>
          </a:p>
        </p:txBody>
      </p:sp>
      <p:sp>
        <p:nvSpPr>
          <p:cNvPr id="21" name="Pentágono 20"/>
          <p:cNvSpPr/>
          <p:nvPr/>
        </p:nvSpPr>
        <p:spPr>
          <a:xfrm>
            <a:off x="158748" y="1040329"/>
            <a:ext cx="8722702" cy="502721"/>
          </a:xfrm>
          <a:prstGeom prst="homePlate">
            <a:avLst/>
          </a:prstGeom>
          <a:solidFill>
            <a:srgbClr val="2E94B9"/>
          </a:solidFill>
          <a:ln>
            <a:solidFill>
              <a:srgbClr val="2E94B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EMPREENDIMENTOS  EM ANDAMENTO – CONCLUSÃO 2015-2018</a:t>
            </a: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609" y="-55118"/>
            <a:ext cx="836209" cy="836209"/>
          </a:xfrm>
          <a:prstGeom prst="rect">
            <a:avLst/>
          </a:prstGeom>
        </p:spPr>
      </p:pic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655883"/>
              </p:ext>
            </p:extLst>
          </p:nvPr>
        </p:nvGraphicFramePr>
        <p:xfrm>
          <a:off x="2150765" y="1768110"/>
          <a:ext cx="5042516" cy="3235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65142"/>
                <a:gridCol w="207737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Usinas</a:t>
                      </a:r>
                      <a:endParaRPr lang="pt-BR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2E94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Potência </a:t>
                      </a:r>
                    </a:p>
                    <a:p>
                      <a:pPr algn="ctr"/>
                      <a:r>
                        <a:rPr lang="pt-BR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(MW)</a:t>
                      </a:r>
                      <a:endParaRPr lang="pt-BR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2E94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b="1" dirty="0" smtClean="0">
                          <a:latin typeface="+mn-lt"/>
                        </a:rPr>
                        <a:t>   Hidrelétricas</a:t>
                      </a:r>
                      <a:endParaRPr lang="pt-BR" b="1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latin typeface="+mn-lt"/>
                        </a:rPr>
                        <a:t>17.326</a:t>
                      </a:r>
                      <a:endParaRPr lang="pt-BR" b="1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b="1" dirty="0" smtClean="0">
                          <a:latin typeface="+mn-lt"/>
                        </a:rPr>
                        <a:t>   PCH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latin typeface="+mn-lt"/>
                        </a:rPr>
                        <a:t>583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b="1" dirty="0" smtClean="0">
                          <a:latin typeface="+mn-lt"/>
                        </a:rPr>
                        <a:t>   Eólicas</a:t>
                      </a:r>
                      <a:endParaRPr lang="pt-BR" b="1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latin typeface="+mn-lt"/>
                        </a:rPr>
                        <a:t>9.565</a:t>
                      </a:r>
                      <a:endParaRPr lang="pt-BR" b="1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b="1" dirty="0" smtClean="0">
                          <a:latin typeface="+mn-lt"/>
                        </a:rPr>
                        <a:t>   Solar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latin typeface="+mn-lt"/>
                        </a:rPr>
                        <a:t>890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b="1" dirty="0" smtClean="0">
                          <a:latin typeface="+mn-lt"/>
                        </a:rPr>
                        <a:t>   Termelétricas</a:t>
                      </a:r>
                      <a:r>
                        <a:rPr lang="pt-BR" b="1" baseline="0" dirty="0" smtClean="0">
                          <a:latin typeface="+mn-lt"/>
                        </a:rPr>
                        <a:t> a </a:t>
                      </a:r>
                      <a:r>
                        <a:rPr lang="pt-BR" b="1" dirty="0" smtClean="0">
                          <a:latin typeface="+mn-lt"/>
                        </a:rPr>
                        <a:t>Biomassa</a:t>
                      </a:r>
                      <a:endParaRPr lang="pt-BR" b="1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latin typeface="+mn-lt"/>
                        </a:rPr>
                        <a:t>1.327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b="1" dirty="0" smtClean="0">
                          <a:latin typeface="+mn-lt"/>
                        </a:rPr>
                        <a:t>   Termelétricas</a:t>
                      </a:r>
                      <a:r>
                        <a:rPr lang="pt-BR" b="1" baseline="0" dirty="0" smtClean="0">
                          <a:latin typeface="+mn-lt"/>
                        </a:rPr>
                        <a:t> Fósseis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latin typeface="+mn-lt"/>
                        </a:rPr>
                        <a:t>5.331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   TOTAL</a:t>
                      </a:r>
                      <a:endParaRPr lang="pt-BR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2E94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35.022</a:t>
                      </a:r>
                      <a:endParaRPr lang="pt-BR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2E94B9"/>
                    </a:solidFill>
                  </a:tcPr>
                </a:tc>
              </a:tr>
            </a:tbl>
          </a:graphicData>
        </a:graphic>
      </p:graphicFrame>
      <p:sp>
        <p:nvSpPr>
          <p:cNvPr id="10" name="Retângulo de cantos arredondados 9"/>
          <p:cNvSpPr/>
          <p:nvPr/>
        </p:nvSpPr>
        <p:spPr>
          <a:xfrm>
            <a:off x="3018158" y="5289663"/>
            <a:ext cx="3781425" cy="1073955"/>
          </a:xfrm>
          <a:prstGeom prst="roundRect">
            <a:avLst/>
          </a:prstGeom>
          <a:gradFill>
            <a:gsLst>
              <a:gs pos="0">
                <a:srgbClr val="20D6F1"/>
              </a:gs>
              <a:gs pos="8000">
                <a:srgbClr val="2E94B9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R$ 92 bilhões*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2" name="Retângulo de cantos arredondados 1"/>
          <p:cNvSpPr/>
          <p:nvPr/>
        </p:nvSpPr>
        <p:spPr>
          <a:xfrm>
            <a:off x="2181225" y="3181350"/>
            <a:ext cx="4953000" cy="1066800"/>
          </a:xfrm>
          <a:prstGeom prst="round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559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930"/>
            <a:ext cx="9144000" cy="909638"/>
          </a:xfrm>
          <a:prstGeom prst="rect">
            <a:avLst/>
          </a:prstGeom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051961"/>
              </p:ext>
            </p:extLst>
          </p:nvPr>
        </p:nvGraphicFramePr>
        <p:xfrm>
          <a:off x="1162050" y="2349502"/>
          <a:ext cx="6457950" cy="13833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28975"/>
                <a:gridCol w="3228975"/>
              </a:tblGrid>
              <a:tr h="875872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EXTENSÃO DE</a:t>
                      </a:r>
                      <a:r>
                        <a:rPr lang="pt-BR" b="1" baseline="0" dirty="0" smtClean="0"/>
                        <a:t> LINHAS DE TRANSMISSÃO</a:t>
                      </a:r>
                      <a:r>
                        <a:rPr lang="pt-BR" b="1" dirty="0" smtClean="0"/>
                        <a:t> (km)</a:t>
                      </a:r>
                      <a:endParaRPr lang="pt-BR" b="1" dirty="0"/>
                    </a:p>
                  </a:txBody>
                  <a:tcPr anchor="ctr">
                    <a:solidFill>
                      <a:srgbClr val="2E94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INVESTIMENTO *</a:t>
                      </a:r>
                      <a:r>
                        <a:rPr lang="pt-BR" b="1" baseline="0" dirty="0" smtClean="0"/>
                        <a:t> (R$ bilhões)</a:t>
                      </a:r>
                      <a:endParaRPr lang="pt-BR" b="1" dirty="0"/>
                    </a:p>
                  </a:txBody>
                  <a:tcPr anchor="ctr">
                    <a:solidFill>
                      <a:srgbClr val="2E94B9"/>
                    </a:solidFill>
                  </a:tcPr>
                </a:tc>
              </a:tr>
              <a:tr h="50745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40.000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3984542" y="3779899"/>
            <a:ext cx="3438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 smtClean="0"/>
              <a:t>Fonte: EPE, com base no Acompanhamento Mensal CMSE</a:t>
            </a:r>
            <a:endParaRPr lang="pt-BR" sz="1100" i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055095" y="4171700"/>
            <a:ext cx="2476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 smtClean="0"/>
              <a:t>* Inclui investimento em subestações</a:t>
            </a:r>
            <a:endParaRPr lang="pt-BR" sz="1200" i="1" dirty="0"/>
          </a:p>
        </p:txBody>
      </p:sp>
      <p:sp>
        <p:nvSpPr>
          <p:cNvPr id="11" name="Pentágono 10"/>
          <p:cNvSpPr/>
          <p:nvPr/>
        </p:nvSpPr>
        <p:spPr>
          <a:xfrm>
            <a:off x="158749" y="1040329"/>
            <a:ext cx="8683410" cy="502721"/>
          </a:xfrm>
          <a:prstGeom prst="homePlate">
            <a:avLst/>
          </a:prstGeom>
          <a:solidFill>
            <a:srgbClr val="2E94B9"/>
          </a:solidFill>
          <a:ln>
            <a:solidFill>
              <a:srgbClr val="2E94B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EMPREENDIMENTOS EM ANDAMENTO – CONCLUSÃO 2015-2018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13" name="Título 4"/>
          <p:cNvSpPr>
            <a:spLocks noGrp="1"/>
          </p:cNvSpPr>
          <p:nvPr>
            <p:ph type="title"/>
          </p:nvPr>
        </p:nvSpPr>
        <p:spPr>
          <a:xfrm>
            <a:off x="132260" y="16977"/>
            <a:ext cx="8920299" cy="68841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+mn-lt"/>
              </a:rPr>
              <a:t>INVESTIMENTO EM TRANSMISSÃO</a:t>
            </a:r>
            <a:endParaRPr lang="pt-BR" sz="1800" b="1" dirty="0">
              <a:latin typeface="+mn-lt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359" y="-57150"/>
            <a:ext cx="846591" cy="8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21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930"/>
            <a:ext cx="9144000" cy="909638"/>
          </a:xfrm>
          <a:prstGeom prst="rect">
            <a:avLst/>
          </a:prstGeom>
        </p:spPr>
      </p:pic>
      <p:sp>
        <p:nvSpPr>
          <p:cNvPr id="8" name="Retângulo de cantos arredondados 7"/>
          <p:cNvSpPr/>
          <p:nvPr/>
        </p:nvSpPr>
        <p:spPr>
          <a:xfrm>
            <a:off x="1113579" y="1123998"/>
            <a:ext cx="6907794" cy="2218099"/>
          </a:xfrm>
          <a:prstGeom prst="roundRect">
            <a:avLst/>
          </a:prstGeom>
          <a:gradFill>
            <a:gsLst>
              <a:gs pos="0">
                <a:srgbClr val="20D6F1"/>
              </a:gs>
              <a:gs pos="10000">
                <a:srgbClr val="2E94B9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EMPREENDIMENTOS A CONTRATAR DE </a:t>
            </a:r>
            <a:endParaRPr lang="pt-BR" sz="24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AGO/2015 </a:t>
            </a:r>
            <a:r>
              <a:rPr lang="pt-BR" sz="2400" b="1" dirty="0">
                <a:solidFill>
                  <a:schemeClr val="bg1"/>
                </a:solidFill>
              </a:rPr>
              <a:t>A DEZ/2018</a:t>
            </a:r>
          </a:p>
          <a:p>
            <a:pPr algn="ctr"/>
            <a:r>
              <a:rPr lang="pt-BR" sz="6000" b="1" dirty="0">
                <a:solidFill>
                  <a:schemeClr val="bg1"/>
                </a:solidFill>
              </a:rPr>
              <a:t>R$ 186 bilhões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1113579" y="3542007"/>
            <a:ext cx="3453897" cy="169148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sz="3200" b="1" dirty="0">
                <a:solidFill>
                  <a:schemeClr val="tx1"/>
                </a:solidFill>
              </a:rPr>
              <a:t>INVESTIMENTO </a:t>
            </a:r>
          </a:p>
          <a:p>
            <a:pPr algn="ctr"/>
            <a:r>
              <a:rPr lang="pt-BR" sz="3200" b="1" dirty="0">
                <a:solidFill>
                  <a:schemeClr val="tx1"/>
                </a:solidFill>
              </a:rPr>
              <a:t>ATÉ 2018</a:t>
            </a:r>
          </a:p>
          <a:p>
            <a:pPr algn="ctr"/>
            <a:r>
              <a:rPr lang="pt-BR" sz="3200" b="1" dirty="0">
                <a:solidFill>
                  <a:schemeClr val="tx1"/>
                </a:solidFill>
              </a:rPr>
              <a:t>R$ 81 bilhões</a:t>
            </a:r>
          </a:p>
        </p:txBody>
      </p:sp>
      <p:cxnSp>
        <p:nvCxnSpPr>
          <p:cNvPr id="15" name="Conector reto 14"/>
          <p:cNvCxnSpPr/>
          <p:nvPr/>
        </p:nvCxnSpPr>
        <p:spPr>
          <a:xfrm flipV="1">
            <a:off x="1404800" y="4587461"/>
            <a:ext cx="288805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flipV="1">
            <a:off x="5014671" y="4375295"/>
            <a:ext cx="2888055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8268833" y="6507104"/>
            <a:ext cx="7986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 smtClean="0"/>
              <a:t>Fonte: EPE</a:t>
            </a:r>
            <a:endParaRPr lang="pt-BR" sz="1100" i="1" dirty="0"/>
          </a:p>
        </p:txBody>
      </p:sp>
      <p:sp>
        <p:nvSpPr>
          <p:cNvPr id="18" name="Título 4"/>
          <p:cNvSpPr>
            <a:spLocks noGrp="1"/>
          </p:cNvSpPr>
          <p:nvPr>
            <p:ph type="title"/>
          </p:nvPr>
        </p:nvSpPr>
        <p:spPr>
          <a:xfrm>
            <a:off x="132260" y="16977"/>
            <a:ext cx="8920299" cy="68841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+mn-lt"/>
              </a:rPr>
              <a:t>INVESTIMENTO EM ENERGIA ELÉTRICA</a:t>
            </a:r>
            <a:endParaRPr lang="pt-BR" sz="1800" b="1" dirty="0">
              <a:latin typeface="+mn-lt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4814937" y="3561057"/>
            <a:ext cx="3453897" cy="169148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sz="3200" b="1" dirty="0">
                <a:solidFill>
                  <a:schemeClr val="tx1"/>
                </a:solidFill>
              </a:rPr>
              <a:t>INVESTIMENTO</a:t>
            </a:r>
          </a:p>
          <a:p>
            <a:pPr algn="ctr"/>
            <a:r>
              <a:rPr lang="pt-BR" sz="3200" b="1" dirty="0">
                <a:solidFill>
                  <a:schemeClr val="tx1"/>
                </a:solidFill>
              </a:rPr>
              <a:t>APÓS 2018</a:t>
            </a:r>
          </a:p>
          <a:p>
            <a:pPr algn="ctr"/>
            <a:r>
              <a:rPr lang="pt-BR" sz="3200" b="1" dirty="0">
                <a:solidFill>
                  <a:schemeClr val="tx1"/>
                </a:solidFill>
              </a:rPr>
              <a:t>R$ 105 bilhões</a:t>
            </a:r>
          </a:p>
        </p:txBody>
      </p:sp>
      <p:cxnSp>
        <p:nvCxnSpPr>
          <p:cNvPr id="12" name="Conector reto 11"/>
          <p:cNvCxnSpPr/>
          <p:nvPr/>
        </p:nvCxnSpPr>
        <p:spPr>
          <a:xfrm flipV="1">
            <a:off x="5104369" y="4594715"/>
            <a:ext cx="288805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Retângulo de cantos arredondados 10"/>
          <p:cNvSpPr/>
          <p:nvPr/>
        </p:nvSpPr>
        <p:spPr>
          <a:xfrm>
            <a:off x="988829" y="5473551"/>
            <a:ext cx="3639604" cy="1033553"/>
          </a:xfrm>
          <a:prstGeom prst="roundRect">
            <a:avLst/>
          </a:prstGeom>
          <a:gradFill>
            <a:gsLst>
              <a:gs pos="0">
                <a:srgbClr val="20D6F1"/>
              </a:gs>
              <a:gs pos="10000">
                <a:srgbClr val="2E94B9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chemeClr val="bg1"/>
                </a:solidFill>
              </a:rPr>
              <a:t>Geração – R$ 42 bilhões Transmissão – R$ 39 bilhões</a:t>
            </a:r>
            <a:endParaRPr lang="pt-BR" sz="2200" b="1" dirty="0">
              <a:solidFill>
                <a:schemeClr val="bg1"/>
              </a:solidFill>
            </a:endParaRP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4814937" y="5473550"/>
            <a:ext cx="3639604" cy="1033553"/>
          </a:xfrm>
          <a:prstGeom prst="roundRect">
            <a:avLst/>
          </a:prstGeom>
          <a:gradFill>
            <a:gsLst>
              <a:gs pos="0">
                <a:srgbClr val="20D6F1"/>
              </a:gs>
              <a:gs pos="10000">
                <a:srgbClr val="2E94B9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chemeClr val="bg1"/>
                </a:solidFill>
              </a:rPr>
              <a:t>Geração – R$ 74 bilhões Transmissão – R$ 31 bilhões</a:t>
            </a:r>
            <a:endParaRPr lang="pt-BR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35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930"/>
            <a:ext cx="9144000" cy="909638"/>
          </a:xfrm>
          <a:prstGeom prst="rect">
            <a:avLst/>
          </a:prstGeom>
        </p:spPr>
      </p:pic>
      <p:sp>
        <p:nvSpPr>
          <p:cNvPr id="8" name="Retângulo de cantos arredondados 7"/>
          <p:cNvSpPr/>
          <p:nvPr/>
        </p:nvSpPr>
        <p:spPr>
          <a:xfrm>
            <a:off x="1113579" y="3932936"/>
            <a:ext cx="6907794" cy="112760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INVESTIMENTOS A EXECUTAR ATÉ 2018</a:t>
            </a:r>
          </a:p>
          <a:p>
            <a:pPr algn="ctr"/>
            <a:r>
              <a:rPr lang="pt-BR" sz="4200" b="1" dirty="0" smtClean="0">
                <a:solidFill>
                  <a:schemeClr val="tx1"/>
                </a:solidFill>
              </a:rPr>
              <a:t>R</a:t>
            </a:r>
            <a:r>
              <a:rPr lang="pt-BR" sz="4200" b="1" dirty="0">
                <a:solidFill>
                  <a:schemeClr val="tx1"/>
                </a:solidFill>
              </a:rPr>
              <a:t>$ </a:t>
            </a:r>
            <a:r>
              <a:rPr lang="pt-BR" sz="4200" b="1" dirty="0" smtClean="0">
                <a:solidFill>
                  <a:schemeClr val="tx1"/>
                </a:solidFill>
              </a:rPr>
              <a:t>195 </a:t>
            </a:r>
            <a:r>
              <a:rPr lang="pt-BR" sz="4200" b="1" dirty="0">
                <a:solidFill>
                  <a:schemeClr val="tx1"/>
                </a:solidFill>
              </a:rPr>
              <a:t>bilhões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946917" y="1305071"/>
            <a:ext cx="3453897" cy="1277275"/>
          </a:xfrm>
          <a:prstGeom prst="roundRect">
            <a:avLst/>
          </a:prstGeom>
          <a:solidFill>
            <a:srgbClr val="2E94B9"/>
          </a:solidFill>
          <a:ln>
            <a:solidFill>
              <a:srgbClr val="2E94B9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A CONTRATAR</a:t>
            </a:r>
            <a:endParaRPr lang="pt-BR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BR" sz="3200" b="1" dirty="0" smtClean="0">
                <a:solidFill>
                  <a:schemeClr val="bg1"/>
                </a:solidFill>
              </a:rPr>
              <a:t>R$ 81 bilhões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8159696" y="6496637"/>
            <a:ext cx="7986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 smtClean="0"/>
              <a:t>Fonte: EPE</a:t>
            </a:r>
            <a:endParaRPr lang="pt-BR" sz="1100" i="1" dirty="0"/>
          </a:p>
        </p:txBody>
      </p:sp>
      <p:sp>
        <p:nvSpPr>
          <p:cNvPr id="18" name="Título 4"/>
          <p:cNvSpPr>
            <a:spLocks noGrp="1"/>
          </p:cNvSpPr>
          <p:nvPr>
            <p:ph type="title"/>
          </p:nvPr>
        </p:nvSpPr>
        <p:spPr>
          <a:xfrm>
            <a:off x="132260" y="16977"/>
            <a:ext cx="8920299" cy="68841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 smtClean="0">
                <a:latin typeface="+mn-lt"/>
              </a:rPr>
              <a:t>INVESTIMENTOS A REALIZAR DE 2015 A 2018</a:t>
            </a:r>
            <a:br>
              <a:rPr lang="pt-BR" sz="3600" b="1" dirty="0" smtClean="0">
                <a:latin typeface="+mn-lt"/>
              </a:rPr>
            </a:br>
            <a:r>
              <a:rPr lang="pt-BR" sz="2700" b="1" dirty="0" smtClean="0">
                <a:solidFill>
                  <a:srgbClr val="0A26F6"/>
                </a:solidFill>
                <a:latin typeface="+mn-lt"/>
              </a:rPr>
              <a:t>(inclui parcela do PIEE e contratações anteriores)</a:t>
            </a:r>
            <a:endParaRPr lang="pt-BR" sz="2700" b="1" dirty="0">
              <a:solidFill>
                <a:srgbClr val="0A26F6"/>
              </a:solidFill>
              <a:latin typeface="+mn-lt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4841888" y="1305071"/>
            <a:ext cx="3453897" cy="1277275"/>
          </a:xfrm>
          <a:prstGeom prst="roundRect">
            <a:avLst/>
          </a:prstGeom>
          <a:gradFill>
            <a:gsLst>
              <a:gs pos="0">
                <a:srgbClr val="20D6F1"/>
              </a:gs>
              <a:gs pos="8000">
                <a:srgbClr val="2E94B9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JÁ CONTRATADOS</a:t>
            </a:r>
          </a:p>
          <a:p>
            <a:pPr algn="ctr">
              <a:lnSpc>
                <a:spcPct val="150000"/>
              </a:lnSpc>
            </a:pPr>
            <a:r>
              <a:rPr lang="pt-BR" sz="3200" b="1" dirty="0" smtClean="0">
                <a:solidFill>
                  <a:schemeClr val="bg1"/>
                </a:solidFill>
              </a:rPr>
              <a:t>R$ 114 bilhões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946917" y="2794997"/>
            <a:ext cx="3453897" cy="701748"/>
          </a:xfrm>
          <a:prstGeom prst="roundRect">
            <a:avLst/>
          </a:prstGeom>
          <a:solidFill>
            <a:srgbClr val="2E94B9"/>
          </a:solidFill>
          <a:ln>
            <a:solidFill>
              <a:srgbClr val="2E94B9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GERAÇÃO – R$ 42 bilhões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</a:rPr>
              <a:t>TRANSMISSÃO – R$ 39 bilhões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4841887" y="2794996"/>
            <a:ext cx="3453897" cy="701749"/>
          </a:xfrm>
          <a:prstGeom prst="roundRect">
            <a:avLst/>
          </a:prstGeom>
          <a:gradFill>
            <a:gsLst>
              <a:gs pos="0">
                <a:srgbClr val="20D6F1"/>
              </a:gs>
              <a:gs pos="8000">
                <a:srgbClr val="2E94B9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GERAÇÃO – R$ 92 bilhões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TRANSMISSÃO – R$ 22 bilhões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1497592" y="5293752"/>
            <a:ext cx="3069884" cy="950267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GERAÇÃO</a:t>
            </a:r>
          </a:p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R</a:t>
            </a:r>
            <a:r>
              <a:rPr lang="pt-BR" sz="2000" b="1" dirty="0">
                <a:solidFill>
                  <a:schemeClr val="tx1"/>
                </a:solidFill>
              </a:rPr>
              <a:t>$ </a:t>
            </a:r>
            <a:r>
              <a:rPr lang="pt-BR" sz="2000" b="1" dirty="0" smtClean="0">
                <a:solidFill>
                  <a:schemeClr val="tx1"/>
                </a:solidFill>
              </a:rPr>
              <a:t>134 </a:t>
            </a:r>
            <a:r>
              <a:rPr lang="pt-BR" sz="2000" b="1" dirty="0">
                <a:solidFill>
                  <a:schemeClr val="tx1"/>
                </a:solidFill>
              </a:rPr>
              <a:t>bilhões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4720856" y="5293388"/>
            <a:ext cx="3069884" cy="950267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TRANSMISSÃO</a:t>
            </a:r>
          </a:p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R</a:t>
            </a:r>
            <a:r>
              <a:rPr lang="pt-BR" sz="2000" b="1" dirty="0">
                <a:solidFill>
                  <a:schemeClr val="tx1"/>
                </a:solidFill>
              </a:rPr>
              <a:t>$ </a:t>
            </a:r>
            <a:r>
              <a:rPr lang="pt-BR" sz="2000" b="1" dirty="0" smtClean="0">
                <a:solidFill>
                  <a:schemeClr val="tx1"/>
                </a:solidFill>
              </a:rPr>
              <a:t>61 </a:t>
            </a:r>
            <a:r>
              <a:rPr lang="pt-BR" sz="2000" b="1" dirty="0">
                <a:solidFill>
                  <a:schemeClr val="tx1"/>
                </a:solidFill>
              </a:rPr>
              <a:t>bilhões</a:t>
            </a:r>
          </a:p>
        </p:txBody>
      </p:sp>
    </p:spTree>
    <p:extLst>
      <p:ext uri="{BB962C8B-B14F-4D97-AF65-F5344CB8AC3E}">
        <p14:creationId xmlns:p14="http://schemas.microsoft.com/office/powerpoint/2010/main" val="51935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437"/>
            <a:ext cx="9144000" cy="692943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2"/>
          <a:stretch/>
        </p:blipFill>
        <p:spPr>
          <a:xfrm>
            <a:off x="-3437" y="5476315"/>
            <a:ext cx="9142858" cy="138169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46"/>
          <a:stretch/>
        </p:blipFill>
        <p:spPr>
          <a:xfrm>
            <a:off x="3257789" y="3822698"/>
            <a:ext cx="3215647" cy="119786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782" y="2203185"/>
            <a:ext cx="1176654" cy="643391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464553" y="3115687"/>
            <a:ext cx="2008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Ministério de </a:t>
            </a:r>
          </a:p>
          <a:p>
            <a:pPr algn="r"/>
            <a:r>
              <a:rPr lang="pt-B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Minas e Energia</a:t>
            </a:r>
            <a:endParaRPr lang="pt-BR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1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930"/>
            <a:ext cx="9144000" cy="90963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61" y="-45754"/>
            <a:ext cx="822957" cy="822957"/>
          </a:xfrm>
          <a:prstGeom prst="rect">
            <a:avLst/>
          </a:prstGeom>
        </p:spPr>
      </p:pic>
      <p:sp>
        <p:nvSpPr>
          <p:cNvPr id="22" name="Pentágono 21"/>
          <p:cNvSpPr/>
          <p:nvPr/>
        </p:nvSpPr>
        <p:spPr>
          <a:xfrm>
            <a:off x="158751" y="1040329"/>
            <a:ext cx="4617435" cy="502721"/>
          </a:xfrm>
          <a:prstGeom prst="homePlate">
            <a:avLst/>
          </a:prstGeom>
          <a:solidFill>
            <a:srgbClr val="2E94B9"/>
          </a:solidFill>
          <a:ln>
            <a:solidFill>
              <a:srgbClr val="2E94B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INVESTIMENTOS A CONTRATAR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26" name="Título 4"/>
          <p:cNvSpPr>
            <a:spLocks noGrp="1"/>
          </p:cNvSpPr>
          <p:nvPr>
            <p:ph type="title"/>
          </p:nvPr>
        </p:nvSpPr>
        <p:spPr>
          <a:xfrm>
            <a:off x="132260" y="16977"/>
            <a:ext cx="8920299" cy="68841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+mn-lt"/>
              </a:rPr>
              <a:t>INVESTIMENTO EM GERAÇÃO</a:t>
            </a:r>
            <a:endParaRPr lang="pt-BR" sz="2400" b="1" dirty="0">
              <a:latin typeface="+mn-lt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030312"/>
              </p:ext>
            </p:extLst>
          </p:nvPr>
        </p:nvGraphicFramePr>
        <p:xfrm>
          <a:off x="262444" y="2303097"/>
          <a:ext cx="4635794" cy="3200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81691"/>
                <a:gridCol w="2254103"/>
              </a:tblGrid>
              <a:tr h="502268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Usinas</a:t>
                      </a:r>
                      <a:endParaRPr lang="pt-BR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2E94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Potência </a:t>
                      </a:r>
                    </a:p>
                    <a:p>
                      <a:pPr algn="ctr"/>
                      <a:r>
                        <a:rPr lang="pt-BR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(MW)</a:t>
                      </a:r>
                      <a:endParaRPr lang="pt-BR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2E94B9"/>
                    </a:solidFill>
                  </a:tcPr>
                </a:tc>
              </a:tr>
              <a:tr h="287010">
                <a:tc>
                  <a:txBody>
                    <a:bodyPr/>
                    <a:lstStyle/>
                    <a:p>
                      <a:pPr algn="l"/>
                      <a:r>
                        <a:rPr lang="pt-BR" b="1" dirty="0" smtClean="0">
                          <a:latin typeface="+mn-lt"/>
                        </a:rPr>
                        <a:t>   Hidrelétricas</a:t>
                      </a:r>
                      <a:endParaRPr lang="pt-BR" b="1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latin typeface="+mn-lt"/>
                        </a:rPr>
                        <a:t>11.000</a:t>
                      </a:r>
                      <a:endParaRPr lang="pt-BR" b="1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87010">
                <a:tc>
                  <a:txBody>
                    <a:bodyPr/>
                    <a:lstStyle/>
                    <a:p>
                      <a:pPr algn="l"/>
                      <a:r>
                        <a:rPr lang="pt-BR" b="1" dirty="0" smtClean="0">
                          <a:latin typeface="+mn-lt"/>
                        </a:rPr>
                        <a:t>   PCH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latin typeface="+mn-lt"/>
                        </a:rPr>
                        <a:t>1.000 a 1.500</a:t>
                      </a:r>
                    </a:p>
                  </a:txBody>
                  <a:tcPr/>
                </a:tc>
              </a:tr>
              <a:tr h="287010">
                <a:tc>
                  <a:txBody>
                    <a:bodyPr/>
                    <a:lstStyle/>
                    <a:p>
                      <a:pPr algn="l"/>
                      <a:r>
                        <a:rPr lang="pt-BR" b="1" dirty="0" smtClean="0">
                          <a:latin typeface="+mn-lt"/>
                        </a:rPr>
                        <a:t>   Eólicas</a:t>
                      </a:r>
                      <a:endParaRPr lang="pt-BR" b="1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latin typeface="+mn-lt"/>
                        </a:rPr>
                        <a:t>4.000 a 6.000</a:t>
                      </a:r>
                      <a:endParaRPr lang="pt-BR" b="1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87010">
                <a:tc>
                  <a:txBody>
                    <a:bodyPr/>
                    <a:lstStyle/>
                    <a:p>
                      <a:pPr algn="l"/>
                      <a:r>
                        <a:rPr lang="pt-BR" b="1" dirty="0" smtClean="0">
                          <a:latin typeface="+mn-lt"/>
                        </a:rPr>
                        <a:t>   Solar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latin typeface="+mn-lt"/>
                        </a:rPr>
                        <a:t>2.000 a 3.000 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</a:tr>
              <a:tr h="287010">
                <a:tc>
                  <a:txBody>
                    <a:bodyPr/>
                    <a:lstStyle/>
                    <a:p>
                      <a:pPr algn="l"/>
                      <a:r>
                        <a:rPr lang="pt-BR" b="1" dirty="0" smtClean="0">
                          <a:latin typeface="+mn-lt"/>
                        </a:rPr>
                        <a:t>   Térmicas</a:t>
                      </a:r>
                      <a:r>
                        <a:rPr lang="pt-BR" b="1" baseline="0" dirty="0" smtClean="0">
                          <a:latin typeface="+mn-lt"/>
                        </a:rPr>
                        <a:t> a </a:t>
                      </a:r>
                      <a:r>
                        <a:rPr lang="pt-BR" b="1" dirty="0" smtClean="0">
                          <a:latin typeface="+mn-lt"/>
                        </a:rPr>
                        <a:t>Biomassa</a:t>
                      </a:r>
                      <a:endParaRPr lang="pt-BR" b="1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latin typeface="+mn-lt"/>
                        </a:rPr>
                        <a:t>4.000 a 5.000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87010">
                <a:tc>
                  <a:txBody>
                    <a:bodyPr/>
                    <a:lstStyle/>
                    <a:p>
                      <a:pPr algn="l"/>
                      <a:r>
                        <a:rPr lang="pt-BR" b="1" dirty="0" smtClean="0">
                          <a:latin typeface="+mn-lt"/>
                        </a:rPr>
                        <a:t>   Termelétricas</a:t>
                      </a:r>
                      <a:r>
                        <a:rPr lang="pt-BR" b="1" baseline="0" dirty="0" smtClean="0">
                          <a:latin typeface="+mn-lt"/>
                        </a:rPr>
                        <a:t> Fósseis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latin typeface="+mn-lt"/>
                        </a:rPr>
                        <a:t>3.000 a 5.000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</a:tr>
              <a:tr h="287010">
                <a:tc>
                  <a:txBody>
                    <a:bodyPr/>
                    <a:lstStyle/>
                    <a:p>
                      <a:pPr algn="l"/>
                      <a:r>
                        <a:rPr lang="pt-BR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   TOTAL</a:t>
                      </a:r>
                      <a:endParaRPr lang="pt-BR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2E94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25.000 a 31.500</a:t>
                      </a:r>
                      <a:endParaRPr lang="pt-BR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2E94B9"/>
                    </a:solidFill>
                  </a:tcPr>
                </a:tc>
              </a:tr>
            </a:tbl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3988791" y="5503533"/>
            <a:ext cx="78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 smtClean="0"/>
              <a:t>Fonte: EPE</a:t>
            </a:r>
            <a:endParaRPr lang="pt-BR" sz="1100" i="1" dirty="0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5080875" y="2456850"/>
            <a:ext cx="3887750" cy="1073955"/>
          </a:xfrm>
          <a:prstGeom prst="roundRect">
            <a:avLst/>
          </a:prstGeom>
          <a:gradFill>
            <a:gsLst>
              <a:gs pos="1000">
                <a:srgbClr val="20D6F1"/>
              </a:gs>
              <a:gs pos="10000">
                <a:srgbClr val="2E94B9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R$ 116 bilhões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5080874" y="3671618"/>
            <a:ext cx="1890711" cy="1654375"/>
          </a:xfrm>
          <a:prstGeom prst="roundRect">
            <a:avLst/>
          </a:prstGeom>
          <a:gradFill>
            <a:gsLst>
              <a:gs pos="1000">
                <a:srgbClr val="20D6F1"/>
              </a:gs>
              <a:gs pos="10000">
                <a:srgbClr val="2E94B9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chemeClr val="bg1"/>
                </a:solidFill>
              </a:rPr>
              <a:t>Investimento até 2018 </a:t>
            </a:r>
          </a:p>
          <a:p>
            <a:pPr algn="ctr"/>
            <a:endParaRPr lang="pt-BR" sz="11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2200" b="1" dirty="0" smtClean="0">
                <a:solidFill>
                  <a:schemeClr val="bg1"/>
                </a:solidFill>
              </a:rPr>
              <a:t>R$ 42 bilhões</a:t>
            </a:r>
            <a:endParaRPr lang="pt-BR" sz="2200" b="1" dirty="0">
              <a:solidFill>
                <a:schemeClr val="bg1"/>
              </a:solidFill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7077914" y="3671618"/>
            <a:ext cx="1890711" cy="1654375"/>
          </a:xfrm>
          <a:prstGeom prst="roundRect">
            <a:avLst/>
          </a:prstGeom>
          <a:gradFill>
            <a:gsLst>
              <a:gs pos="1000">
                <a:srgbClr val="20D6F1"/>
              </a:gs>
              <a:gs pos="10000">
                <a:srgbClr val="2E94B9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chemeClr val="bg1"/>
                </a:solidFill>
              </a:rPr>
              <a:t>Investimento após 2018 </a:t>
            </a:r>
          </a:p>
          <a:p>
            <a:pPr algn="ctr"/>
            <a:endParaRPr lang="pt-BR" sz="11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2200" b="1" dirty="0" smtClean="0">
                <a:solidFill>
                  <a:schemeClr val="bg1"/>
                </a:solidFill>
              </a:rPr>
              <a:t>R$ 74 bilhões</a:t>
            </a:r>
            <a:endParaRPr lang="pt-BR" sz="2200" b="1" dirty="0">
              <a:solidFill>
                <a:schemeClr val="bg1"/>
              </a:solidFill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5304215" y="4653918"/>
            <a:ext cx="1444027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7301255" y="4654320"/>
            <a:ext cx="1444027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Retângulo de cantos arredondados 4"/>
          <p:cNvSpPr/>
          <p:nvPr/>
        </p:nvSpPr>
        <p:spPr>
          <a:xfrm>
            <a:off x="365760" y="3671618"/>
            <a:ext cx="4410426" cy="1121763"/>
          </a:xfrm>
          <a:prstGeom prst="round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960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930"/>
            <a:ext cx="9144000" cy="909638"/>
          </a:xfrm>
          <a:prstGeom prst="rect">
            <a:avLst/>
          </a:prstGeom>
        </p:spPr>
      </p:pic>
      <p:pic>
        <p:nvPicPr>
          <p:cNvPr id="4" name="Espaço Reservado para Conteúdo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61" y="-52464"/>
            <a:ext cx="821635" cy="821635"/>
          </a:xfrm>
          <a:prstGeom prst="rect">
            <a:avLst/>
          </a:prstGeom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658917"/>
              </p:ext>
            </p:extLst>
          </p:nvPr>
        </p:nvGraphicFramePr>
        <p:xfrm>
          <a:off x="172281" y="1778000"/>
          <a:ext cx="8800766" cy="3051781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2729946"/>
                <a:gridCol w="1914341"/>
                <a:gridCol w="1385493"/>
                <a:gridCol w="1385493"/>
                <a:gridCol w="1385493"/>
              </a:tblGrid>
              <a:tr h="692056">
                <a:tc rowSpan="2">
                  <a:txBody>
                    <a:bodyPr/>
                    <a:lstStyle/>
                    <a:p>
                      <a:pPr algn="ctr" rtl="0" fontAlgn="ctr"/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>
                    <a:solidFill>
                      <a:srgbClr val="2E94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Linhas de Transmissão  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>
                    <a:solidFill>
                      <a:srgbClr val="2E94B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Investimento Estimado (*)</a:t>
                      </a:r>
                    </a:p>
                    <a:p>
                      <a:pPr algn="ctr" rtl="0" fontAlgn="ctr"/>
                      <a:r>
                        <a:rPr lang="pt-BR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R$ bilhões)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>
                    <a:solidFill>
                      <a:srgbClr val="2E94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112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(em km)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>
                    <a:solidFill>
                      <a:srgbClr val="2E94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Até 2018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>
                    <a:solidFill>
                      <a:srgbClr val="2E94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Após 2018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>
                    <a:solidFill>
                      <a:srgbClr val="2E94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>
                    <a:solidFill>
                      <a:srgbClr val="2E94B9"/>
                    </a:solidFill>
                  </a:tcPr>
                </a:tc>
              </a:tr>
              <a:tr h="67286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u="none" strike="noStrike" dirty="0" smtClean="0">
                          <a:effectLst/>
                          <a:latin typeface="+mn-lt"/>
                        </a:rPr>
                        <a:t>       Estudos</a:t>
                      </a:r>
                      <a:r>
                        <a:rPr lang="pt-BR" sz="1800" b="1" u="none" strike="noStrike" baseline="0" dirty="0" smtClean="0">
                          <a:effectLst/>
                          <a:latin typeface="+mn-lt"/>
                        </a:rPr>
                        <a:t> c</a:t>
                      </a:r>
                      <a:r>
                        <a:rPr lang="pt-BR" sz="1800" b="1" u="none" strike="noStrike" dirty="0" smtClean="0">
                          <a:effectLst/>
                          <a:latin typeface="+mn-lt"/>
                        </a:rPr>
                        <a:t>oncluídos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u="none" strike="noStrike" dirty="0" smtClean="0">
                          <a:effectLst/>
                          <a:latin typeface="+mn-lt"/>
                        </a:rPr>
                        <a:t>23.800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u="none" strike="noStrike" dirty="0" smtClean="0">
                          <a:effectLst/>
                          <a:latin typeface="+mn-lt"/>
                        </a:rPr>
                        <a:t>34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u="none" strike="noStrike" dirty="0" smtClean="0">
                          <a:effectLst/>
                          <a:latin typeface="+mn-lt"/>
                        </a:rPr>
                        <a:t>7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u="none" strike="noStrike" dirty="0" smtClean="0">
                          <a:effectLst/>
                          <a:latin typeface="+mn-lt"/>
                        </a:rPr>
                        <a:t>41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</a:tr>
              <a:tr h="67286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u="none" strike="noStrike" dirty="0">
                          <a:effectLst/>
                          <a:latin typeface="+mn-lt"/>
                        </a:rPr>
                        <a:t>     </a:t>
                      </a:r>
                      <a:r>
                        <a:rPr lang="pt-BR" sz="1800" b="1" u="none" strike="noStrike" dirty="0" smtClean="0">
                          <a:effectLst/>
                          <a:latin typeface="+mn-lt"/>
                        </a:rPr>
                        <a:t>  Estudos</a:t>
                      </a:r>
                      <a:r>
                        <a:rPr lang="pt-BR" sz="1800" b="1" u="none" strike="noStrike" baseline="0" dirty="0" smtClean="0">
                          <a:effectLst/>
                          <a:latin typeface="+mn-lt"/>
                        </a:rPr>
                        <a:t> e</a:t>
                      </a:r>
                      <a:r>
                        <a:rPr lang="pt-BR" sz="1800" b="1" u="none" strike="noStrike" dirty="0" smtClean="0">
                          <a:effectLst/>
                          <a:latin typeface="+mn-lt"/>
                        </a:rPr>
                        <a:t>m Andamento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u="none" strike="noStrike" dirty="0" smtClean="0">
                          <a:effectLst/>
                          <a:latin typeface="+mn-lt"/>
                        </a:rPr>
                        <a:t>13.800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u="none" strike="noStrike" dirty="0" smtClean="0">
                          <a:effectLst/>
                          <a:latin typeface="+mn-lt"/>
                        </a:rPr>
                        <a:t>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u="none" strike="noStrike" dirty="0" smtClean="0">
                          <a:effectLst/>
                          <a:latin typeface="+mn-lt"/>
                        </a:rPr>
                        <a:t>24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u="none" strike="noStrike" dirty="0" smtClean="0">
                          <a:effectLst/>
                          <a:latin typeface="+mn-lt"/>
                        </a:rPr>
                        <a:t>29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/>
                </a:tc>
              </a:tr>
              <a:tr h="67286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TOTAL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37.600 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 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 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70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63" marR="7763" marT="7763" marB="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8179594" y="4909106"/>
            <a:ext cx="78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 smtClean="0"/>
              <a:t>Fonte: EPE</a:t>
            </a:r>
            <a:endParaRPr lang="pt-BR" sz="1100" i="1" dirty="0"/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237230" y="4909106"/>
            <a:ext cx="29580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sz="1400" b="1" dirty="0">
                <a:latin typeface="+mn-lt"/>
              </a:rPr>
              <a:t>* Inclui investimento em </a:t>
            </a:r>
            <a:r>
              <a:rPr lang="pt-BR" altLang="pt-BR" sz="1400" b="1" dirty="0" smtClean="0">
                <a:latin typeface="+mn-lt"/>
              </a:rPr>
              <a:t>subestações</a:t>
            </a:r>
            <a:endParaRPr lang="pt-BR" altLang="pt-BR" sz="1400" b="1" dirty="0">
              <a:latin typeface="+mn-lt"/>
            </a:endParaRPr>
          </a:p>
        </p:txBody>
      </p:sp>
      <p:sp>
        <p:nvSpPr>
          <p:cNvPr id="8" name="Título 4"/>
          <p:cNvSpPr>
            <a:spLocks noGrp="1"/>
          </p:cNvSpPr>
          <p:nvPr>
            <p:ph type="title"/>
          </p:nvPr>
        </p:nvSpPr>
        <p:spPr>
          <a:xfrm>
            <a:off x="132260" y="16977"/>
            <a:ext cx="8920299" cy="68841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+mn-lt"/>
              </a:rPr>
              <a:t>INVESTIMENTO EM TRANSMISSÃO</a:t>
            </a:r>
            <a:endParaRPr lang="pt-BR" sz="2400" b="1" dirty="0">
              <a:latin typeface="+mn-lt"/>
            </a:endParaRPr>
          </a:p>
        </p:txBody>
      </p:sp>
      <p:sp>
        <p:nvSpPr>
          <p:cNvPr id="9" name="Pentágono 8"/>
          <p:cNvSpPr/>
          <p:nvPr/>
        </p:nvSpPr>
        <p:spPr>
          <a:xfrm>
            <a:off x="158751" y="1040329"/>
            <a:ext cx="4625900" cy="502721"/>
          </a:xfrm>
          <a:prstGeom prst="homePlate">
            <a:avLst/>
          </a:prstGeom>
          <a:solidFill>
            <a:srgbClr val="2E94B9"/>
          </a:solidFill>
          <a:ln>
            <a:solidFill>
              <a:srgbClr val="2E94B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INVESTIMENTOS A CONTRATAR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2" name="Elipse 1"/>
          <p:cNvSpPr/>
          <p:nvPr/>
        </p:nvSpPr>
        <p:spPr>
          <a:xfrm>
            <a:off x="7846828" y="4146698"/>
            <a:ext cx="859850" cy="680483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160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" y="-74787"/>
            <a:ext cx="9144001" cy="6948933"/>
          </a:xfrm>
          <a:prstGeom prst="rtTriangle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787"/>
            <a:ext cx="9144000" cy="6948101"/>
          </a:xfrm>
          <a:prstGeom prst="rtTriangle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801368" y="406511"/>
            <a:ext cx="7269480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700"/>
              </a:lnSpc>
            </a:pPr>
            <a:r>
              <a:rPr lang="pt-BR" sz="4400" b="1" dirty="0" smtClean="0">
                <a:cs typeface="David" panose="020E0502060401010101" pitchFamily="34" charset="-79"/>
              </a:rPr>
              <a:t>INVESTIMENTO A CONTRATAR</a:t>
            </a:r>
          </a:p>
          <a:p>
            <a:pPr algn="ctr">
              <a:lnSpc>
                <a:spcPts val="5700"/>
              </a:lnSpc>
            </a:pPr>
            <a:r>
              <a:rPr lang="pt-BR" sz="4400" b="1" dirty="0" smtClean="0">
                <a:solidFill>
                  <a:srgbClr val="0A26F6"/>
                </a:solidFill>
                <a:cs typeface="David" panose="020E0502060401010101" pitchFamily="34" charset="-79"/>
              </a:rPr>
              <a:t>EM GERAÇÃO</a:t>
            </a:r>
          </a:p>
          <a:p>
            <a:pPr algn="ctr">
              <a:lnSpc>
                <a:spcPts val="5700"/>
              </a:lnSpc>
            </a:pPr>
            <a:r>
              <a:rPr lang="pt-BR" sz="4400" b="1" dirty="0" smtClean="0">
                <a:cs typeface="David" panose="020E0502060401010101" pitchFamily="34" charset="-79"/>
              </a:rPr>
              <a:t>2015-2018</a:t>
            </a:r>
            <a:endParaRPr lang="pt-BR" sz="4400" b="1" dirty="0"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7837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m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930"/>
            <a:ext cx="9144000" cy="909638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latin typeface="+mn-lt"/>
              </a:rPr>
              <a:t>INVESTIMENTO EM GERAÇÃO</a:t>
            </a:r>
            <a:endParaRPr lang="pt-BR" sz="2400" b="1" dirty="0">
              <a:latin typeface="+mn-lt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748" y="-47020"/>
            <a:ext cx="826559" cy="826559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139113" y="6409520"/>
            <a:ext cx="7986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 smtClean="0"/>
              <a:t>Fonte: EPE</a:t>
            </a:r>
            <a:endParaRPr lang="pt-BR" sz="1100" i="1" dirty="0"/>
          </a:p>
        </p:txBody>
      </p:sp>
      <p:sp>
        <p:nvSpPr>
          <p:cNvPr id="12" name="Pentágono 11"/>
          <p:cNvSpPr/>
          <p:nvPr/>
        </p:nvSpPr>
        <p:spPr>
          <a:xfrm>
            <a:off x="158752" y="1040329"/>
            <a:ext cx="2365373" cy="502721"/>
          </a:xfrm>
          <a:prstGeom prst="homePlate">
            <a:avLst/>
          </a:prstGeom>
          <a:solidFill>
            <a:srgbClr val="2E94B9"/>
          </a:solidFill>
          <a:ln>
            <a:solidFill>
              <a:srgbClr val="2E94B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HIDRELÉTRICAS</a:t>
            </a: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1477963"/>
            <a:ext cx="571976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21"/>
          <p:cNvSpPr>
            <a:spLocks/>
          </p:cNvSpPr>
          <p:nvPr/>
        </p:nvSpPr>
        <p:spPr bwMode="auto">
          <a:xfrm>
            <a:off x="5268913" y="5129213"/>
            <a:ext cx="115887" cy="136525"/>
          </a:xfrm>
          <a:prstGeom prst="ellipse">
            <a:avLst/>
          </a:prstGeom>
          <a:solidFill>
            <a:srgbClr val="FFFFFF"/>
          </a:solidFill>
          <a:ln w="50800">
            <a:solidFill>
              <a:srgbClr val="D90B00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pt-BR" altLang="pt-BR" sz="3000" b="1">
              <a:solidFill>
                <a:srgbClr val="000000"/>
              </a:solidFill>
              <a:latin typeface="Helvetica" pitchFamily="34" charset="0"/>
              <a:ea typeface="ヒラギノ角ゴ ProN W6"/>
              <a:cs typeface="ヒラギノ角ゴ ProN W6"/>
              <a:sym typeface="Helvetica" pitchFamily="34" charset="0"/>
            </a:endParaRPr>
          </a:p>
        </p:txBody>
      </p:sp>
      <p:sp>
        <p:nvSpPr>
          <p:cNvPr id="41" name="Oval 8"/>
          <p:cNvSpPr>
            <a:spLocks/>
          </p:cNvSpPr>
          <p:nvPr/>
        </p:nvSpPr>
        <p:spPr bwMode="auto">
          <a:xfrm>
            <a:off x="5565775" y="3016250"/>
            <a:ext cx="114300" cy="136525"/>
          </a:xfrm>
          <a:prstGeom prst="ellipse">
            <a:avLst/>
          </a:prstGeom>
          <a:solidFill>
            <a:srgbClr val="FFFFFF"/>
          </a:solidFill>
          <a:ln w="50800">
            <a:solidFill>
              <a:srgbClr val="D90B00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pt-BR" altLang="pt-BR" sz="3000" b="1">
              <a:solidFill>
                <a:srgbClr val="000000"/>
              </a:solidFill>
              <a:latin typeface="Helvetica" pitchFamily="34" charset="0"/>
              <a:ea typeface="ヒラギノ角ゴ ProN W6"/>
              <a:cs typeface="ヒラギノ角ゴ ProN W6"/>
              <a:sym typeface="Helvetica" pitchFamily="34" charset="0"/>
            </a:endParaRPr>
          </a:p>
        </p:txBody>
      </p:sp>
      <p:sp>
        <p:nvSpPr>
          <p:cNvPr id="42" name="Oval 7"/>
          <p:cNvSpPr>
            <a:spLocks/>
          </p:cNvSpPr>
          <p:nvPr/>
        </p:nvSpPr>
        <p:spPr bwMode="auto">
          <a:xfrm>
            <a:off x="5094288" y="4929188"/>
            <a:ext cx="115887" cy="133350"/>
          </a:xfrm>
          <a:prstGeom prst="ellipse">
            <a:avLst/>
          </a:prstGeom>
          <a:solidFill>
            <a:srgbClr val="FFFFFF"/>
          </a:solidFill>
          <a:ln w="508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4200" b="1">
                <a:solidFill>
                  <a:srgbClr val="000000"/>
                </a:solidFill>
                <a:latin typeface="Helvetica" pitchFamily="34" charset="0"/>
                <a:ea typeface="ヒラギノ角ゴ ProN W6"/>
                <a:cs typeface="ヒラギノ角ゴ ProN W6"/>
                <a:sym typeface="Helvetica" pitchFamily="34" charset="0"/>
              </a:defRPr>
            </a:lvl1pPr>
            <a:lvl2pPr marL="742950" indent="-285750" eaLnBrk="0" hangingPunct="0">
              <a:defRPr sz="4200" b="1">
                <a:solidFill>
                  <a:srgbClr val="000000"/>
                </a:solidFill>
                <a:latin typeface="Helvetica" pitchFamily="34" charset="0"/>
                <a:ea typeface="ヒラギノ角ゴ ProN W6"/>
                <a:cs typeface="ヒラギノ角ゴ ProN W6"/>
                <a:sym typeface="Helvetica" pitchFamily="34" charset="0"/>
              </a:defRPr>
            </a:lvl2pPr>
            <a:lvl3pPr marL="1143000" indent="-228600" eaLnBrk="0" hangingPunct="0">
              <a:defRPr sz="4200" b="1">
                <a:solidFill>
                  <a:srgbClr val="000000"/>
                </a:solidFill>
                <a:latin typeface="Helvetica" pitchFamily="34" charset="0"/>
                <a:ea typeface="ヒラギノ角ゴ ProN W6"/>
                <a:cs typeface="ヒラギノ角ゴ ProN W6"/>
                <a:sym typeface="Helvetica" pitchFamily="34" charset="0"/>
              </a:defRPr>
            </a:lvl3pPr>
            <a:lvl4pPr marL="1600200" indent="-228600" eaLnBrk="0" hangingPunct="0">
              <a:defRPr sz="4200" b="1">
                <a:solidFill>
                  <a:srgbClr val="000000"/>
                </a:solidFill>
                <a:latin typeface="Helvetica" pitchFamily="34" charset="0"/>
                <a:ea typeface="ヒラギノ角ゴ ProN W6"/>
                <a:cs typeface="ヒラギノ角ゴ ProN W6"/>
                <a:sym typeface="Helvetica" pitchFamily="34" charset="0"/>
              </a:defRPr>
            </a:lvl4pPr>
            <a:lvl5pPr marL="2057400" indent="-228600" eaLnBrk="0" hangingPunct="0">
              <a:defRPr sz="4200" b="1">
                <a:solidFill>
                  <a:srgbClr val="000000"/>
                </a:solidFill>
                <a:latin typeface="Helvetica" pitchFamily="34" charset="0"/>
                <a:ea typeface="ヒラギノ角ゴ ProN W6"/>
                <a:cs typeface="ヒラギノ角ゴ ProN W6"/>
                <a:sym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Helvetica" pitchFamily="34" charset="0"/>
                <a:ea typeface="ヒラギノ角ゴ ProN W6"/>
                <a:cs typeface="ヒラギノ角ゴ ProN W6"/>
                <a:sym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Helvetica" pitchFamily="34" charset="0"/>
                <a:ea typeface="ヒラギノ角ゴ ProN W6"/>
                <a:cs typeface="ヒラギノ角ゴ ProN W6"/>
                <a:sym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Helvetica" pitchFamily="34" charset="0"/>
                <a:ea typeface="ヒラギノ角ゴ ProN W6"/>
                <a:cs typeface="ヒラギノ角ゴ ProN W6"/>
                <a:sym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Helvetica" pitchFamily="34" charset="0"/>
                <a:ea typeface="ヒラギノ角ゴ ProN W6"/>
                <a:cs typeface="ヒラギノ角ゴ ProN W6"/>
                <a:sym typeface="Helvetica" pitchFamily="34" charset="0"/>
              </a:defRPr>
            </a:lvl9pPr>
          </a:lstStyle>
          <a:p>
            <a:pPr eaLnBrk="1" hangingPunct="1">
              <a:defRPr/>
            </a:pPr>
            <a:endParaRPr lang="pt-BR" altLang="pt-BR" sz="3000" smtClean="0"/>
          </a:p>
        </p:txBody>
      </p:sp>
      <p:sp>
        <p:nvSpPr>
          <p:cNvPr id="43" name="Oval 21"/>
          <p:cNvSpPr>
            <a:spLocks/>
          </p:cNvSpPr>
          <p:nvPr/>
        </p:nvSpPr>
        <p:spPr bwMode="auto">
          <a:xfrm>
            <a:off x="5722938" y="5067300"/>
            <a:ext cx="115887" cy="136525"/>
          </a:xfrm>
          <a:prstGeom prst="ellipse">
            <a:avLst/>
          </a:prstGeom>
          <a:solidFill>
            <a:srgbClr val="FFFFFF"/>
          </a:solidFill>
          <a:ln w="508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4200" b="1">
                <a:solidFill>
                  <a:srgbClr val="000000"/>
                </a:solidFill>
                <a:latin typeface="Helvetica" pitchFamily="34" charset="0"/>
                <a:ea typeface="ヒラギノ角ゴ ProN W6"/>
                <a:cs typeface="ヒラギノ角ゴ ProN W6"/>
                <a:sym typeface="Helvetica" pitchFamily="34" charset="0"/>
              </a:defRPr>
            </a:lvl1pPr>
            <a:lvl2pPr marL="742950" indent="-285750" eaLnBrk="0" hangingPunct="0">
              <a:defRPr sz="4200" b="1">
                <a:solidFill>
                  <a:srgbClr val="000000"/>
                </a:solidFill>
                <a:latin typeface="Helvetica" pitchFamily="34" charset="0"/>
                <a:ea typeface="ヒラギノ角ゴ ProN W6"/>
                <a:cs typeface="ヒラギノ角ゴ ProN W6"/>
                <a:sym typeface="Helvetica" pitchFamily="34" charset="0"/>
              </a:defRPr>
            </a:lvl2pPr>
            <a:lvl3pPr marL="1143000" indent="-228600" eaLnBrk="0" hangingPunct="0">
              <a:defRPr sz="4200" b="1">
                <a:solidFill>
                  <a:srgbClr val="000000"/>
                </a:solidFill>
                <a:latin typeface="Helvetica" pitchFamily="34" charset="0"/>
                <a:ea typeface="ヒラギノ角ゴ ProN W6"/>
                <a:cs typeface="ヒラギノ角ゴ ProN W6"/>
                <a:sym typeface="Helvetica" pitchFamily="34" charset="0"/>
              </a:defRPr>
            </a:lvl3pPr>
            <a:lvl4pPr marL="1600200" indent="-228600" eaLnBrk="0" hangingPunct="0">
              <a:defRPr sz="4200" b="1">
                <a:solidFill>
                  <a:srgbClr val="000000"/>
                </a:solidFill>
                <a:latin typeface="Helvetica" pitchFamily="34" charset="0"/>
                <a:ea typeface="ヒラギノ角ゴ ProN W6"/>
                <a:cs typeface="ヒラギノ角ゴ ProN W6"/>
                <a:sym typeface="Helvetica" pitchFamily="34" charset="0"/>
              </a:defRPr>
            </a:lvl4pPr>
            <a:lvl5pPr marL="2057400" indent="-228600" eaLnBrk="0" hangingPunct="0">
              <a:defRPr sz="4200" b="1">
                <a:solidFill>
                  <a:srgbClr val="000000"/>
                </a:solidFill>
                <a:latin typeface="Helvetica" pitchFamily="34" charset="0"/>
                <a:ea typeface="ヒラギノ角ゴ ProN W6"/>
                <a:cs typeface="ヒラギノ角ゴ ProN W6"/>
                <a:sym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Helvetica" pitchFamily="34" charset="0"/>
                <a:ea typeface="ヒラギノ角ゴ ProN W6"/>
                <a:cs typeface="ヒラギノ角ゴ ProN W6"/>
                <a:sym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Helvetica" pitchFamily="34" charset="0"/>
                <a:ea typeface="ヒラギノ角ゴ ProN W6"/>
                <a:cs typeface="ヒラギノ角ゴ ProN W6"/>
                <a:sym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Helvetica" pitchFamily="34" charset="0"/>
                <a:ea typeface="ヒラギノ角ゴ ProN W6"/>
                <a:cs typeface="ヒラギノ角ゴ ProN W6"/>
                <a:sym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Helvetica" pitchFamily="34" charset="0"/>
                <a:ea typeface="ヒラギノ角ゴ ProN W6"/>
                <a:cs typeface="ヒラギノ角ゴ ProN W6"/>
                <a:sym typeface="Helvetica" pitchFamily="34" charset="0"/>
              </a:defRPr>
            </a:lvl9pPr>
          </a:lstStyle>
          <a:p>
            <a:pPr eaLnBrk="1" hangingPunct="1">
              <a:defRPr/>
            </a:pPr>
            <a:endParaRPr lang="pt-BR" altLang="pt-BR" sz="3000" smtClean="0"/>
          </a:p>
        </p:txBody>
      </p:sp>
      <p:sp>
        <p:nvSpPr>
          <p:cNvPr id="44" name="Oval 5"/>
          <p:cNvSpPr>
            <a:spLocks/>
          </p:cNvSpPr>
          <p:nvPr/>
        </p:nvSpPr>
        <p:spPr bwMode="auto">
          <a:xfrm>
            <a:off x="5645150" y="2846388"/>
            <a:ext cx="115888" cy="134937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pt-BR" altLang="pt-BR" sz="3000" b="1">
              <a:solidFill>
                <a:srgbClr val="000000"/>
              </a:solidFill>
              <a:latin typeface="Helvetica" pitchFamily="34" charset="0"/>
              <a:ea typeface="ヒラギノ角ゴ ProN W6"/>
              <a:cs typeface="ヒラギノ角ゴ ProN W6"/>
              <a:sym typeface="Helvetica" pitchFamily="34" charset="0"/>
            </a:endParaRPr>
          </a:p>
        </p:txBody>
      </p:sp>
      <p:sp>
        <p:nvSpPr>
          <p:cNvPr id="45" name="Oval 7"/>
          <p:cNvSpPr>
            <a:spLocks/>
          </p:cNvSpPr>
          <p:nvPr/>
        </p:nvSpPr>
        <p:spPr bwMode="auto">
          <a:xfrm>
            <a:off x="5199063" y="5011738"/>
            <a:ext cx="117475" cy="134937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pt-BR" altLang="pt-BR" sz="3000" b="1">
              <a:solidFill>
                <a:srgbClr val="000000"/>
              </a:solidFill>
              <a:latin typeface="Helvetica" pitchFamily="34" charset="0"/>
              <a:ea typeface="ヒラギノ角ゴ ProN W6"/>
              <a:cs typeface="ヒラギノ角ゴ ProN W6"/>
              <a:sym typeface="Helvetica" pitchFamily="34" charset="0"/>
            </a:endParaRPr>
          </a:p>
        </p:txBody>
      </p:sp>
      <p:sp>
        <p:nvSpPr>
          <p:cNvPr id="46" name="Oval 7"/>
          <p:cNvSpPr>
            <a:spLocks/>
          </p:cNvSpPr>
          <p:nvPr/>
        </p:nvSpPr>
        <p:spPr bwMode="auto">
          <a:xfrm>
            <a:off x="5192713" y="5043488"/>
            <a:ext cx="117475" cy="134937"/>
          </a:xfrm>
          <a:prstGeom prst="ellipse">
            <a:avLst/>
          </a:prstGeom>
          <a:solidFill>
            <a:srgbClr val="FFFFFF"/>
          </a:solidFill>
          <a:ln w="508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4200" b="1">
                <a:solidFill>
                  <a:srgbClr val="000000"/>
                </a:solidFill>
                <a:latin typeface="Helvetica" pitchFamily="34" charset="0"/>
                <a:ea typeface="ヒラギノ角ゴ ProN W6"/>
                <a:cs typeface="ヒラギノ角ゴ ProN W6"/>
                <a:sym typeface="Helvetica" pitchFamily="34" charset="0"/>
              </a:defRPr>
            </a:lvl1pPr>
            <a:lvl2pPr marL="742950" indent="-285750" eaLnBrk="0" hangingPunct="0">
              <a:defRPr sz="4200" b="1">
                <a:solidFill>
                  <a:srgbClr val="000000"/>
                </a:solidFill>
                <a:latin typeface="Helvetica" pitchFamily="34" charset="0"/>
                <a:ea typeface="ヒラギノ角ゴ ProN W6"/>
                <a:cs typeface="ヒラギノ角ゴ ProN W6"/>
                <a:sym typeface="Helvetica" pitchFamily="34" charset="0"/>
              </a:defRPr>
            </a:lvl2pPr>
            <a:lvl3pPr marL="1143000" indent="-228600" eaLnBrk="0" hangingPunct="0">
              <a:defRPr sz="4200" b="1">
                <a:solidFill>
                  <a:srgbClr val="000000"/>
                </a:solidFill>
                <a:latin typeface="Helvetica" pitchFamily="34" charset="0"/>
                <a:ea typeface="ヒラギノ角ゴ ProN W6"/>
                <a:cs typeface="ヒラギノ角ゴ ProN W6"/>
                <a:sym typeface="Helvetica" pitchFamily="34" charset="0"/>
              </a:defRPr>
            </a:lvl3pPr>
            <a:lvl4pPr marL="1600200" indent="-228600" eaLnBrk="0" hangingPunct="0">
              <a:defRPr sz="4200" b="1">
                <a:solidFill>
                  <a:srgbClr val="000000"/>
                </a:solidFill>
                <a:latin typeface="Helvetica" pitchFamily="34" charset="0"/>
                <a:ea typeface="ヒラギノ角ゴ ProN W6"/>
                <a:cs typeface="ヒラギノ角ゴ ProN W6"/>
                <a:sym typeface="Helvetica" pitchFamily="34" charset="0"/>
              </a:defRPr>
            </a:lvl4pPr>
            <a:lvl5pPr marL="2057400" indent="-228600" eaLnBrk="0" hangingPunct="0">
              <a:defRPr sz="4200" b="1">
                <a:solidFill>
                  <a:srgbClr val="000000"/>
                </a:solidFill>
                <a:latin typeface="Helvetica" pitchFamily="34" charset="0"/>
                <a:ea typeface="ヒラギノ角ゴ ProN W6"/>
                <a:cs typeface="ヒラギノ角ゴ ProN W6"/>
                <a:sym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Helvetica" pitchFamily="34" charset="0"/>
                <a:ea typeface="ヒラギノ角ゴ ProN W6"/>
                <a:cs typeface="ヒラギノ角ゴ ProN W6"/>
                <a:sym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Helvetica" pitchFamily="34" charset="0"/>
                <a:ea typeface="ヒラギノ角ゴ ProN W6"/>
                <a:cs typeface="ヒラギノ角ゴ ProN W6"/>
                <a:sym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Helvetica" pitchFamily="34" charset="0"/>
                <a:ea typeface="ヒラギノ角ゴ ProN W6"/>
                <a:cs typeface="ヒラギノ角ゴ ProN W6"/>
                <a:sym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Helvetica" pitchFamily="34" charset="0"/>
                <a:ea typeface="ヒラギノ角ゴ ProN W6"/>
                <a:cs typeface="ヒラギノ角ゴ ProN W6"/>
                <a:sym typeface="Helvetica" pitchFamily="34" charset="0"/>
              </a:defRPr>
            </a:lvl9pPr>
          </a:lstStyle>
          <a:p>
            <a:pPr eaLnBrk="1" hangingPunct="1">
              <a:defRPr/>
            </a:pPr>
            <a:endParaRPr lang="pt-BR" altLang="pt-BR" sz="3000" smtClean="0"/>
          </a:p>
        </p:txBody>
      </p:sp>
      <p:sp>
        <p:nvSpPr>
          <p:cNvPr id="47" name="Rectangle 23"/>
          <p:cNvSpPr>
            <a:spLocks/>
          </p:cNvSpPr>
          <p:nvPr/>
        </p:nvSpPr>
        <p:spPr bwMode="auto">
          <a:xfrm>
            <a:off x="5997575" y="1196975"/>
            <a:ext cx="2782888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ts val="425"/>
              </a:spcBef>
            </a:pPr>
            <a:r>
              <a:rPr lang="en-US" altLang="pt-BR" sz="2400" b="1" dirty="0">
                <a:solidFill>
                  <a:srgbClr val="904E18"/>
                </a:solidFill>
                <a:latin typeface="+mn-lt"/>
                <a:ea typeface="ヒラギノ角ゴ ProN W6"/>
                <a:cs typeface="ヒラギノ角ゴ ProN W6"/>
                <a:sym typeface="Helvetica" pitchFamily="34" charset="0"/>
              </a:rPr>
              <a:t>S. Luiz </a:t>
            </a:r>
            <a:r>
              <a:rPr lang="en-US" altLang="pt-BR" sz="2400" b="1" dirty="0" err="1">
                <a:solidFill>
                  <a:srgbClr val="904E18"/>
                </a:solidFill>
                <a:latin typeface="+mn-lt"/>
                <a:ea typeface="ヒラギノ角ゴ ProN W6"/>
                <a:cs typeface="ヒラギノ角ゴ ProN W6"/>
                <a:sym typeface="Helvetica" pitchFamily="34" charset="0"/>
              </a:rPr>
              <a:t>Tapajós</a:t>
            </a:r>
            <a:endParaRPr lang="en-US" altLang="pt-BR" sz="2400" b="1" dirty="0">
              <a:solidFill>
                <a:srgbClr val="904E18"/>
              </a:solidFill>
              <a:latin typeface="+mn-lt"/>
              <a:ea typeface="ヒラギノ角ゴ ProN W6"/>
              <a:cs typeface="ヒラギノ角ゴ ProN W6"/>
              <a:sym typeface="Helvetica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ts val="425"/>
              </a:spcBef>
            </a:pPr>
            <a:r>
              <a:rPr lang="en-US" altLang="pt-BR" sz="1400" b="1" dirty="0">
                <a:solidFill>
                  <a:srgbClr val="000000"/>
                </a:solidFill>
                <a:latin typeface="+mn-lt"/>
                <a:ea typeface="ヒラギノ角ゴ ProN W6"/>
                <a:cs typeface="ヒラギノ角ゴ ProN W6"/>
                <a:sym typeface="Helvetica" pitchFamily="34" charset="0"/>
              </a:rPr>
              <a:t>8.040 MW (Rio </a:t>
            </a:r>
            <a:r>
              <a:rPr lang="en-US" altLang="pt-BR" sz="1400" b="1" dirty="0" err="1">
                <a:solidFill>
                  <a:srgbClr val="000000"/>
                </a:solidFill>
                <a:latin typeface="+mn-lt"/>
                <a:ea typeface="ヒラギノ角ゴ ProN W6"/>
                <a:cs typeface="ヒラギノ角ゴ ProN W6"/>
                <a:sym typeface="Helvetica" pitchFamily="34" charset="0"/>
              </a:rPr>
              <a:t>Tapajós</a:t>
            </a:r>
            <a:r>
              <a:rPr lang="en-US" altLang="pt-BR" sz="1400" b="1" dirty="0">
                <a:solidFill>
                  <a:srgbClr val="000000"/>
                </a:solidFill>
                <a:latin typeface="+mn-lt"/>
                <a:ea typeface="ヒラギノ角ゴ ProN W6"/>
                <a:cs typeface="ヒラギノ角ゴ ProN W6"/>
                <a:sym typeface="Helvetica" pitchFamily="34" charset="0"/>
              </a:rPr>
              <a:t>)</a:t>
            </a:r>
          </a:p>
        </p:txBody>
      </p:sp>
      <p:sp>
        <p:nvSpPr>
          <p:cNvPr id="48" name="Line 11"/>
          <p:cNvSpPr>
            <a:spLocks noChangeShapeType="1"/>
          </p:cNvSpPr>
          <p:nvPr/>
        </p:nvSpPr>
        <p:spPr bwMode="auto">
          <a:xfrm rot="10800000" flipH="1">
            <a:off x="5745163" y="1658938"/>
            <a:ext cx="384175" cy="1154112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49" name="Rectangle 27"/>
          <p:cNvSpPr>
            <a:spLocks/>
          </p:cNvSpPr>
          <p:nvPr/>
        </p:nvSpPr>
        <p:spPr bwMode="auto">
          <a:xfrm>
            <a:off x="5522913" y="5783263"/>
            <a:ext cx="27844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70000"/>
              </a:lnSpc>
              <a:spcBef>
                <a:spcPts val="425"/>
              </a:spcBef>
            </a:pPr>
            <a:r>
              <a:rPr lang="en-US" altLang="pt-BR" sz="2400" b="1" dirty="0" err="1">
                <a:solidFill>
                  <a:srgbClr val="904E18"/>
                </a:solidFill>
                <a:latin typeface="+mn-lt"/>
                <a:ea typeface="ヒラギノ角ゴ ProN W6"/>
                <a:cs typeface="ヒラギノ角ゴ ProN W6"/>
                <a:sym typeface="Helvetica" pitchFamily="34" charset="0"/>
              </a:rPr>
              <a:t>Apertados</a:t>
            </a:r>
            <a:endParaRPr lang="en-US" altLang="pt-BR" sz="2400" b="1" dirty="0">
              <a:solidFill>
                <a:srgbClr val="904E18"/>
              </a:solidFill>
              <a:latin typeface="+mn-lt"/>
              <a:ea typeface="ヒラギノ角ゴ ProN W6"/>
              <a:cs typeface="ヒラギノ角ゴ ProN W6"/>
              <a:sym typeface="Helvetica" pitchFamily="34" charset="0"/>
            </a:endParaRPr>
          </a:p>
          <a:p>
            <a:pPr algn="r" eaLnBrk="1" hangingPunct="1">
              <a:lnSpc>
                <a:spcPct val="70000"/>
              </a:lnSpc>
              <a:spcBef>
                <a:spcPts val="425"/>
              </a:spcBef>
            </a:pPr>
            <a:r>
              <a:rPr lang="en-US" altLang="pt-BR" sz="1400" b="1" dirty="0">
                <a:solidFill>
                  <a:srgbClr val="000000"/>
                </a:solidFill>
                <a:latin typeface="+mn-lt"/>
                <a:ea typeface="ヒラギノ角ゴ ProN W6"/>
                <a:cs typeface="ヒラギノ角ゴ ProN W6"/>
                <a:sym typeface="Helvetica" pitchFamily="34" charset="0"/>
              </a:rPr>
              <a:t>139 MW (Rio </a:t>
            </a:r>
            <a:r>
              <a:rPr lang="en-US" altLang="pt-BR" sz="1400" b="1" dirty="0" err="1">
                <a:solidFill>
                  <a:srgbClr val="000000"/>
                </a:solidFill>
                <a:latin typeface="+mn-lt"/>
                <a:ea typeface="ヒラギノ角ゴ ProN W6"/>
                <a:cs typeface="ヒラギノ角ゴ ProN W6"/>
                <a:sym typeface="Helvetica" pitchFamily="34" charset="0"/>
              </a:rPr>
              <a:t>Piquiri</a:t>
            </a:r>
            <a:r>
              <a:rPr lang="en-US" altLang="pt-BR" sz="1400" b="1" dirty="0">
                <a:solidFill>
                  <a:srgbClr val="000000"/>
                </a:solidFill>
                <a:latin typeface="+mn-lt"/>
                <a:ea typeface="ヒラギノ角ゴ ProN W6"/>
                <a:cs typeface="ヒラギノ角ゴ ProN W6"/>
                <a:sym typeface="Helvetica" pitchFamily="34" charset="0"/>
              </a:rPr>
              <a:t>)</a:t>
            </a:r>
          </a:p>
        </p:txBody>
      </p:sp>
      <p:sp>
        <p:nvSpPr>
          <p:cNvPr id="50" name="Line 11"/>
          <p:cNvSpPr>
            <a:spLocks noChangeShapeType="1"/>
          </p:cNvSpPr>
          <p:nvPr/>
        </p:nvSpPr>
        <p:spPr bwMode="auto">
          <a:xfrm rot="10800000">
            <a:off x="5326063" y="5135563"/>
            <a:ext cx="1589087" cy="771525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51" name="Rectangle 14"/>
          <p:cNvSpPr>
            <a:spLocks/>
          </p:cNvSpPr>
          <p:nvPr/>
        </p:nvSpPr>
        <p:spPr bwMode="auto">
          <a:xfrm>
            <a:off x="6954838" y="5146675"/>
            <a:ext cx="2773362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ts val="425"/>
              </a:spcBef>
            </a:pPr>
            <a:r>
              <a:rPr lang="en-US" altLang="pt-BR" sz="2400" b="1" dirty="0" err="1">
                <a:solidFill>
                  <a:srgbClr val="904E18"/>
                </a:solidFill>
                <a:latin typeface="+mn-lt"/>
                <a:ea typeface="ヒラギノ角ゴ ProN W6"/>
                <a:cs typeface="ヒラギノ角ゴ ProN W6"/>
                <a:sym typeface="Helvetica" pitchFamily="34" charset="0"/>
              </a:rPr>
              <a:t>Telêmaco</a:t>
            </a:r>
            <a:r>
              <a:rPr lang="en-US" altLang="pt-BR" sz="2400" b="1" dirty="0">
                <a:solidFill>
                  <a:srgbClr val="904E18"/>
                </a:solidFill>
                <a:latin typeface="+mn-lt"/>
                <a:ea typeface="ヒラギノ角ゴ ProN W6"/>
                <a:cs typeface="ヒラギノ角ゴ ProN W6"/>
                <a:sym typeface="Helvetica" pitchFamily="34" charset="0"/>
              </a:rPr>
              <a:t> Borba</a:t>
            </a:r>
          </a:p>
          <a:p>
            <a:pPr eaLnBrk="1" hangingPunct="1">
              <a:lnSpc>
                <a:spcPct val="70000"/>
              </a:lnSpc>
              <a:spcBef>
                <a:spcPts val="425"/>
              </a:spcBef>
            </a:pPr>
            <a:r>
              <a:rPr lang="en-US" altLang="pt-BR" sz="1400" b="1" dirty="0">
                <a:solidFill>
                  <a:srgbClr val="000000"/>
                </a:solidFill>
                <a:latin typeface="+mn-lt"/>
                <a:ea typeface="ヒラギノ角ゴ ProN W6"/>
                <a:cs typeface="ヒラギノ角ゴ ProN W6"/>
                <a:sym typeface="Helvetica" pitchFamily="34" charset="0"/>
              </a:rPr>
              <a:t>118 MW (Rio </a:t>
            </a:r>
            <a:r>
              <a:rPr lang="en-US" altLang="pt-BR" sz="1400" b="1" dirty="0" err="1">
                <a:solidFill>
                  <a:srgbClr val="000000"/>
                </a:solidFill>
                <a:latin typeface="+mn-lt"/>
                <a:ea typeface="ヒラギノ角ゴ ProN W6"/>
                <a:cs typeface="ヒラギノ角ゴ ProN W6"/>
                <a:sym typeface="Helvetica" pitchFamily="34" charset="0"/>
              </a:rPr>
              <a:t>Tibagi</a:t>
            </a:r>
            <a:r>
              <a:rPr lang="en-US" altLang="pt-BR" sz="1400" b="1" dirty="0">
                <a:solidFill>
                  <a:srgbClr val="000000"/>
                </a:solidFill>
                <a:latin typeface="+mn-lt"/>
                <a:ea typeface="ヒラギノ角ゴ ProN W6"/>
                <a:cs typeface="ヒラギノ角ゴ ProN W6"/>
                <a:sym typeface="Helvetica" pitchFamily="34" charset="0"/>
              </a:rPr>
              <a:t>)</a:t>
            </a:r>
          </a:p>
        </p:txBody>
      </p:sp>
      <p:sp>
        <p:nvSpPr>
          <p:cNvPr id="52" name="Line 11"/>
          <p:cNvSpPr>
            <a:spLocks noChangeShapeType="1"/>
          </p:cNvSpPr>
          <p:nvPr/>
        </p:nvSpPr>
        <p:spPr bwMode="auto">
          <a:xfrm rot="10800000">
            <a:off x="5838825" y="5178425"/>
            <a:ext cx="1044575" cy="87313"/>
          </a:xfrm>
          <a:prstGeom prst="line">
            <a:avLst/>
          </a:prstGeom>
          <a:noFill/>
          <a:ln w="25400">
            <a:solidFill>
              <a:schemeClr val="accent3">
                <a:lumMod val="75000"/>
              </a:schemeClr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53" name="Rectangle 16"/>
          <p:cNvSpPr>
            <a:spLocks/>
          </p:cNvSpPr>
          <p:nvPr/>
        </p:nvSpPr>
        <p:spPr bwMode="auto">
          <a:xfrm>
            <a:off x="835025" y="5078413"/>
            <a:ext cx="27749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70000"/>
              </a:lnSpc>
              <a:spcBef>
                <a:spcPts val="425"/>
              </a:spcBef>
            </a:pPr>
            <a:r>
              <a:rPr lang="en-US" altLang="pt-BR" sz="2400" b="1" dirty="0" err="1">
                <a:solidFill>
                  <a:srgbClr val="904E18"/>
                </a:solidFill>
                <a:latin typeface="+mn-lt"/>
                <a:ea typeface="ヒラギノ角ゴ ProN W6"/>
                <a:cs typeface="ヒラギノ角ゴ ProN W6"/>
                <a:sym typeface="Helvetica" pitchFamily="34" charset="0"/>
              </a:rPr>
              <a:t>Ercilândia</a:t>
            </a:r>
            <a:endParaRPr lang="en-US" altLang="pt-BR" sz="2400" b="1" dirty="0">
              <a:solidFill>
                <a:srgbClr val="904E18"/>
              </a:solidFill>
              <a:latin typeface="+mn-lt"/>
              <a:ea typeface="ヒラギノ角ゴ ProN W6"/>
              <a:cs typeface="ヒラギノ角ゴ ProN W6"/>
              <a:sym typeface="Helvetica" pitchFamily="34" charset="0"/>
            </a:endParaRPr>
          </a:p>
          <a:p>
            <a:pPr algn="r" eaLnBrk="1" hangingPunct="1">
              <a:lnSpc>
                <a:spcPct val="70000"/>
              </a:lnSpc>
              <a:spcBef>
                <a:spcPts val="425"/>
              </a:spcBef>
            </a:pPr>
            <a:r>
              <a:rPr lang="en-US" altLang="pt-BR" sz="1400" b="1" dirty="0">
                <a:solidFill>
                  <a:srgbClr val="000000"/>
                </a:solidFill>
                <a:latin typeface="+mn-lt"/>
                <a:ea typeface="ヒラギノ角ゴ ProN W6"/>
                <a:cs typeface="ヒラギノ角ゴ ProN W6"/>
                <a:sym typeface="Helvetica" pitchFamily="34" charset="0"/>
              </a:rPr>
              <a:t>87 MW (Rio </a:t>
            </a:r>
            <a:r>
              <a:rPr lang="en-US" altLang="pt-BR" sz="1400" b="1" dirty="0" err="1">
                <a:solidFill>
                  <a:srgbClr val="000000"/>
                </a:solidFill>
                <a:latin typeface="+mn-lt"/>
                <a:ea typeface="ヒラギノ角ゴ ProN W6"/>
                <a:cs typeface="ヒラギノ角ゴ ProN W6"/>
                <a:sym typeface="Helvetica" pitchFamily="34" charset="0"/>
              </a:rPr>
              <a:t>Piquiri</a:t>
            </a:r>
            <a:r>
              <a:rPr lang="en-US" altLang="pt-BR" sz="1400" b="1" dirty="0">
                <a:solidFill>
                  <a:srgbClr val="000000"/>
                </a:solidFill>
                <a:latin typeface="+mn-lt"/>
                <a:ea typeface="ヒラギノ角ゴ ProN W6"/>
                <a:cs typeface="ヒラギノ角ゴ ProN W6"/>
                <a:sym typeface="Helvetica" pitchFamily="34" charset="0"/>
              </a:rPr>
              <a:t>) </a:t>
            </a:r>
          </a:p>
        </p:txBody>
      </p:sp>
      <p:sp>
        <p:nvSpPr>
          <p:cNvPr id="54" name="Rectangle 15"/>
          <p:cNvSpPr>
            <a:spLocks/>
          </p:cNvSpPr>
          <p:nvPr/>
        </p:nvSpPr>
        <p:spPr bwMode="auto">
          <a:xfrm>
            <a:off x="835025" y="5653088"/>
            <a:ext cx="27749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70000"/>
              </a:lnSpc>
              <a:spcBef>
                <a:spcPts val="425"/>
              </a:spcBef>
            </a:pPr>
            <a:r>
              <a:rPr lang="en-US" altLang="pt-BR" sz="2400" b="1" dirty="0" err="1">
                <a:solidFill>
                  <a:srgbClr val="904E18"/>
                </a:solidFill>
                <a:latin typeface="+mn-lt"/>
                <a:ea typeface="ヒラギノ角ゴ ProN W6"/>
                <a:cs typeface="ヒラギノ角ゴ ProN W6"/>
                <a:sym typeface="Helvetica" pitchFamily="34" charset="0"/>
              </a:rPr>
              <a:t>Foz</a:t>
            </a:r>
            <a:r>
              <a:rPr lang="en-US" altLang="pt-BR" sz="2400" b="1" dirty="0">
                <a:solidFill>
                  <a:srgbClr val="904E18"/>
                </a:solidFill>
                <a:latin typeface="+mn-lt"/>
                <a:ea typeface="ヒラギノ角ゴ ProN W6"/>
                <a:cs typeface="ヒラギノ角ゴ ProN W6"/>
                <a:sym typeface="Helvetica" pitchFamily="34" charset="0"/>
              </a:rPr>
              <a:t> </a:t>
            </a:r>
            <a:r>
              <a:rPr lang="en-US" altLang="pt-BR" sz="2400" b="1" dirty="0" err="1">
                <a:solidFill>
                  <a:srgbClr val="904E18"/>
                </a:solidFill>
                <a:latin typeface="+mn-lt"/>
                <a:ea typeface="ヒラギノ角ゴ ProN W6"/>
                <a:cs typeface="ヒラギノ角ゴ ProN W6"/>
                <a:sym typeface="Helvetica" pitchFamily="34" charset="0"/>
              </a:rPr>
              <a:t>Piquiri</a:t>
            </a:r>
            <a:endParaRPr lang="en-US" altLang="pt-BR" sz="2400" b="1" dirty="0">
              <a:solidFill>
                <a:srgbClr val="904E18"/>
              </a:solidFill>
              <a:latin typeface="+mn-lt"/>
              <a:ea typeface="ヒラギノ角ゴ ProN W6"/>
              <a:cs typeface="ヒラギノ角ゴ ProN W6"/>
              <a:sym typeface="Helvetica" pitchFamily="34" charset="0"/>
            </a:endParaRPr>
          </a:p>
          <a:p>
            <a:pPr algn="r" eaLnBrk="1" hangingPunct="1">
              <a:lnSpc>
                <a:spcPct val="70000"/>
              </a:lnSpc>
              <a:spcBef>
                <a:spcPts val="425"/>
              </a:spcBef>
            </a:pPr>
            <a:r>
              <a:rPr lang="en-US" altLang="pt-BR" sz="1400" b="1" dirty="0">
                <a:solidFill>
                  <a:srgbClr val="000000"/>
                </a:solidFill>
                <a:latin typeface="+mn-lt"/>
                <a:ea typeface="ヒラギノ角ゴ ProN W6"/>
                <a:cs typeface="ヒラギノ角ゴ ProN W6"/>
                <a:sym typeface="Helvetica" pitchFamily="34" charset="0"/>
              </a:rPr>
              <a:t>93 MW (Rio </a:t>
            </a:r>
            <a:r>
              <a:rPr lang="en-US" altLang="pt-BR" sz="1400" b="1" dirty="0" err="1">
                <a:solidFill>
                  <a:srgbClr val="000000"/>
                </a:solidFill>
                <a:latin typeface="+mn-lt"/>
                <a:ea typeface="ヒラギノ角ゴ ProN W6"/>
                <a:cs typeface="ヒラギノ角ゴ ProN W6"/>
                <a:sym typeface="Helvetica" pitchFamily="34" charset="0"/>
              </a:rPr>
              <a:t>Piquiri</a:t>
            </a:r>
            <a:r>
              <a:rPr lang="en-US" altLang="pt-BR" sz="1400" b="1" dirty="0">
                <a:solidFill>
                  <a:srgbClr val="000000"/>
                </a:solidFill>
                <a:latin typeface="+mn-lt"/>
                <a:ea typeface="ヒラギノ角ゴ ProN W6"/>
                <a:cs typeface="ヒラギノ角ゴ ProN W6"/>
                <a:sym typeface="Helvetica" pitchFamily="34" charset="0"/>
              </a:rPr>
              <a:t>) </a:t>
            </a:r>
          </a:p>
        </p:txBody>
      </p:sp>
      <p:sp>
        <p:nvSpPr>
          <p:cNvPr id="55" name="Line 11"/>
          <p:cNvSpPr>
            <a:spLocks noChangeShapeType="1"/>
          </p:cNvSpPr>
          <p:nvPr/>
        </p:nvSpPr>
        <p:spPr bwMode="auto">
          <a:xfrm rot="10800000" flipV="1">
            <a:off x="3714750" y="5011738"/>
            <a:ext cx="1371600" cy="209550"/>
          </a:xfrm>
          <a:prstGeom prst="line">
            <a:avLst/>
          </a:prstGeom>
          <a:noFill/>
          <a:ln w="25400">
            <a:solidFill>
              <a:schemeClr val="accent3">
                <a:lumMod val="75000"/>
              </a:schemeClr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56" name="Line 11"/>
          <p:cNvSpPr>
            <a:spLocks noChangeShapeType="1"/>
          </p:cNvSpPr>
          <p:nvPr/>
        </p:nvSpPr>
        <p:spPr bwMode="auto">
          <a:xfrm rot="10800000" flipV="1">
            <a:off x="3714750" y="5187950"/>
            <a:ext cx="1393825" cy="595313"/>
          </a:xfrm>
          <a:prstGeom prst="line">
            <a:avLst/>
          </a:prstGeom>
          <a:noFill/>
          <a:ln w="25400">
            <a:solidFill>
              <a:schemeClr val="accent3">
                <a:lumMod val="75000"/>
              </a:schemeClr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57" name="Rectangle 14"/>
          <p:cNvSpPr>
            <a:spLocks/>
          </p:cNvSpPr>
          <p:nvPr/>
        </p:nvSpPr>
        <p:spPr bwMode="auto">
          <a:xfrm>
            <a:off x="5029200" y="6229350"/>
            <a:ext cx="27717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ts val="425"/>
              </a:spcBef>
            </a:pPr>
            <a:r>
              <a:rPr lang="en-US" altLang="pt-BR" sz="2400" b="1" dirty="0" err="1">
                <a:solidFill>
                  <a:srgbClr val="904E18"/>
                </a:solidFill>
                <a:latin typeface="+mn-lt"/>
                <a:ea typeface="ヒラギノ角ゴ ProN W6"/>
                <a:cs typeface="ヒラギノ角ゴ ProN W6"/>
                <a:sym typeface="Helvetica" pitchFamily="34" charset="0"/>
              </a:rPr>
              <a:t>Paranhos</a:t>
            </a:r>
            <a:endParaRPr lang="en-US" altLang="pt-BR" sz="2400" b="1" dirty="0">
              <a:solidFill>
                <a:srgbClr val="904E18"/>
              </a:solidFill>
              <a:latin typeface="+mn-lt"/>
              <a:ea typeface="ヒラギノ角ゴ ProN W6"/>
              <a:cs typeface="ヒラギノ角ゴ ProN W6"/>
              <a:sym typeface="Helvetica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ts val="425"/>
              </a:spcBef>
            </a:pPr>
            <a:r>
              <a:rPr lang="en-US" altLang="pt-BR" sz="1400" b="1" dirty="0">
                <a:solidFill>
                  <a:srgbClr val="000000"/>
                </a:solidFill>
                <a:latin typeface="+mn-lt"/>
                <a:ea typeface="ヒラギノ角ゴ ProN W6"/>
                <a:cs typeface="ヒラギノ角ゴ ProN W6"/>
                <a:sym typeface="Helvetica" pitchFamily="34" charset="0"/>
              </a:rPr>
              <a:t>67 MW (Rio </a:t>
            </a:r>
            <a:r>
              <a:rPr lang="en-US" altLang="pt-BR" sz="1400" b="1" dirty="0" err="1">
                <a:solidFill>
                  <a:srgbClr val="000000"/>
                </a:solidFill>
                <a:latin typeface="+mn-lt"/>
                <a:ea typeface="ヒラギノ角ゴ ProN W6"/>
                <a:cs typeface="ヒラギノ角ゴ ProN W6"/>
                <a:sym typeface="Helvetica" pitchFamily="34" charset="0"/>
              </a:rPr>
              <a:t>Chopim</a:t>
            </a:r>
            <a:r>
              <a:rPr lang="en-US" altLang="pt-BR" sz="1400" b="1" dirty="0">
                <a:solidFill>
                  <a:srgbClr val="000000"/>
                </a:solidFill>
                <a:latin typeface="+mn-lt"/>
                <a:ea typeface="ヒラギノ角ゴ ProN W6"/>
                <a:cs typeface="ヒラギノ角ゴ ProN W6"/>
                <a:sym typeface="Helvetica" pitchFamily="34" charset="0"/>
              </a:rPr>
              <a:t>)</a:t>
            </a:r>
          </a:p>
        </p:txBody>
      </p:sp>
      <p:sp>
        <p:nvSpPr>
          <p:cNvPr id="58" name="Line 11"/>
          <p:cNvSpPr>
            <a:spLocks noChangeShapeType="1"/>
          </p:cNvSpPr>
          <p:nvPr/>
        </p:nvSpPr>
        <p:spPr bwMode="auto">
          <a:xfrm rot="10800000" flipV="1">
            <a:off x="5326062" y="5265738"/>
            <a:ext cx="794" cy="963611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59" name="Rectangle 10"/>
          <p:cNvSpPr>
            <a:spLocks/>
          </p:cNvSpPr>
          <p:nvPr/>
        </p:nvSpPr>
        <p:spPr bwMode="auto">
          <a:xfrm>
            <a:off x="7243763" y="1693863"/>
            <a:ext cx="2563812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ts val="425"/>
              </a:spcBef>
            </a:pPr>
            <a:r>
              <a:rPr lang="en-US" altLang="pt-BR" sz="2400" b="1" dirty="0" err="1">
                <a:solidFill>
                  <a:srgbClr val="904E18"/>
                </a:solidFill>
                <a:latin typeface="+mn-lt"/>
                <a:ea typeface="ヒラギノ角ゴ ProN W6"/>
                <a:cs typeface="ヒラギノ角ゴ ProN W6"/>
                <a:sym typeface="Helvetica" pitchFamily="34" charset="0"/>
              </a:rPr>
              <a:t>Jatobá</a:t>
            </a:r>
            <a:endParaRPr lang="en-US" altLang="pt-BR" sz="2400" b="1" dirty="0">
              <a:solidFill>
                <a:srgbClr val="904E18"/>
              </a:solidFill>
              <a:latin typeface="+mn-lt"/>
              <a:ea typeface="ヒラギノ角ゴ ProN W6"/>
              <a:cs typeface="ヒラギノ角ゴ ProN W6"/>
              <a:sym typeface="Helvetica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ts val="425"/>
              </a:spcBef>
            </a:pPr>
            <a:r>
              <a:rPr lang="en-US" altLang="pt-BR" sz="1400" b="1" dirty="0">
                <a:solidFill>
                  <a:srgbClr val="000000"/>
                </a:solidFill>
                <a:latin typeface="+mn-lt"/>
                <a:ea typeface="ヒラギノ角ゴ ProN W6"/>
                <a:cs typeface="ヒラギノ角ゴ ProN W6"/>
                <a:sym typeface="Helvetica" pitchFamily="34" charset="0"/>
              </a:rPr>
              <a:t>2.338 MW (Rio </a:t>
            </a:r>
            <a:r>
              <a:rPr lang="en-US" altLang="pt-BR" sz="1400" b="1" dirty="0" err="1">
                <a:solidFill>
                  <a:srgbClr val="000000"/>
                </a:solidFill>
                <a:latin typeface="+mn-lt"/>
                <a:ea typeface="ヒラギノ角ゴ ProN W6"/>
                <a:cs typeface="ヒラギノ角ゴ ProN W6"/>
                <a:sym typeface="Helvetica" pitchFamily="34" charset="0"/>
              </a:rPr>
              <a:t>Tapajós</a:t>
            </a:r>
            <a:r>
              <a:rPr lang="en-US" altLang="pt-BR" sz="1400" b="1" dirty="0">
                <a:solidFill>
                  <a:srgbClr val="000000"/>
                </a:solidFill>
                <a:latin typeface="+mn-lt"/>
                <a:ea typeface="ヒラギノ角ゴ ProN W6"/>
                <a:cs typeface="ヒラギノ角ゴ ProN W6"/>
                <a:sym typeface="Helvetica" pitchFamily="34" charset="0"/>
              </a:rPr>
              <a:t>)</a:t>
            </a:r>
          </a:p>
        </p:txBody>
      </p:sp>
      <p:sp>
        <p:nvSpPr>
          <p:cNvPr id="60" name="Line 11"/>
          <p:cNvSpPr>
            <a:spLocks noChangeShapeType="1"/>
          </p:cNvSpPr>
          <p:nvPr/>
        </p:nvSpPr>
        <p:spPr bwMode="auto">
          <a:xfrm rot="10800000" flipH="1">
            <a:off x="5745163" y="1966913"/>
            <a:ext cx="1354137" cy="1049337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466725" y="2019347"/>
            <a:ext cx="3708400" cy="1243011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EMPREENDIMENTOS</a:t>
            </a:r>
          </a:p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A CONTRATAR DE AGO/2015 A DEZ/2018</a:t>
            </a:r>
            <a:endParaRPr lang="pt-BR" sz="4800" b="1" dirty="0">
              <a:solidFill>
                <a:schemeClr val="tx1"/>
              </a:solidFill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466724" y="3469470"/>
            <a:ext cx="3781425" cy="1073955"/>
          </a:xfrm>
          <a:prstGeom prst="roundRect">
            <a:avLst/>
          </a:prstGeom>
          <a:gradFill>
            <a:gsLst>
              <a:gs pos="0">
                <a:srgbClr val="20D6F1"/>
              </a:gs>
              <a:gs pos="9000">
                <a:srgbClr val="2E94B9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11.000 MW</a:t>
            </a:r>
          </a:p>
        </p:txBody>
      </p:sp>
    </p:spTree>
    <p:extLst>
      <p:ext uri="{BB962C8B-B14F-4D97-AF65-F5344CB8AC3E}">
        <p14:creationId xmlns:p14="http://schemas.microsoft.com/office/powerpoint/2010/main" val="354805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930"/>
            <a:ext cx="9144000" cy="90963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748" y="-47020"/>
            <a:ext cx="826559" cy="826559"/>
          </a:xfrm>
          <a:prstGeom prst="rect">
            <a:avLst/>
          </a:prstGeom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33419"/>
              </p:ext>
            </p:extLst>
          </p:nvPr>
        </p:nvGraphicFramePr>
        <p:xfrm>
          <a:off x="4739957" y="1596156"/>
          <a:ext cx="4151313" cy="5085902"/>
        </p:xfrm>
        <a:graphic>
          <a:graphicData uri="http://schemas.openxmlformats.org/drawingml/2006/table">
            <a:tbl>
              <a:tblPr/>
              <a:tblGrid>
                <a:gridCol w="1722983"/>
                <a:gridCol w="2428330"/>
              </a:tblGrid>
              <a:tr h="90571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sym typeface="Gill Sans" charset="0"/>
                        </a:rPr>
                        <a:t>Capacidade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sym typeface="Gill Sans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sym typeface="Gill Sans" charset="0"/>
                        </a:rPr>
                        <a:t>instalada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91405" marR="91405" marT="45717" marB="45717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sym typeface="Gill Sans" charset="0"/>
                        </a:rPr>
                        <a:t>8.040 MW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sym typeface="Gill Sans" charset="0"/>
                        </a:rPr>
                        <a:t>(7.740 + 300)</a:t>
                      </a:r>
                    </a:p>
                  </a:txBody>
                  <a:tcPr marL="91405" marR="91405" marT="45717" marB="45717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90571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sym typeface="Gill Sans" charset="0"/>
                        </a:rPr>
                        <a:t>Unidades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-128"/>
                        <a:sym typeface="Gill Sans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sym typeface="Gill Sans" charset="0"/>
                        </a:rPr>
                        <a:t>geradoras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91405" marR="91405" marT="45717" marB="45717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sym typeface="Gill Sans" charset="0"/>
                        </a:rPr>
                        <a:t>36 x 215 MW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-128"/>
                        <a:sym typeface="Gill Sans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sym typeface="Gill Sans" charset="0"/>
                        </a:rPr>
                        <a:t>2 x 150 MW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91405" marR="91405" marT="45717" marB="45717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571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sym typeface="Gill Sans" charset="0"/>
                        </a:rPr>
                        <a:t>Reservatório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91405" marR="91405" marT="45717" marB="45717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sym typeface="Gill Sans" charset="0"/>
                        </a:rPr>
                        <a:t>729 km²</a:t>
                      </a:r>
                    </a:p>
                  </a:txBody>
                  <a:tcPr marL="91405" marR="91405" marT="45717" marB="45717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90571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sym typeface="Gill Sans" charset="0"/>
                        </a:rPr>
                        <a:t>Período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sym typeface="Gill Sans" charset="0"/>
                        </a:rPr>
                        <a:t> de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sym typeface="Gill Sans" charset="0"/>
                        </a:rPr>
                        <a:t>construção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91405" marR="91405" marT="45717" marB="45717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sym typeface="Gill Sans" charset="0"/>
                        </a:rPr>
                        <a:t>5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sym typeface="Gill Sans" charset="0"/>
                        </a:rPr>
                        <a:t>anos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sym typeface="Gill Sans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sym typeface="Gill Sans" charset="0"/>
                        </a:rPr>
                        <a:t>até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sym typeface="Gill Sans" charset="0"/>
                        </a:rPr>
                        <a:t> 1ª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sym typeface="Gill Sans" charset="0"/>
                        </a:rPr>
                        <a:t>turbina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-128"/>
                        <a:sym typeface="Gill Sans" charset="0"/>
                      </a:endParaRP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sym typeface="Gill Sans" charset="0"/>
                        </a:rPr>
                        <a:t>7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sym typeface="Gill Sans" charset="0"/>
                        </a:rPr>
                        <a:t>anos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sym typeface="Gill Sans" charset="0"/>
                        </a:rPr>
                        <a:t> para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sym typeface="Gill Sans" charset="0"/>
                        </a:rPr>
                        <a:t>conclusão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sym typeface="Gill Sans" charset="0"/>
                        </a:rPr>
                        <a:t> da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sym typeface="Gill Sans" charset="0"/>
                        </a:rPr>
                        <a:t>motorização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91405" marR="91405" marT="45717" marB="45717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571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sym typeface="Gill Sans" charset="0"/>
                        </a:rPr>
                        <a:t>Investimento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sym typeface="Gill Sans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sym typeface="Gill Sans" charset="0"/>
                        </a:rPr>
                        <a:t>estimado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91405" marR="91405" marT="45717" marB="45717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sym typeface="Gill Sans" charset="0"/>
                        </a:rPr>
                        <a:t>R$ 26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sym typeface="Gill Sans" charset="0"/>
                        </a:rPr>
                        <a:t>bilhões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91405" marR="91405" marT="45717" marB="45717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94427"/>
            <a:ext cx="4464050" cy="452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784605" y="6385017"/>
            <a:ext cx="78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 smtClean="0"/>
              <a:t>Fonte: EPE</a:t>
            </a:r>
            <a:endParaRPr lang="pt-BR" sz="1100" i="1" dirty="0"/>
          </a:p>
        </p:txBody>
      </p:sp>
      <p:sp>
        <p:nvSpPr>
          <p:cNvPr id="10" name="Título 4"/>
          <p:cNvSpPr>
            <a:spLocks noGrp="1"/>
          </p:cNvSpPr>
          <p:nvPr>
            <p:ph type="title"/>
          </p:nvPr>
        </p:nvSpPr>
        <p:spPr>
          <a:xfrm>
            <a:off x="132260" y="16977"/>
            <a:ext cx="8920299" cy="68841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+mn-lt"/>
              </a:rPr>
              <a:t>INVESTIMENTO EM GERAÇÃO</a:t>
            </a:r>
            <a:endParaRPr lang="pt-BR" sz="2400" b="1" dirty="0">
              <a:latin typeface="+mn-lt"/>
            </a:endParaRPr>
          </a:p>
        </p:txBody>
      </p:sp>
      <p:sp>
        <p:nvSpPr>
          <p:cNvPr id="11" name="Pentágono 10"/>
          <p:cNvSpPr/>
          <p:nvPr/>
        </p:nvSpPr>
        <p:spPr>
          <a:xfrm>
            <a:off x="158752" y="1040329"/>
            <a:ext cx="3870323" cy="502721"/>
          </a:xfrm>
          <a:prstGeom prst="homePlate">
            <a:avLst/>
          </a:prstGeom>
          <a:solidFill>
            <a:srgbClr val="2E94B9"/>
          </a:solidFill>
          <a:ln>
            <a:solidFill>
              <a:srgbClr val="2E94B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UHE SÃO LUIZ DO TAPAJÓS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75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2600</TotalTime>
  <Words>2775</Words>
  <Application>Microsoft Office PowerPoint</Application>
  <PresentationFormat>Apresentação na tela (4:3)</PresentationFormat>
  <Paragraphs>685</Paragraphs>
  <Slides>41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57" baseType="lpstr">
      <vt:lpstr>ＭＳ Ｐゴシック</vt:lpstr>
      <vt:lpstr>ＭＳ Ｐゴシック</vt:lpstr>
      <vt:lpstr>Arial</vt:lpstr>
      <vt:lpstr>Arial Narrow</vt:lpstr>
      <vt:lpstr>Arial Rounded MT Bold</vt:lpstr>
      <vt:lpstr>Calibri</vt:lpstr>
      <vt:lpstr>Calibri Light</vt:lpstr>
      <vt:lpstr>Cambria</vt:lpstr>
      <vt:lpstr>David</vt:lpstr>
      <vt:lpstr>Gill Sans</vt:lpstr>
      <vt:lpstr>Helvetica</vt:lpstr>
      <vt:lpstr>Verdana</vt:lpstr>
      <vt:lpstr>ヒラギノ角ゴ ProN W3</vt:lpstr>
      <vt:lpstr>ヒラギノ角ゴ ProN W6</vt:lpstr>
      <vt:lpstr>Tema do Office</vt:lpstr>
      <vt:lpstr>Planilha</vt:lpstr>
      <vt:lpstr>Apresentação do PowerPoint</vt:lpstr>
      <vt:lpstr>Apresentação do PowerPoint</vt:lpstr>
      <vt:lpstr>INVESTIMENTO EM ENERGIA ELÉTRICA</vt:lpstr>
      <vt:lpstr>INVESTIMENTO EM ENERGIA ELÉTRICA</vt:lpstr>
      <vt:lpstr>INVESTIMENTO EM GERAÇÃO</vt:lpstr>
      <vt:lpstr>INVESTIMENTO EM TRANSMISSÃO</vt:lpstr>
      <vt:lpstr>Apresentação do PowerPoint</vt:lpstr>
      <vt:lpstr>INVESTIMENTO EM GERAÇÃO</vt:lpstr>
      <vt:lpstr>INVESTIMENTO EM GERAÇÃO</vt:lpstr>
      <vt:lpstr>INVESTIMENTO EM GERAÇÃO</vt:lpstr>
      <vt:lpstr>INVESTIMENTO EM GERAÇÃO</vt:lpstr>
      <vt:lpstr>INVESTIMENTO EM GERAÇÃO</vt:lpstr>
      <vt:lpstr>INVESTIMENTO EM GERAÇÃO</vt:lpstr>
      <vt:lpstr>INVESTIMENTO EM GERAÇÃO</vt:lpstr>
      <vt:lpstr>INVESTIMENTO EM GERAÇÃO</vt:lpstr>
      <vt:lpstr>INVESTIMENTO EM GERAÇÃO</vt:lpstr>
      <vt:lpstr>CONDIÇÕES DE FINANCIAMENTO</vt:lpstr>
      <vt:lpstr>Apresentação do PowerPoint</vt:lpstr>
      <vt:lpstr>INVESTIMENTO EM TRANSMISSÃO</vt:lpstr>
      <vt:lpstr>INVESTIMENTO EM TRANSMISSÃO</vt:lpstr>
      <vt:lpstr>INVESTIMENTO EM TRANSMISSÃO</vt:lpstr>
      <vt:lpstr>INVESTIMENTO EM TRANSMISSÃO</vt:lpstr>
      <vt:lpstr>INVESTIMENTO EM TRANSMISSÃO</vt:lpstr>
      <vt:lpstr>INVESTIMENTO EM TRANSMISSÃO</vt:lpstr>
      <vt:lpstr>INVESTIMENTO EM TRANSMISSÃO</vt:lpstr>
      <vt:lpstr>INVESTIMENTO EM TRANSMISSÃO</vt:lpstr>
      <vt:lpstr>INVESTIMENTO EM TRANSMISSÃO</vt:lpstr>
      <vt:lpstr>INVESTIMENTO EM TRANSMISSÃO</vt:lpstr>
      <vt:lpstr>INVESTIMENTO EM TRANSMISSÃO</vt:lpstr>
      <vt:lpstr>INVESTIMENTO EM TRANSMISSÃO</vt:lpstr>
      <vt:lpstr>INVESTIMENTO EM TRANSMISSÃO</vt:lpstr>
      <vt:lpstr>INVESTIMENTO EM TRANSMISSÃO</vt:lpstr>
      <vt:lpstr>INVESTIMENTO EM TRANSMISSÃO</vt:lpstr>
      <vt:lpstr>INVESTIMENTO EM TRANSMISSÃO</vt:lpstr>
      <vt:lpstr>INVESTIMENTO EM TRANSMISSÃO</vt:lpstr>
      <vt:lpstr>Apresentação do PowerPoint</vt:lpstr>
      <vt:lpstr>INVESTIMENTO EM ENERGIA ELÉTRICA</vt:lpstr>
      <vt:lpstr>INVESTIMENTO EM GERAÇÃO</vt:lpstr>
      <vt:lpstr>INVESTIMENTO EM TRANSMISSÃO</vt:lpstr>
      <vt:lpstr>INVESTIMENTOS A REALIZAR DE 2015 A 2018 (inclui parcela do PIEE e contratações anteriores)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 Henrique Brasil de Carvalho</dc:creator>
  <cp:lastModifiedBy>00444748148</cp:lastModifiedBy>
  <cp:revision>251</cp:revision>
  <cp:lastPrinted>2015-08-10T21:45:31Z</cp:lastPrinted>
  <dcterms:created xsi:type="dcterms:W3CDTF">2015-07-17T18:18:01Z</dcterms:created>
  <dcterms:modified xsi:type="dcterms:W3CDTF">2015-08-11T17:42:26Z</dcterms:modified>
</cp:coreProperties>
</file>